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6" r:id="rId5"/>
  </p:sldMasterIdLst>
  <p:notesMasterIdLst>
    <p:notesMasterId r:id="rId132"/>
  </p:notesMasterIdLst>
  <p:sldIdLst>
    <p:sldId id="703" r:id="rId6"/>
    <p:sldId id="1359" r:id="rId7"/>
    <p:sldId id="4356" r:id="rId8"/>
    <p:sldId id="4357" r:id="rId9"/>
    <p:sldId id="4065" r:id="rId10"/>
    <p:sldId id="4220" r:id="rId11"/>
    <p:sldId id="4218" r:id="rId12"/>
    <p:sldId id="4316" r:id="rId13"/>
    <p:sldId id="4209" r:id="rId14"/>
    <p:sldId id="4126" r:id="rId15"/>
    <p:sldId id="4077" r:id="rId16"/>
    <p:sldId id="4229" r:id="rId17"/>
    <p:sldId id="4224" r:id="rId18"/>
    <p:sldId id="4225" r:id="rId19"/>
    <p:sldId id="4226" r:id="rId20"/>
    <p:sldId id="4227" r:id="rId21"/>
    <p:sldId id="4228" r:id="rId22"/>
    <p:sldId id="4230" r:id="rId23"/>
    <p:sldId id="4127" r:id="rId24"/>
    <p:sldId id="4138" r:id="rId25"/>
    <p:sldId id="4139" r:id="rId26"/>
    <p:sldId id="4222" r:id="rId27"/>
    <p:sldId id="4214" r:id="rId28"/>
    <p:sldId id="4129" r:id="rId29"/>
    <p:sldId id="4130" r:id="rId30"/>
    <p:sldId id="4215" r:id="rId31"/>
    <p:sldId id="4216" r:id="rId32"/>
    <p:sldId id="4133" r:id="rId33"/>
    <p:sldId id="4131" r:id="rId34"/>
    <p:sldId id="4317" r:id="rId35"/>
    <p:sldId id="4319" r:id="rId36"/>
    <p:sldId id="4321" r:id="rId37"/>
    <p:sldId id="4322" r:id="rId38"/>
    <p:sldId id="4323" r:id="rId39"/>
    <p:sldId id="4221" r:id="rId40"/>
    <p:sldId id="4217" r:id="rId41"/>
    <p:sldId id="4272" r:id="rId42"/>
    <p:sldId id="4235" r:id="rId43"/>
    <p:sldId id="4141" r:id="rId44"/>
    <p:sldId id="4236" r:id="rId45"/>
    <p:sldId id="4239" r:id="rId46"/>
    <p:sldId id="4240" r:id="rId47"/>
    <p:sldId id="4241" r:id="rId48"/>
    <p:sldId id="4242" r:id="rId49"/>
    <p:sldId id="4243" r:id="rId50"/>
    <p:sldId id="4244" r:id="rId51"/>
    <p:sldId id="4245" r:id="rId52"/>
    <p:sldId id="4246" r:id="rId53"/>
    <p:sldId id="4247" r:id="rId54"/>
    <p:sldId id="4248" r:id="rId55"/>
    <p:sldId id="4249" r:id="rId56"/>
    <p:sldId id="4143" r:id="rId57"/>
    <p:sldId id="4237" r:id="rId58"/>
    <p:sldId id="4250" r:id="rId59"/>
    <p:sldId id="4253" r:id="rId60"/>
    <p:sldId id="4251" r:id="rId61"/>
    <p:sldId id="4252" r:id="rId62"/>
    <p:sldId id="4254" r:id="rId63"/>
    <p:sldId id="4255" r:id="rId64"/>
    <p:sldId id="4256" r:id="rId65"/>
    <p:sldId id="4257" r:id="rId66"/>
    <p:sldId id="4258" r:id="rId67"/>
    <p:sldId id="4260" r:id="rId68"/>
    <p:sldId id="4211" r:id="rId69"/>
    <p:sldId id="4261" r:id="rId70"/>
    <p:sldId id="4262" r:id="rId71"/>
    <p:sldId id="4263" r:id="rId72"/>
    <p:sldId id="4264" r:id="rId73"/>
    <p:sldId id="4266" r:id="rId74"/>
    <p:sldId id="4274" r:id="rId75"/>
    <p:sldId id="4265" r:id="rId76"/>
    <p:sldId id="4267" r:id="rId77"/>
    <p:sldId id="4268" r:id="rId78"/>
    <p:sldId id="4269" r:id="rId79"/>
    <p:sldId id="4273" r:id="rId80"/>
    <p:sldId id="4204" r:id="rId81"/>
    <p:sldId id="4205" r:id="rId82"/>
    <p:sldId id="4206" r:id="rId83"/>
    <p:sldId id="976" r:id="rId84"/>
    <p:sldId id="4270" r:id="rId85"/>
    <p:sldId id="833" r:id="rId86"/>
    <p:sldId id="4202" r:id="rId87"/>
    <p:sldId id="4203" r:id="rId88"/>
    <p:sldId id="4271" r:id="rId89"/>
    <p:sldId id="4277" r:id="rId90"/>
    <p:sldId id="4340" r:id="rId91"/>
    <p:sldId id="4278" r:id="rId92"/>
    <p:sldId id="4279" r:id="rId93"/>
    <p:sldId id="4280" r:id="rId94"/>
    <p:sldId id="4282" r:id="rId95"/>
    <p:sldId id="4276" r:id="rId96"/>
    <p:sldId id="4283" r:id="rId97"/>
    <p:sldId id="4284" r:id="rId98"/>
    <p:sldId id="4342" r:id="rId99"/>
    <p:sldId id="4291" r:id="rId100"/>
    <p:sldId id="4286" r:id="rId101"/>
    <p:sldId id="4287" r:id="rId102"/>
    <p:sldId id="4288" r:id="rId103"/>
    <p:sldId id="4292" r:id="rId104"/>
    <p:sldId id="4294" r:id="rId105"/>
    <p:sldId id="4295" r:id="rId106"/>
    <p:sldId id="4296" r:id="rId107"/>
    <p:sldId id="4297" r:id="rId108"/>
    <p:sldId id="4290" r:id="rId109"/>
    <p:sldId id="4298" r:id="rId110"/>
    <p:sldId id="4346" r:id="rId111"/>
    <p:sldId id="4347" r:id="rId112"/>
    <p:sldId id="4349" r:id="rId113"/>
    <p:sldId id="4350" r:id="rId114"/>
    <p:sldId id="4351" r:id="rId115"/>
    <p:sldId id="4299" r:id="rId116"/>
    <p:sldId id="4300" r:id="rId117"/>
    <p:sldId id="4341" r:id="rId118"/>
    <p:sldId id="4301" r:id="rId119"/>
    <p:sldId id="4302" r:id="rId120"/>
    <p:sldId id="4303" r:id="rId121"/>
    <p:sldId id="4304" r:id="rId122"/>
    <p:sldId id="4307" r:id="rId123"/>
    <p:sldId id="4308" r:id="rId124"/>
    <p:sldId id="4309" r:id="rId125"/>
    <p:sldId id="4311" r:id="rId126"/>
    <p:sldId id="4354" r:id="rId127"/>
    <p:sldId id="4305" r:id="rId128"/>
    <p:sldId id="4344" r:id="rId129"/>
    <p:sldId id="4343" r:id="rId130"/>
    <p:sldId id="4345" r:id="rId13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BEEE42A0-21CE-534D-9AF0-CECD8EB09AA6}">
          <p14:sldIdLst>
            <p14:sldId id="703"/>
            <p14:sldId id="1359"/>
            <p14:sldId id="4356"/>
            <p14:sldId id="4357"/>
            <p14:sldId id="4065"/>
          </p14:sldIdLst>
        </p14:section>
        <p14:section name="Setup" id="{D32645FB-6193-4243-92F0-1FDA6816ADF7}">
          <p14:sldIdLst>
            <p14:sldId id="4220"/>
            <p14:sldId id="4218"/>
            <p14:sldId id="4316"/>
          </p14:sldIdLst>
        </p14:section>
        <p14:section name="Wissen aus Daten generieren" id="{5BDCA903-7A25-B14B-9036-BC3D2318450F}">
          <p14:sldIdLst>
            <p14:sldId id="4209"/>
            <p14:sldId id="4126"/>
            <p14:sldId id="4077"/>
            <p14:sldId id="4229"/>
            <p14:sldId id="4224"/>
            <p14:sldId id="4225"/>
            <p14:sldId id="4226"/>
            <p14:sldId id="4227"/>
            <p14:sldId id="4228"/>
            <p14:sldId id="4230"/>
            <p14:sldId id="4127"/>
            <p14:sldId id="4138"/>
            <p14:sldId id="4139"/>
            <p14:sldId id="4222"/>
            <p14:sldId id="4214"/>
            <p14:sldId id="4129"/>
            <p14:sldId id="4130"/>
            <p14:sldId id="4215"/>
            <p14:sldId id="4216"/>
            <p14:sldId id="4133"/>
            <p14:sldId id="4131"/>
            <p14:sldId id="4317"/>
            <p14:sldId id="4319"/>
            <p14:sldId id="4321"/>
            <p14:sldId id="4322"/>
            <p14:sldId id="4323"/>
            <p14:sldId id="4221"/>
          </p14:sldIdLst>
        </p14:section>
        <p14:section name="EDA" id="{C59579FF-8408-FA45-B7C2-C0BBE3F07627}">
          <p14:sldIdLst>
            <p14:sldId id="4217"/>
            <p14:sldId id="4272"/>
            <p14:sldId id="4235"/>
            <p14:sldId id="4141"/>
            <p14:sldId id="4236"/>
            <p14:sldId id="4239"/>
            <p14:sldId id="4240"/>
            <p14:sldId id="4241"/>
            <p14:sldId id="4242"/>
            <p14:sldId id="4243"/>
            <p14:sldId id="4244"/>
            <p14:sldId id="4245"/>
            <p14:sldId id="4246"/>
            <p14:sldId id="4247"/>
            <p14:sldId id="4248"/>
            <p14:sldId id="4249"/>
            <p14:sldId id="4143"/>
            <p14:sldId id="4237"/>
            <p14:sldId id="4250"/>
            <p14:sldId id="4253"/>
            <p14:sldId id="4251"/>
            <p14:sldId id="4252"/>
            <p14:sldId id="4254"/>
            <p14:sldId id="4255"/>
            <p14:sldId id="4256"/>
            <p14:sldId id="4257"/>
            <p14:sldId id="4258"/>
            <p14:sldId id="4260"/>
          </p14:sldIdLst>
        </p14:section>
        <p14:section name="Preprocessing" id="{DE2FA98D-80BA-EE4E-96F2-4ED769C0643C}">
          <p14:sldIdLst>
            <p14:sldId id="4211"/>
            <p14:sldId id="4261"/>
            <p14:sldId id="4262"/>
            <p14:sldId id="4263"/>
            <p14:sldId id="4264"/>
            <p14:sldId id="4266"/>
            <p14:sldId id="4274"/>
            <p14:sldId id="4265"/>
            <p14:sldId id="4267"/>
            <p14:sldId id="4268"/>
            <p14:sldId id="4269"/>
            <p14:sldId id="4273"/>
            <p14:sldId id="4204"/>
            <p14:sldId id="4205"/>
            <p14:sldId id="4206"/>
            <p14:sldId id="976"/>
            <p14:sldId id="4270"/>
            <p14:sldId id="833"/>
            <p14:sldId id="4202"/>
            <p14:sldId id="4203"/>
          </p14:sldIdLst>
        </p14:section>
        <p14:section name="Modellierung" id="{87F6042A-3991-B247-8836-92998D99D862}">
          <p14:sldIdLst>
            <p14:sldId id="4271"/>
            <p14:sldId id="4277"/>
            <p14:sldId id="4340"/>
            <p14:sldId id="4278"/>
            <p14:sldId id="4279"/>
            <p14:sldId id="4280"/>
            <p14:sldId id="4282"/>
            <p14:sldId id="4276"/>
            <p14:sldId id="4283"/>
            <p14:sldId id="4284"/>
            <p14:sldId id="4342"/>
            <p14:sldId id="4291"/>
            <p14:sldId id="4286"/>
            <p14:sldId id="4287"/>
            <p14:sldId id="4288"/>
            <p14:sldId id="4292"/>
            <p14:sldId id="4294"/>
            <p14:sldId id="4295"/>
            <p14:sldId id="4296"/>
            <p14:sldId id="4297"/>
            <p14:sldId id="4290"/>
            <p14:sldId id="4298"/>
            <p14:sldId id="4346"/>
            <p14:sldId id="4347"/>
            <p14:sldId id="4349"/>
            <p14:sldId id="4350"/>
            <p14:sldId id="4351"/>
          </p14:sldIdLst>
        </p14:section>
        <p14:section name="Evaluierung" id="{BF79A8A9-D08E-5E42-A219-7DF82DEAC40E}">
          <p14:sldIdLst>
            <p14:sldId id="4299"/>
            <p14:sldId id="4300"/>
            <p14:sldId id="4341"/>
            <p14:sldId id="4301"/>
            <p14:sldId id="4302"/>
            <p14:sldId id="4303"/>
            <p14:sldId id="4304"/>
            <p14:sldId id="4307"/>
            <p14:sldId id="4308"/>
            <p14:sldId id="4309"/>
            <p14:sldId id="4311"/>
            <p14:sldId id="4354"/>
            <p14:sldId id="4305"/>
            <p14:sldId id="4344"/>
            <p14:sldId id="4343"/>
            <p14:sldId id="434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ebing, Maren" initials="GM" lastIdx="5" clrIdx="0">
    <p:extLst>
      <p:ext uri="{19B8F6BF-5375-455C-9EA6-DF929625EA0E}">
        <p15:presenceInfo xmlns:p15="http://schemas.microsoft.com/office/powerpoint/2012/main" userId="S::Maren.Giebing@EXXETA.com::52842624-7137-42f6-a8cd-ca66ece975a2" providerId="AD"/>
      </p:ext>
    </p:extLst>
  </p:cmAuthor>
  <p:cmAuthor id="2" name="Goebel, David" initials="GD [2]" lastIdx="34" clrIdx="1">
    <p:extLst>
      <p:ext uri="{19B8F6BF-5375-455C-9EA6-DF929625EA0E}">
        <p15:presenceInfo xmlns:p15="http://schemas.microsoft.com/office/powerpoint/2012/main" userId="S::David.Goebel@EXXETA.com::cd7f405a-f6f0-4d5d-896f-a76a28ac74a5" providerId="AD"/>
      </p:ext>
    </p:extLst>
  </p:cmAuthor>
  <p:cmAuthor id="3" name="Aydinbas, Michael" initials="AM" lastIdx="8" clrIdx="2">
    <p:extLst>
      <p:ext uri="{19B8F6BF-5375-455C-9EA6-DF929625EA0E}">
        <p15:presenceInfo xmlns:p15="http://schemas.microsoft.com/office/powerpoint/2012/main" userId="S::michael.aydinbas@exxeta.com::6d5c4392-038d-4dfd-94c2-9b31109952d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E9BAE"/>
    <a:srgbClr val="4B5667"/>
    <a:srgbClr val="78879F"/>
    <a:srgbClr val="86AAAD"/>
    <a:srgbClr val="AEC6C9"/>
    <a:srgbClr val="03B585"/>
    <a:srgbClr val="021338"/>
    <a:srgbClr val="FFFFFF"/>
    <a:srgbClr val="7EA7D9"/>
    <a:srgbClr val="5765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21"/>
    <p:restoredTop sz="78971"/>
  </p:normalViewPr>
  <p:slideViewPr>
    <p:cSldViewPr snapToGrid="0" snapToObjects="1">
      <p:cViewPr varScale="1">
        <p:scale>
          <a:sx n="83" d="100"/>
          <a:sy n="83" d="100"/>
        </p:scale>
        <p:origin x="232" y="712"/>
      </p:cViewPr>
      <p:guideLst/>
    </p:cSldViewPr>
  </p:slideViewPr>
  <p:outlineViewPr>
    <p:cViewPr>
      <p:scale>
        <a:sx n="20" d="100"/>
        <a:sy n="20" d="100"/>
      </p:scale>
      <p:origin x="0" y="-3958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63" Type="http://schemas.openxmlformats.org/officeDocument/2006/relationships/slide" Target="slides/slide58.xml"/><Relationship Id="rId84" Type="http://schemas.openxmlformats.org/officeDocument/2006/relationships/slide" Target="slides/slide79.xml"/><Relationship Id="rId16" Type="http://schemas.openxmlformats.org/officeDocument/2006/relationships/slide" Target="slides/slide1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slide" Target="slides/slide118.xml"/><Relationship Id="rId128" Type="http://schemas.openxmlformats.org/officeDocument/2006/relationships/slide" Target="slides/slide123.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slide" Target="slides/slide108.xml"/><Relationship Id="rId118" Type="http://schemas.openxmlformats.org/officeDocument/2006/relationships/slide" Target="slides/slide113.xml"/><Relationship Id="rId134" Type="http://schemas.openxmlformats.org/officeDocument/2006/relationships/presProps" Target="presProps.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slide" Target="slides/slide119.xml"/><Relationship Id="rId129" Type="http://schemas.openxmlformats.org/officeDocument/2006/relationships/slide" Target="slides/slide124.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slide" Target="slides/slide109.xml"/><Relationship Id="rId119" Type="http://schemas.openxmlformats.org/officeDocument/2006/relationships/slide" Target="slides/slide114.xml"/><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slide" Target="slides/slide76.xml"/><Relationship Id="rId86" Type="http://schemas.openxmlformats.org/officeDocument/2006/relationships/slide" Target="slides/slide81.xml"/><Relationship Id="rId130" Type="http://schemas.openxmlformats.org/officeDocument/2006/relationships/slide" Target="slides/slide125.xml"/><Relationship Id="rId135" Type="http://schemas.openxmlformats.org/officeDocument/2006/relationships/viewProps" Target="viewProps.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slide" Target="slides/slide115.xml"/><Relationship Id="rId125" Type="http://schemas.openxmlformats.org/officeDocument/2006/relationships/slide" Target="slides/slide120.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131" Type="http://schemas.openxmlformats.org/officeDocument/2006/relationships/slide" Target="slides/slide126.xml"/><Relationship Id="rId136" Type="http://schemas.openxmlformats.org/officeDocument/2006/relationships/theme" Target="theme/theme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126" Type="http://schemas.openxmlformats.org/officeDocument/2006/relationships/slide" Target="slides/slide12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slide" Target="slides/slide116.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137"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32" Type="http://schemas.openxmlformats.org/officeDocument/2006/relationships/notesMaster" Target="notesMasters/notesMaster1.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 Id="rId127" Type="http://schemas.openxmlformats.org/officeDocument/2006/relationships/slide" Target="slides/slide122.xml"/><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slide" Target="slides/slide117.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7" Type="http://schemas.openxmlformats.org/officeDocument/2006/relationships/slide" Target="slides/slide42.xml"/><Relationship Id="rId68" Type="http://schemas.openxmlformats.org/officeDocument/2006/relationships/slide" Target="slides/slide63.xml"/><Relationship Id="rId89" Type="http://schemas.openxmlformats.org/officeDocument/2006/relationships/slide" Target="slides/slide84.xml"/><Relationship Id="rId112" Type="http://schemas.openxmlformats.org/officeDocument/2006/relationships/slide" Target="slides/slide107.xml"/><Relationship Id="rId133"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wmf"/></Relationships>
</file>

<file path=ppt/media/hdphoto1.wdp>
</file>

<file path=ppt/media/hdphoto2.wdp>
</file>

<file path=ppt/media/image1.png>
</file>

<file path=ppt/media/image10.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wm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gif>
</file>

<file path=ppt/media/image64.png>
</file>

<file path=ppt/media/image65.png>
</file>

<file path=ppt/media/image66.png>
</file>

<file path=ppt/media/image67.jpeg>
</file>

<file path=ppt/media/image68.png>
</file>

<file path=ppt/media/image69.tiff>
</file>

<file path=ppt/media/image7.svg>
</file>

<file path=ppt/media/image70.png>
</file>

<file path=ppt/media/image71.png>
</file>

<file path=ppt/media/image72.png>
</file>

<file path=ppt/media/image73.png>
</file>

<file path=ppt/media/image74.png>
</file>

<file path=ppt/media/image8.png>
</file>

<file path=ppt/media/image80.png>
</file>

<file path=ppt/media/image81.png>
</file>

<file path=ppt/media/image82.png>
</file>

<file path=ppt/media/image83.png>
</file>

<file path=ppt/media/image850.png>
</file>

<file path=ppt/media/image89.png>
</file>

<file path=ppt/media/image9.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6D2B51-28AA-42FE-9EBD-278102B8C8D5}" type="datetimeFigureOut">
              <a:rPr lang="de-DE" smtClean="0"/>
              <a:t>24.01.22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3719A6-D1BB-4C5D-897C-4DBB216A2D0A}" type="slidenum">
              <a:rPr lang="de-DE" smtClean="0"/>
              <a:t>‹Nr.›</a:t>
            </a:fld>
            <a:endParaRPr lang="de-DE"/>
          </a:p>
        </p:txBody>
      </p:sp>
    </p:spTree>
    <p:extLst>
      <p:ext uri="{BB962C8B-B14F-4D97-AF65-F5344CB8AC3E}">
        <p14:creationId xmlns:p14="http://schemas.microsoft.com/office/powerpoint/2010/main" val="2229587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D092CF2E-EC05-4F46-AAEC-A1DE4030A3DB}" type="slidenum">
              <a:rPr lang="de-DE" smtClean="0"/>
              <a:t>1</a:t>
            </a:fld>
            <a:endParaRPr lang="de-DE"/>
          </a:p>
        </p:txBody>
      </p:sp>
    </p:spTree>
    <p:extLst>
      <p:ext uri="{BB962C8B-B14F-4D97-AF65-F5344CB8AC3E}">
        <p14:creationId xmlns:p14="http://schemas.microsoft.com/office/powerpoint/2010/main" val="72085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D092CF2E-EC05-4F46-AAEC-A1DE4030A3DB}" type="slidenum">
              <a:rPr lang="de-DE" smtClean="0"/>
              <a:t>2</a:t>
            </a:fld>
            <a:endParaRPr lang="de-DE"/>
          </a:p>
        </p:txBody>
      </p:sp>
    </p:spTree>
    <p:extLst>
      <p:ext uri="{BB962C8B-B14F-4D97-AF65-F5344CB8AC3E}">
        <p14:creationId xmlns:p14="http://schemas.microsoft.com/office/powerpoint/2010/main" val="193740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sz="1200" kern="1200" dirty="0">
                <a:solidFill>
                  <a:schemeClr val="tx1"/>
                </a:solidFill>
                <a:effectLst/>
                <a:latin typeface="+mn-lt"/>
                <a:ea typeface="+mn-ea"/>
                <a:cs typeface="+mn-cs"/>
              </a:rPr>
              <a:t>Begriff Data Science &amp; </a:t>
            </a:r>
            <a:r>
              <a:rPr lang="de-DE" sz="1200" kern="1200" dirty="0" err="1">
                <a:solidFill>
                  <a:schemeClr val="tx1"/>
                </a:solidFill>
                <a:effectLst/>
                <a:latin typeface="+mn-lt"/>
                <a:ea typeface="+mn-ea"/>
                <a:cs typeface="+mn-cs"/>
              </a:rPr>
              <a:t>Machine</a:t>
            </a:r>
            <a:r>
              <a:rPr lang="de-DE" sz="1200" kern="1200" dirty="0">
                <a:solidFill>
                  <a:schemeClr val="tx1"/>
                </a:solidFill>
                <a:effectLst/>
                <a:latin typeface="+mn-lt"/>
                <a:ea typeface="+mn-ea"/>
                <a:cs typeface="+mn-cs"/>
              </a:rPr>
              <a:t> Learning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Vorgehensmodelle und </a:t>
            </a:r>
            <a:r>
              <a:rPr lang="de-DE" sz="1200" kern="1200" dirty="0" err="1">
                <a:solidFill>
                  <a:schemeClr val="tx1"/>
                </a:solidFill>
                <a:effectLst/>
                <a:latin typeface="+mn-lt"/>
                <a:ea typeface="+mn-ea"/>
                <a:cs typeface="+mn-cs"/>
              </a:rPr>
              <a:t>Beispielcases</a:t>
            </a:r>
            <a:r>
              <a:rPr lang="de-DE" sz="1200" kern="1200" dirty="0">
                <a:solidFill>
                  <a:schemeClr val="tx1"/>
                </a:solidFill>
                <a:effectLst/>
                <a:latin typeface="+mn-lt"/>
                <a:ea typeface="+mn-ea"/>
                <a:cs typeface="+mn-cs"/>
              </a:rPr>
              <a:t> </a:t>
            </a:r>
            <a:endParaRPr lang="de-DE" dirty="0">
              <a:effectLst/>
            </a:endParaRPr>
          </a:p>
          <a:p>
            <a:pPr marL="0" indent="0">
              <a:buFont typeface="Arial" panose="020B0604020202020204" pitchFamily="34" charset="0"/>
              <a:buNone/>
            </a:pPr>
            <a:r>
              <a:rPr lang="de-DE" sz="1200" kern="1200" dirty="0" err="1">
                <a:solidFill>
                  <a:schemeClr val="tx1"/>
                </a:solidFill>
                <a:effectLst/>
                <a:latin typeface="+mn-lt"/>
                <a:ea typeface="+mn-ea"/>
                <a:cs typeface="+mn-cs"/>
              </a:rPr>
              <a:t>Einführung</a:t>
            </a:r>
            <a:r>
              <a:rPr lang="de-DE" sz="1200" kern="1200" dirty="0">
                <a:solidFill>
                  <a:schemeClr val="tx1"/>
                </a:solidFill>
                <a:effectLst/>
                <a:latin typeface="+mn-lt"/>
                <a:ea typeface="+mn-ea"/>
                <a:cs typeface="+mn-cs"/>
              </a:rPr>
              <a:t> Python/Pandas/</a:t>
            </a:r>
            <a:r>
              <a:rPr lang="de-DE" sz="1200" kern="1200" dirty="0" err="1">
                <a:solidFill>
                  <a:schemeClr val="tx1"/>
                </a:solidFill>
                <a:effectLst/>
                <a:latin typeface="+mn-lt"/>
                <a:ea typeface="+mn-ea"/>
                <a:cs typeface="+mn-cs"/>
              </a:rPr>
              <a:t>Numpy</a:t>
            </a:r>
            <a:r>
              <a:rPr lang="de-DE" sz="1200" kern="1200" dirty="0">
                <a:solidFill>
                  <a:schemeClr val="tx1"/>
                </a:solidFill>
                <a:effectLst/>
                <a:latin typeface="+mn-lt"/>
                <a:ea typeface="+mn-ea"/>
                <a:cs typeface="+mn-cs"/>
              </a:rPr>
              <a:t>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Lesen und schreiben von Daten aus unterschiedlichen Formaten (SQL,CSV...)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Explorative Datenanalyse </a:t>
            </a:r>
          </a:p>
          <a:p>
            <a:pPr marL="0" indent="0">
              <a:buFont typeface="Arial" panose="020B0604020202020204" pitchFamily="34" charset="0"/>
              <a:buNone/>
            </a:pPr>
            <a:r>
              <a:rPr lang="de-DE" sz="1200" kern="1200" dirty="0" err="1">
                <a:solidFill>
                  <a:schemeClr val="tx1"/>
                </a:solidFill>
                <a:effectLst/>
                <a:latin typeface="+mn-lt"/>
                <a:ea typeface="+mn-ea"/>
                <a:cs typeface="+mn-cs"/>
              </a:rPr>
              <a:t>Pre</a:t>
            </a:r>
            <a:r>
              <a:rPr lang="de-DE" sz="1200" kern="1200" dirty="0">
                <a:solidFill>
                  <a:schemeClr val="tx1"/>
                </a:solidFill>
                <a:effectLst/>
                <a:latin typeface="+mn-lt"/>
                <a:ea typeface="+mn-ea"/>
                <a:cs typeface="+mn-cs"/>
              </a:rPr>
              <a:t>-Processing </a:t>
            </a:r>
            <a:endParaRPr lang="de-DE" dirty="0">
              <a:effectLst/>
            </a:endParaRPr>
          </a:p>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3</a:t>
            </a:fld>
            <a:endParaRPr lang="de-DE"/>
          </a:p>
        </p:txBody>
      </p:sp>
    </p:spTree>
    <p:extLst>
      <p:ext uri="{BB962C8B-B14F-4D97-AF65-F5344CB8AC3E}">
        <p14:creationId xmlns:p14="http://schemas.microsoft.com/office/powerpoint/2010/main" val="42617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sz="1200" kern="1200" dirty="0">
                <a:solidFill>
                  <a:schemeClr val="tx1"/>
                </a:solidFill>
                <a:effectLst/>
                <a:latin typeface="+mn-lt"/>
                <a:ea typeface="+mn-ea"/>
                <a:cs typeface="+mn-cs"/>
              </a:rPr>
              <a:t>Begriff Data Science &amp; </a:t>
            </a:r>
            <a:r>
              <a:rPr lang="de-DE" sz="1200" kern="1200" dirty="0" err="1">
                <a:solidFill>
                  <a:schemeClr val="tx1"/>
                </a:solidFill>
                <a:effectLst/>
                <a:latin typeface="+mn-lt"/>
                <a:ea typeface="+mn-ea"/>
                <a:cs typeface="+mn-cs"/>
              </a:rPr>
              <a:t>Machine</a:t>
            </a:r>
            <a:r>
              <a:rPr lang="de-DE" sz="1200" kern="1200" dirty="0">
                <a:solidFill>
                  <a:schemeClr val="tx1"/>
                </a:solidFill>
                <a:effectLst/>
                <a:latin typeface="+mn-lt"/>
                <a:ea typeface="+mn-ea"/>
                <a:cs typeface="+mn-cs"/>
              </a:rPr>
              <a:t> Learning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Vorgehensmodelle und </a:t>
            </a:r>
            <a:r>
              <a:rPr lang="de-DE" sz="1200" kern="1200" dirty="0" err="1">
                <a:solidFill>
                  <a:schemeClr val="tx1"/>
                </a:solidFill>
                <a:effectLst/>
                <a:latin typeface="+mn-lt"/>
                <a:ea typeface="+mn-ea"/>
                <a:cs typeface="+mn-cs"/>
              </a:rPr>
              <a:t>Beispielcases</a:t>
            </a:r>
            <a:r>
              <a:rPr lang="de-DE" sz="1200" kern="1200" dirty="0">
                <a:solidFill>
                  <a:schemeClr val="tx1"/>
                </a:solidFill>
                <a:effectLst/>
                <a:latin typeface="+mn-lt"/>
                <a:ea typeface="+mn-ea"/>
                <a:cs typeface="+mn-cs"/>
              </a:rPr>
              <a:t> </a:t>
            </a:r>
            <a:endParaRPr lang="de-DE" dirty="0">
              <a:effectLst/>
            </a:endParaRPr>
          </a:p>
          <a:p>
            <a:pPr marL="0" indent="0">
              <a:buFont typeface="Arial" panose="020B0604020202020204" pitchFamily="34" charset="0"/>
              <a:buNone/>
            </a:pPr>
            <a:r>
              <a:rPr lang="de-DE" sz="1200" kern="1200" dirty="0" err="1">
                <a:solidFill>
                  <a:schemeClr val="tx1"/>
                </a:solidFill>
                <a:effectLst/>
                <a:latin typeface="+mn-lt"/>
                <a:ea typeface="+mn-ea"/>
                <a:cs typeface="+mn-cs"/>
              </a:rPr>
              <a:t>Einführung</a:t>
            </a:r>
            <a:r>
              <a:rPr lang="de-DE" sz="1200" kern="1200" dirty="0">
                <a:solidFill>
                  <a:schemeClr val="tx1"/>
                </a:solidFill>
                <a:effectLst/>
                <a:latin typeface="+mn-lt"/>
                <a:ea typeface="+mn-ea"/>
                <a:cs typeface="+mn-cs"/>
              </a:rPr>
              <a:t> Python/Pandas/</a:t>
            </a:r>
            <a:r>
              <a:rPr lang="de-DE" sz="1200" kern="1200" dirty="0" err="1">
                <a:solidFill>
                  <a:schemeClr val="tx1"/>
                </a:solidFill>
                <a:effectLst/>
                <a:latin typeface="+mn-lt"/>
                <a:ea typeface="+mn-ea"/>
                <a:cs typeface="+mn-cs"/>
              </a:rPr>
              <a:t>Numpy</a:t>
            </a:r>
            <a:r>
              <a:rPr lang="de-DE" sz="1200" kern="1200" dirty="0">
                <a:solidFill>
                  <a:schemeClr val="tx1"/>
                </a:solidFill>
                <a:effectLst/>
                <a:latin typeface="+mn-lt"/>
                <a:ea typeface="+mn-ea"/>
                <a:cs typeface="+mn-cs"/>
              </a:rPr>
              <a:t>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Lesen und schreiben von Daten aus unterschiedlichen Formaten (SQL,CSV...) </a:t>
            </a:r>
            <a:endParaRPr lang="de-DE" dirty="0">
              <a:effectLst/>
            </a:endParaRPr>
          </a:p>
          <a:p>
            <a:pPr marL="0" indent="0">
              <a:buFont typeface="Arial" panose="020B0604020202020204" pitchFamily="34" charset="0"/>
              <a:buNone/>
            </a:pPr>
            <a:r>
              <a:rPr lang="de-DE" sz="1200" kern="1200" dirty="0">
                <a:solidFill>
                  <a:schemeClr val="tx1"/>
                </a:solidFill>
                <a:effectLst/>
                <a:latin typeface="+mn-lt"/>
                <a:ea typeface="+mn-ea"/>
                <a:cs typeface="+mn-cs"/>
              </a:rPr>
              <a:t>Explorative Datenanalyse </a:t>
            </a:r>
          </a:p>
          <a:p>
            <a:pPr marL="0" indent="0">
              <a:buFont typeface="Arial" panose="020B0604020202020204" pitchFamily="34" charset="0"/>
              <a:buNone/>
            </a:pPr>
            <a:r>
              <a:rPr lang="de-DE" sz="1200" kern="1200" dirty="0" err="1">
                <a:solidFill>
                  <a:schemeClr val="tx1"/>
                </a:solidFill>
                <a:effectLst/>
                <a:latin typeface="+mn-lt"/>
                <a:ea typeface="+mn-ea"/>
                <a:cs typeface="+mn-cs"/>
              </a:rPr>
              <a:t>Pre</a:t>
            </a:r>
            <a:r>
              <a:rPr lang="de-DE" sz="1200" kern="1200" dirty="0">
                <a:solidFill>
                  <a:schemeClr val="tx1"/>
                </a:solidFill>
                <a:effectLst/>
                <a:latin typeface="+mn-lt"/>
                <a:ea typeface="+mn-ea"/>
                <a:cs typeface="+mn-cs"/>
              </a:rPr>
              <a:t>-Processing </a:t>
            </a:r>
            <a:endParaRPr lang="de-DE" dirty="0">
              <a:effectLst/>
            </a:endParaRPr>
          </a:p>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4</a:t>
            </a:fld>
            <a:endParaRPr lang="de-DE"/>
          </a:p>
        </p:txBody>
      </p:sp>
    </p:spTree>
    <p:extLst>
      <p:ext uri="{BB962C8B-B14F-4D97-AF65-F5344CB8AC3E}">
        <p14:creationId xmlns:p14="http://schemas.microsoft.com/office/powerpoint/2010/main" val="2680102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buFont typeface="Arial" panose="020B0604020202020204" pitchFamily="34" charset="0"/>
              <a:buChar char="•"/>
            </a:pPr>
            <a:r>
              <a:rPr lang="de-DE" dirty="0">
                <a:solidFill>
                  <a:srgbClr val="333A47"/>
                </a:solidFill>
                <a:latin typeface="ArialMT"/>
              </a:rPr>
              <a:t>Prozessschritte zur Entwicklung von </a:t>
            </a:r>
            <a:r>
              <a:rPr lang="de-DE" dirty="0" err="1">
                <a:solidFill>
                  <a:srgbClr val="333A47"/>
                </a:solidFill>
                <a:latin typeface="ArialMT"/>
              </a:rPr>
              <a:t>Predictive</a:t>
            </a:r>
            <a:r>
              <a:rPr lang="de-DE" dirty="0">
                <a:solidFill>
                  <a:srgbClr val="333A47"/>
                </a:solidFill>
                <a:latin typeface="ArialMT"/>
              </a:rPr>
              <a:t> </a:t>
            </a:r>
            <a:r>
              <a:rPr lang="de-DE" dirty="0" err="1">
                <a:solidFill>
                  <a:srgbClr val="333A47"/>
                </a:solidFill>
                <a:latin typeface="ArialMT"/>
              </a:rPr>
              <a:t>Applications</a:t>
            </a:r>
            <a:r>
              <a:rPr lang="de-DE" dirty="0">
                <a:solidFill>
                  <a:srgbClr val="333A47"/>
                </a:solidFill>
                <a:latin typeface="ArialMT"/>
              </a:rPr>
              <a:t> in unterschiedlichen </a:t>
            </a:r>
            <a:r>
              <a:rPr lang="de-DE" dirty="0" err="1">
                <a:solidFill>
                  <a:srgbClr val="333A47"/>
                </a:solidFill>
                <a:latin typeface="ArialMT"/>
              </a:rPr>
              <a:t>Geschäftskontexten</a:t>
            </a:r>
            <a:r>
              <a:rPr lang="de-DE" dirty="0">
                <a:solidFill>
                  <a:srgbClr val="333A47"/>
                </a:solidFill>
                <a:latin typeface="ArialMT"/>
              </a:rPr>
              <a:t> wiedergeben und </a:t>
            </a:r>
            <a:endParaRPr lang="de-DE" dirty="0">
              <a:solidFill>
                <a:srgbClr val="117C68"/>
              </a:solidFill>
              <a:latin typeface="ArialMT"/>
            </a:endParaRPr>
          </a:p>
          <a:p>
            <a:pPr>
              <a:buFont typeface="Arial" panose="020B0604020202020204" pitchFamily="34" charset="0"/>
              <a:buChar char="•"/>
            </a:pPr>
            <a:r>
              <a:rPr lang="de-DE" dirty="0">
                <a:solidFill>
                  <a:srgbClr val="333A47"/>
                </a:solidFill>
                <a:latin typeface="ArialMT"/>
              </a:rPr>
              <a:t>anwenden </a:t>
            </a:r>
            <a:endParaRPr lang="de-DE" dirty="0">
              <a:solidFill>
                <a:srgbClr val="117C68"/>
              </a:solidFill>
              <a:latin typeface="ArialMT"/>
            </a:endParaRPr>
          </a:p>
          <a:p>
            <a:pPr>
              <a:buFont typeface="Arial" panose="020B0604020202020204" pitchFamily="34" charset="0"/>
              <a:buChar char="•"/>
            </a:pPr>
            <a:r>
              <a:rPr lang="de-DE" dirty="0">
                <a:solidFill>
                  <a:srgbClr val="333A47"/>
                </a:solidFill>
                <a:latin typeface="ArialMT"/>
              </a:rPr>
              <a:t>Grundlegende Konzepte und Methoden aus dem Bereich Data Science und </a:t>
            </a:r>
            <a:r>
              <a:rPr lang="de-DE" dirty="0" err="1">
                <a:solidFill>
                  <a:srgbClr val="333A47"/>
                </a:solidFill>
                <a:latin typeface="ArialMT"/>
              </a:rPr>
              <a:t>Predictive</a:t>
            </a:r>
            <a:r>
              <a:rPr lang="de-DE" dirty="0">
                <a:solidFill>
                  <a:srgbClr val="333A47"/>
                </a:solidFill>
                <a:latin typeface="ArialMT"/>
              </a:rPr>
              <a:t> Analytics </a:t>
            </a:r>
            <a:endParaRPr lang="de-DE" dirty="0">
              <a:solidFill>
                <a:srgbClr val="117C68"/>
              </a:solidFill>
              <a:latin typeface="ArialMT"/>
            </a:endParaRPr>
          </a:p>
          <a:p>
            <a:pPr>
              <a:buFont typeface="Arial" panose="020B0604020202020204" pitchFamily="34" charset="0"/>
              <a:buChar char="•"/>
            </a:pPr>
            <a:r>
              <a:rPr lang="de-DE" dirty="0">
                <a:solidFill>
                  <a:srgbClr val="333A47"/>
                </a:solidFill>
                <a:latin typeface="ArialMT"/>
              </a:rPr>
              <a:t>Anwendungsfallspezifische Auswahl und Anwendung der passenden Methoden und Algorithmen der explorativen Datenanalyse und des maschinellen Lernens </a:t>
            </a:r>
            <a:endParaRPr lang="de-DE" dirty="0">
              <a:solidFill>
                <a:srgbClr val="117C68"/>
              </a:solidFill>
              <a:latin typeface="ArialMT"/>
            </a:endParaRPr>
          </a:p>
          <a:p>
            <a:pPr>
              <a:buFont typeface="Arial" panose="020B0604020202020204" pitchFamily="34" charset="0"/>
              <a:buChar char="•"/>
            </a:pPr>
            <a:r>
              <a:rPr lang="de-DE" dirty="0">
                <a:solidFill>
                  <a:srgbClr val="333A47"/>
                </a:solidFill>
                <a:latin typeface="ArialMT"/>
              </a:rPr>
              <a:t>Modelle des maschinellen Lernens wiedergeben und ggf. Erstellung und Optimierung mit </a:t>
            </a:r>
            <a:r>
              <a:rPr lang="de-DE" dirty="0" err="1">
                <a:solidFill>
                  <a:srgbClr val="333A47"/>
                </a:solidFill>
                <a:latin typeface="ArialMT"/>
              </a:rPr>
              <a:t>Toolunterstützung</a:t>
            </a:r>
            <a:r>
              <a:rPr lang="de-DE" dirty="0">
                <a:solidFill>
                  <a:srgbClr val="333A47"/>
                </a:solidFill>
                <a:latin typeface="ArialMT"/>
              </a:rPr>
              <a:t> (Python) </a:t>
            </a:r>
            <a:endParaRPr lang="de-DE" dirty="0">
              <a:solidFill>
                <a:srgbClr val="117C68"/>
              </a:solidFill>
              <a:latin typeface="ArialMT"/>
            </a:endParaRPr>
          </a:p>
          <a:p>
            <a:pPr>
              <a:buFont typeface="Arial" panose="020B0604020202020204" pitchFamily="34" charset="0"/>
              <a:buChar char="•"/>
            </a:pPr>
            <a:r>
              <a:rPr lang="de-DE" dirty="0">
                <a:solidFill>
                  <a:srgbClr val="333A47"/>
                </a:solidFill>
                <a:latin typeface="ArialMT"/>
              </a:rPr>
              <a:t>Moderne Werkzeuge aus dem Bereich Data Science bedienen und darin </a:t>
            </a:r>
            <a:r>
              <a:rPr lang="de-DE" dirty="0" err="1">
                <a:solidFill>
                  <a:srgbClr val="333A47"/>
                </a:solidFill>
                <a:latin typeface="ArialMT"/>
              </a:rPr>
              <a:t>Predictive</a:t>
            </a:r>
            <a:r>
              <a:rPr lang="de-DE" dirty="0">
                <a:solidFill>
                  <a:srgbClr val="333A47"/>
                </a:solidFill>
                <a:latin typeface="ArialMT"/>
              </a:rPr>
              <a:t> </a:t>
            </a:r>
            <a:r>
              <a:rPr lang="de-DE" dirty="0" err="1">
                <a:solidFill>
                  <a:srgbClr val="333A47"/>
                </a:solidFill>
                <a:latin typeface="ArialMT"/>
              </a:rPr>
              <a:t>Applications</a:t>
            </a:r>
            <a:r>
              <a:rPr lang="de-DE" dirty="0">
                <a:solidFill>
                  <a:srgbClr val="333A47"/>
                </a:solidFill>
                <a:latin typeface="ArialMT"/>
              </a:rPr>
              <a:t> umsetzen (Libraries) </a:t>
            </a:r>
            <a:endParaRPr lang="de-DE" dirty="0">
              <a:solidFill>
                <a:srgbClr val="117C68"/>
              </a:solidFill>
              <a:latin typeface="ArialMT"/>
            </a:endParaRPr>
          </a:p>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5</a:t>
            </a:fld>
            <a:endParaRPr lang="de-DE"/>
          </a:p>
        </p:txBody>
      </p:sp>
    </p:spTree>
    <p:extLst>
      <p:ext uri="{BB962C8B-B14F-4D97-AF65-F5344CB8AC3E}">
        <p14:creationId xmlns:p14="http://schemas.microsoft.com/office/powerpoint/2010/main" val="198607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p:txBody>
          <a:bodyPr/>
          <a:lstStyle/>
          <a:p>
            <a:pPr>
              <a:defRPr/>
            </a:pPr>
            <a:fld id="{1C0F25CB-F0B6-B84D-950E-301B270614AF}" type="slidenum">
              <a:rPr lang="en-US"/>
              <a:pPr>
                <a:defRPr/>
              </a:pPr>
              <a:t>79</a:t>
            </a:fld>
            <a:endParaRPr lang="en-US"/>
          </a:p>
        </p:txBody>
      </p:sp>
      <p:sp>
        <p:nvSpPr>
          <p:cNvPr id="28674"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5" name="Rectangle 3"/>
          <p:cNvSpPr>
            <a:spLocks noGrp="1" noChangeArrowheads="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endParaRPr lang="de-DE">
              <a:latin typeface="Times New Roman" charset="0"/>
            </a:endParaRPr>
          </a:p>
        </p:txBody>
      </p:sp>
    </p:spTree>
    <p:extLst>
      <p:ext uri="{BB962C8B-B14F-4D97-AF65-F5344CB8AC3E}">
        <p14:creationId xmlns:p14="http://schemas.microsoft.com/office/powerpoint/2010/main" val="17803525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kern="1200" dirty="0">
                <a:solidFill>
                  <a:schemeClr val="tx1"/>
                </a:solidFill>
                <a:effectLst/>
                <a:latin typeface="+mn-lt"/>
                <a:ea typeface="+mn-ea"/>
                <a:cs typeface="+mn-cs"/>
              </a:rPr>
              <a:t>Select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that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bests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splits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data</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produces</a:t>
            </a:r>
            <a:r>
              <a:rPr lang="de-DE" sz="1200" kern="1200" dirty="0">
                <a:solidFill>
                  <a:schemeClr val="tx1"/>
                </a:solidFill>
                <a:effectLst/>
                <a:latin typeface="+mn-lt"/>
                <a:ea typeface="+mn-ea"/>
                <a:cs typeface="+mn-cs"/>
              </a:rPr>
              <a:t> pure </a:t>
            </a:r>
            <a:r>
              <a:rPr lang="de-DE" sz="1200" kern="1200" dirty="0" err="1">
                <a:solidFill>
                  <a:schemeClr val="tx1"/>
                </a:solidFill>
                <a:effectLst/>
                <a:latin typeface="+mn-lt"/>
                <a:ea typeface="+mn-ea"/>
                <a:cs typeface="+mn-cs"/>
              </a:rPr>
              <a:t>partitions</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Remove </a:t>
            </a:r>
            <a:r>
              <a:rPr lang="de-DE" sz="1200" kern="1200" dirty="0" err="1">
                <a:solidFill>
                  <a:schemeClr val="tx1"/>
                </a:solidFill>
                <a:effectLst/>
                <a:latin typeface="+mn-lt"/>
                <a:ea typeface="+mn-ea"/>
                <a:cs typeface="+mn-cs"/>
              </a:rPr>
              <a:t>this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chosen</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from</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list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and</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repeats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previous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step</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until</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leaf</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nodes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are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found</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Attribute </a:t>
            </a:r>
            <a:r>
              <a:rPr lang="de-DE" sz="1200" kern="1200" dirty="0" err="1">
                <a:solidFill>
                  <a:schemeClr val="tx1"/>
                </a:solidFill>
                <a:effectLst/>
                <a:latin typeface="+mn-lt"/>
                <a:ea typeface="+mn-ea"/>
                <a:cs typeface="+mn-cs"/>
              </a:rPr>
              <a:t>selection</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measures</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Informationgain</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Giniindex:impuritymeasure</a:t>
            </a:r>
            <a:r>
              <a:rPr lang="de-DE" sz="1200" kern="1200" dirty="0">
                <a:solidFill>
                  <a:schemeClr val="tx1"/>
                </a:solidFill>
                <a:effectLst/>
                <a:latin typeface="+mn-lt"/>
                <a:ea typeface="+mn-ea"/>
                <a:cs typeface="+mn-cs"/>
              </a:rPr>
              <a:t> </a:t>
            </a:r>
          </a:p>
          <a:p>
            <a:r>
              <a:rPr lang="de-DE" sz="1200" b="1" kern="1200" dirty="0">
                <a:solidFill>
                  <a:schemeClr val="tx1"/>
                </a:solidFill>
                <a:effectLst/>
                <a:latin typeface="+mn-lt"/>
                <a:ea typeface="+mn-ea"/>
                <a:cs typeface="+mn-cs"/>
              </a:rPr>
              <a:t>CART (</a:t>
            </a:r>
            <a:r>
              <a:rPr lang="de-DE" sz="1200" b="1" kern="1200" dirty="0" err="1">
                <a:solidFill>
                  <a:schemeClr val="tx1"/>
                </a:solidFill>
                <a:effectLst/>
                <a:latin typeface="+mn-lt"/>
                <a:ea typeface="+mn-ea"/>
                <a:cs typeface="+mn-cs"/>
              </a:rPr>
              <a:t>Classification</a:t>
            </a:r>
            <a:r>
              <a:rPr lang="de-DE" sz="1200" b="1" kern="1200" dirty="0">
                <a:solidFill>
                  <a:schemeClr val="tx1"/>
                </a:solidFill>
                <a:effectLst/>
                <a:latin typeface="+mn-lt"/>
                <a:ea typeface="+mn-ea"/>
                <a:cs typeface="+mn-cs"/>
              </a:rPr>
              <a:t> </a:t>
            </a:r>
            <a:r>
              <a:rPr lang="de-DE" sz="1200" b="1" kern="1200" dirty="0" err="1">
                <a:solidFill>
                  <a:schemeClr val="tx1"/>
                </a:solidFill>
                <a:effectLst/>
                <a:latin typeface="+mn-lt"/>
                <a:ea typeface="+mn-ea"/>
                <a:cs typeface="+mn-cs"/>
              </a:rPr>
              <a:t>and</a:t>
            </a:r>
            <a:r>
              <a:rPr lang="de-DE" sz="1200" b="1" kern="1200" dirty="0">
                <a:solidFill>
                  <a:schemeClr val="tx1"/>
                </a:solidFill>
                <a:effectLst/>
                <a:latin typeface="+mn-lt"/>
                <a:ea typeface="+mn-ea"/>
                <a:cs typeface="+mn-cs"/>
              </a:rPr>
              <a:t> Regression </a:t>
            </a:r>
            <a:r>
              <a:rPr lang="de-DE" sz="1200" b="1" kern="1200" dirty="0" err="1">
                <a:solidFill>
                  <a:schemeClr val="tx1"/>
                </a:solidFill>
                <a:effectLst/>
                <a:latin typeface="+mn-lt"/>
                <a:ea typeface="+mn-ea"/>
                <a:cs typeface="+mn-cs"/>
              </a:rPr>
              <a:t>Trees</a:t>
            </a:r>
            <a:r>
              <a:rPr lang="de-DE" sz="1200" b="1" kern="1200" dirty="0">
                <a:solidFill>
                  <a:schemeClr val="tx1"/>
                </a:solidFill>
                <a:effectLst/>
                <a:latin typeface="+mn-lt"/>
                <a:ea typeface="+mn-ea"/>
                <a:cs typeface="+mn-cs"/>
              </a:rPr>
              <a:t>) </a:t>
            </a:r>
            <a:r>
              <a:rPr lang="de-DE" sz="1200" b="1" kern="1200" dirty="0" err="1">
                <a:solidFill>
                  <a:schemeClr val="tx1"/>
                </a:solidFill>
                <a:effectLst/>
                <a:latin typeface="+mn-lt"/>
                <a:ea typeface="+mn-ea"/>
                <a:cs typeface="+mn-cs"/>
              </a:rPr>
              <a:t>Algorithm</a:t>
            </a:r>
            <a:r>
              <a:rPr lang="de-DE" sz="1200" b="1"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produces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binary</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trees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Scikit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Learn</a:t>
            </a:r>
            <a:r>
              <a:rPr lang="de-DE" sz="1200" kern="1200" dirty="0">
                <a:solidFill>
                  <a:schemeClr val="tx1"/>
                </a:solidFill>
                <a:effectLst/>
                <a:latin typeface="+mn-lt"/>
                <a:ea typeface="+mn-ea"/>
                <a:cs typeface="+mn-cs"/>
              </a:rPr>
              <a:t>) </a:t>
            </a:r>
          </a:p>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92</a:t>
            </a:fld>
            <a:endParaRPr lang="de-DE"/>
          </a:p>
        </p:txBody>
      </p:sp>
    </p:spTree>
    <p:extLst>
      <p:ext uri="{BB962C8B-B14F-4D97-AF65-F5344CB8AC3E}">
        <p14:creationId xmlns:p14="http://schemas.microsoft.com/office/powerpoint/2010/main" val="30699442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kern="1200" dirty="0">
                <a:solidFill>
                  <a:schemeClr val="tx1"/>
                </a:solidFill>
                <a:effectLst/>
                <a:latin typeface="+mn-lt"/>
                <a:ea typeface="+mn-ea"/>
                <a:cs typeface="+mn-cs"/>
              </a:rPr>
              <a:t>Select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that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bests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splits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data</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produces</a:t>
            </a:r>
            <a:r>
              <a:rPr lang="de-DE" sz="1200" kern="1200" dirty="0">
                <a:solidFill>
                  <a:schemeClr val="tx1"/>
                </a:solidFill>
                <a:effectLst/>
                <a:latin typeface="+mn-lt"/>
                <a:ea typeface="+mn-ea"/>
                <a:cs typeface="+mn-cs"/>
              </a:rPr>
              <a:t> pure </a:t>
            </a:r>
            <a:r>
              <a:rPr lang="de-DE" sz="1200" kern="1200" dirty="0" err="1">
                <a:solidFill>
                  <a:schemeClr val="tx1"/>
                </a:solidFill>
                <a:effectLst/>
                <a:latin typeface="+mn-lt"/>
                <a:ea typeface="+mn-ea"/>
                <a:cs typeface="+mn-cs"/>
              </a:rPr>
              <a:t>partitions</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Remove </a:t>
            </a:r>
            <a:r>
              <a:rPr lang="de-DE" sz="1200" kern="1200" dirty="0" err="1">
                <a:solidFill>
                  <a:schemeClr val="tx1"/>
                </a:solidFill>
                <a:effectLst/>
                <a:latin typeface="+mn-lt"/>
                <a:ea typeface="+mn-ea"/>
                <a:cs typeface="+mn-cs"/>
              </a:rPr>
              <a:t>this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chosen</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from</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feature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list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and</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repeats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the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previous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step</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until</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leaf</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nodes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are</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found</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Attribute </a:t>
            </a:r>
            <a:r>
              <a:rPr lang="de-DE" sz="1200" kern="1200" dirty="0" err="1">
                <a:solidFill>
                  <a:schemeClr val="tx1"/>
                </a:solidFill>
                <a:effectLst/>
                <a:latin typeface="+mn-lt"/>
                <a:ea typeface="+mn-ea"/>
                <a:cs typeface="+mn-cs"/>
              </a:rPr>
              <a:t>selection</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measures</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Informationgain</a:t>
            </a:r>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Giniindex:impuritymeasure</a:t>
            </a:r>
            <a:r>
              <a:rPr lang="de-DE" sz="1200" kern="1200" dirty="0">
                <a:solidFill>
                  <a:schemeClr val="tx1"/>
                </a:solidFill>
                <a:effectLst/>
                <a:latin typeface="+mn-lt"/>
                <a:ea typeface="+mn-ea"/>
                <a:cs typeface="+mn-cs"/>
              </a:rPr>
              <a:t> </a:t>
            </a:r>
          </a:p>
          <a:p>
            <a:r>
              <a:rPr lang="de-DE" sz="1200" b="1" kern="1200" dirty="0">
                <a:solidFill>
                  <a:schemeClr val="tx1"/>
                </a:solidFill>
                <a:effectLst/>
                <a:latin typeface="+mn-lt"/>
                <a:ea typeface="+mn-ea"/>
                <a:cs typeface="+mn-cs"/>
              </a:rPr>
              <a:t>CART (</a:t>
            </a:r>
            <a:r>
              <a:rPr lang="de-DE" sz="1200" b="1" kern="1200" dirty="0" err="1">
                <a:solidFill>
                  <a:schemeClr val="tx1"/>
                </a:solidFill>
                <a:effectLst/>
                <a:latin typeface="+mn-lt"/>
                <a:ea typeface="+mn-ea"/>
                <a:cs typeface="+mn-cs"/>
              </a:rPr>
              <a:t>Classification</a:t>
            </a:r>
            <a:r>
              <a:rPr lang="de-DE" sz="1200" b="1" kern="1200" dirty="0">
                <a:solidFill>
                  <a:schemeClr val="tx1"/>
                </a:solidFill>
                <a:effectLst/>
                <a:latin typeface="+mn-lt"/>
                <a:ea typeface="+mn-ea"/>
                <a:cs typeface="+mn-cs"/>
              </a:rPr>
              <a:t> </a:t>
            </a:r>
            <a:r>
              <a:rPr lang="de-DE" sz="1200" b="1" kern="1200" dirty="0" err="1">
                <a:solidFill>
                  <a:schemeClr val="tx1"/>
                </a:solidFill>
                <a:effectLst/>
                <a:latin typeface="+mn-lt"/>
                <a:ea typeface="+mn-ea"/>
                <a:cs typeface="+mn-cs"/>
              </a:rPr>
              <a:t>and</a:t>
            </a:r>
            <a:r>
              <a:rPr lang="de-DE" sz="1200" b="1" kern="1200" dirty="0">
                <a:solidFill>
                  <a:schemeClr val="tx1"/>
                </a:solidFill>
                <a:effectLst/>
                <a:latin typeface="+mn-lt"/>
                <a:ea typeface="+mn-ea"/>
                <a:cs typeface="+mn-cs"/>
              </a:rPr>
              <a:t> Regression </a:t>
            </a:r>
            <a:r>
              <a:rPr lang="de-DE" sz="1200" b="1" kern="1200" dirty="0" err="1">
                <a:solidFill>
                  <a:schemeClr val="tx1"/>
                </a:solidFill>
                <a:effectLst/>
                <a:latin typeface="+mn-lt"/>
                <a:ea typeface="+mn-ea"/>
                <a:cs typeface="+mn-cs"/>
              </a:rPr>
              <a:t>Trees</a:t>
            </a:r>
            <a:r>
              <a:rPr lang="de-DE" sz="1200" b="1" kern="1200" dirty="0">
                <a:solidFill>
                  <a:schemeClr val="tx1"/>
                </a:solidFill>
                <a:effectLst/>
                <a:latin typeface="+mn-lt"/>
                <a:ea typeface="+mn-ea"/>
                <a:cs typeface="+mn-cs"/>
              </a:rPr>
              <a:t>) </a:t>
            </a:r>
            <a:r>
              <a:rPr lang="de-DE" sz="1200" b="1" kern="1200" dirty="0" err="1">
                <a:solidFill>
                  <a:schemeClr val="tx1"/>
                </a:solidFill>
                <a:effectLst/>
                <a:latin typeface="+mn-lt"/>
                <a:ea typeface="+mn-ea"/>
                <a:cs typeface="+mn-cs"/>
              </a:rPr>
              <a:t>Algorithm</a:t>
            </a:r>
            <a:r>
              <a:rPr lang="de-DE" sz="1200" b="1"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produces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binary</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trees</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Scikit</a:t>
            </a:r>
            <a:r>
              <a:rPr lang="de-DE" sz="1200" kern="1200" dirty="0">
                <a:solidFill>
                  <a:schemeClr val="tx1"/>
                </a:solidFill>
                <a:effectLst/>
                <a:latin typeface="+mn-lt"/>
                <a:ea typeface="+mn-ea"/>
                <a:cs typeface="+mn-cs"/>
              </a:rPr>
              <a:t> </a:t>
            </a:r>
            <a:r>
              <a:rPr lang="de-DE" sz="1200" kern="1200" dirty="0" err="1">
                <a:solidFill>
                  <a:schemeClr val="tx1"/>
                </a:solidFill>
                <a:effectLst/>
                <a:latin typeface="+mn-lt"/>
                <a:ea typeface="+mn-ea"/>
                <a:cs typeface="+mn-cs"/>
              </a:rPr>
              <a:t>Learn</a:t>
            </a:r>
            <a:r>
              <a:rPr lang="de-DE" sz="1200" kern="1200" dirty="0">
                <a:solidFill>
                  <a:schemeClr val="tx1"/>
                </a:solidFill>
                <a:effectLst/>
                <a:latin typeface="+mn-lt"/>
                <a:ea typeface="+mn-ea"/>
                <a:cs typeface="+mn-cs"/>
              </a:rPr>
              <a:t>) </a:t>
            </a:r>
          </a:p>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93</a:t>
            </a:fld>
            <a:endParaRPr lang="de-DE"/>
          </a:p>
        </p:txBody>
      </p:sp>
    </p:spTree>
    <p:extLst>
      <p:ext uri="{BB962C8B-B14F-4D97-AF65-F5344CB8AC3E}">
        <p14:creationId xmlns:p14="http://schemas.microsoft.com/office/powerpoint/2010/main" val="31412288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83719A6-D1BB-4C5D-897C-4DBB216A2D0A}" type="slidenum">
              <a:rPr lang="de-DE" smtClean="0"/>
              <a:t>117</a:t>
            </a:fld>
            <a:endParaRPr lang="de-DE"/>
          </a:p>
        </p:txBody>
      </p:sp>
    </p:spTree>
    <p:extLst>
      <p:ext uri="{BB962C8B-B14F-4D97-AF65-F5344CB8AC3E}">
        <p14:creationId xmlns:p14="http://schemas.microsoft.com/office/powerpoint/2010/main" val="31744944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exxeta.com/de/startseit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exxeta.com/de/startseite/" TargetMode="External"/><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7.sv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xx1 – title">
    <p:spTree>
      <p:nvGrpSpPr>
        <p:cNvPr id="1" name=""/>
        <p:cNvGrpSpPr/>
        <p:nvPr/>
      </p:nvGrpSpPr>
      <p:grpSpPr>
        <a:xfrm>
          <a:off x="0" y="0"/>
          <a:ext cx="0" cy="0"/>
          <a:chOff x="0" y="0"/>
          <a:chExt cx="0" cy="0"/>
        </a:xfrm>
      </p:grpSpPr>
      <p:pic>
        <p:nvPicPr>
          <p:cNvPr id="20" name="Bild 1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741426"/>
            <a:ext cx="12192000" cy="4120896"/>
          </a:xfrm>
          <a:prstGeom prst="rect">
            <a:avLst/>
          </a:prstGeom>
        </p:spPr>
      </p:pic>
      <p:sp>
        <p:nvSpPr>
          <p:cNvPr id="8" name="Titel 1"/>
          <p:cNvSpPr>
            <a:spLocks noGrp="1"/>
          </p:cNvSpPr>
          <p:nvPr>
            <p:ph type="ctrTitle" hasCustomPrompt="1"/>
          </p:nvPr>
        </p:nvSpPr>
        <p:spPr>
          <a:xfrm>
            <a:off x="720001" y="648878"/>
            <a:ext cx="7636600" cy="1030836"/>
          </a:xfrm>
          <a:prstGeom prst="rect">
            <a:avLst/>
          </a:prstGeom>
        </p:spPr>
        <p:txBody>
          <a:bodyPr anchor="t">
            <a:noAutofit/>
          </a:bodyPr>
          <a:lstStyle>
            <a:lvl1pPr algn="l">
              <a:lnSpc>
                <a:spcPct val="110000"/>
              </a:lnSpc>
              <a:buClr>
                <a:srgbClr val="AB9E62"/>
              </a:buClr>
              <a:defRPr sz="3000">
                <a:solidFill>
                  <a:srgbClr val="AB9E62"/>
                </a:solidFill>
              </a:defRPr>
            </a:lvl1pPr>
          </a:lstStyle>
          <a:p>
            <a:r>
              <a:rPr lang="de-DE"/>
              <a:t>Mastertitelformat bearbeiten</a:t>
            </a:r>
            <a:br>
              <a:rPr lang="de-DE"/>
            </a:br>
            <a:r>
              <a:rPr lang="de-DE"/>
              <a:t>zweizeilig</a:t>
            </a:r>
          </a:p>
        </p:txBody>
      </p:sp>
      <p:sp>
        <p:nvSpPr>
          <p:cNvPr id="9" name="Bildplatzhalter 24"/>
          <p:cNvSpPr>
            <a:spLocks noGrp="1"/>
          </p:cNvSpPr>
          <p:nvPr>
            <p:ph type="pic" sz="quarter" idx="20" hasCustomPrompt="1"/>
          </p:nvPr>
        </p:nvSpPr>
        <p:spPr>
          <a:xfrm>
            <a:off x="719999" y="4231054"/>
            <a:ext cx="792000" cy="468000"/>
          </a:xfrm>
          <a:prstGeom prst="rect">
            <a:avLst/>
          </a:prstGeom>
        </p:spPr>
        <p:txBody>
          <a:bodyPr>
            <a:normAutofit/>
          </a:bodyPr>
          <a:lstStyle>
            <a:lvl1pPr marL="0" indent="0" algn="l">
              <a:buFont typeface="Arial" pitchFamily="34" charset="0"/>
              <a:buNone/>
              <a:defRPr sz="1200"/>
            </a:lvl1pPr>
          </a:lstStyle>
          <a:p>
            <a:r>
              <a:rPr lang="de-DE"/>
              <a:t>Partner Logo</a:t>
            </a:r>
          </a:p>
        </p:txBody>
      </p:sp>
      <p:sp>
        <p:nvSpPr>
          <p:cNvPr id="10" name="Untertitel 2"/>
          <p:cNvSpPr>
            <a:spLocks noGrp="1"/>
          </p:cNvSpPr>
          <p:nvPr>
            <p:ph type="subTitle" idx="1"/>
          </p:nvPr>
        </p:nvSpPr>
        <p:spPr>
          <a:xfrm>
            <a:off x="720000" y="1692966"/>
            <a:ext cx="7636601" cy="984323"/>
          </a:xfrm>
          <a:prstGeom prst="rect">
            <a:avLst/>
          </a:prstGeom>
        </p:spPr>
        <p:txBody>
          <a:bodyPr anchor="t">
            <a:normAutofit/>
          </a:bodyPr>
          <a:lstStyle>
            <a:lvl1pPr marL="0" indent="0" algn="l">
              <a:lnSpc>
                <a:spcPct val="110000"/>
              </a:lnSpc>
              <a:spcAft>
                <a:spcPts val="0"/>
              </a:spcAft>
              <a:buNone/>
              <a:defRPr sz="20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1" name="Textplatzhalter 28"/>
          <p:cNvSpPr>
            <a:spLocks noGrp="1"/>
          </p:cNvSpPr>
          <p:nvPr>
            <p:ph type="body" sz="quarter" idx="16" hasCustomPrompt="1"/>
          </p:nvPr>
        </p:nvSpPr>
        <p:spPr>
          <a:xfrm>
            <a:off x="719999" y="3084574"/>
            <a:ext cx="5376001" cy="344426"/>
          </a:xfrm>
          <a:prstGeom prst="rect">
            <a:avLst/>
          </a:prstGeom>
        </p:spPr>
        <p:txBody>
          <a:bodyPr vert="horz" lIns="0" tIns="0" rIns="0" bIns="0" anchor="t">
            <a:noAutofit/>
          </a:bodyPr>
          <a:lstStyle>
            <a:lvl1pPr marL="0" indent="0">
              <a:spcBef>
                <a:spcPts val="0"/>
              </a:spcBef>
              <a:buNone/>
              <a:defRPr sz="1400" baseline="0">
                <a:solidFill>
                  <a:schemeClr val="tx1"/>
                </a:solidFill>
              </a:defRPr>
            </a:lvl1pPr>
          </a:lstStyle>
          <a:p>
            <a:pPr lvl="0"/>
            <a:r>
              <a:rPr lang="de-DE"/>
              <a:t>Name Referent</a:t>
            </a:r>
          </a:p>
        </p:txBody>
      </p:sp>
      <p:sp>
        <p:nvSpPr>
          <p:cNvPr id="3" name="Textplatzhalter 2"/>
          <p:cNvSpPr>
            <a:spLocks noGrp="1"/>
          </p:cNvSpPr>
          <p:nvPr>
            <p:ph type="body" sz="quarter" idx="21" hasCustomPrompt="1"/>
          </p:nvPr>
        </p:nvSpPr>
        <p:spPr>
          <a:xfrm>
            <a:off x="720725" y="3429001"/>
            <a:ext cx="5375275" cy="368806"/>
          </a:xfrm>
        </p:spPr>
        <p:txBody>
          <a:bodyPr anchor="t"/>
          <a:lstStyle>
            <a:lvl1pPr marL="0" indent="0">
              <a:buNone/>
              <a:defRPr sz="1400">
                <a:solidFill>
                  <a:schemeClr val="bg2"/>
                </a:solidFill>
              </a:defRPr>
            </a:lvl1pPr>
          </a:lstStyle>
          <a:p>
            <a:pPr lvl="0"/>
            <a:r>
              <a:rPr lang="de-DE"/>
              <a:t>Ort / Datum</a:t>
            </a:r>
          </a:p>
        </p:txBody>
      </p:sp>
      <p:pic>
        <p:nvPicPr>
          <p:cNvPr id="14" name="Bild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299929" y="735902"/>
            <a:ext cx="2140638" cy="474490"/>
          </a:xfrm>
          <a:prstGeom prst="rect">
            <a:avLst/>
          </a:prstGeom>
        </p:spPr>
      </p:pic>
    </p:spTree>
    <p:extLst>
      <p:ext uri="{BB962C8B-B14F-4D97-AF65-F5344CB8AC3E}">
        <p14:creationId xmlns:p14="http://schemas.microsoft.com/office/powerpoint/2010/main" val="111260486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xx1 – headline/subheadline">
    <p:spTree>
      <p:nvGrpSpPr>
        <p:cNvPr id="1" name=""/>
        <p:cNvGrpSpPr/>
        <p:nvPr/>
      </p:nvGrpSpPr>
      <p:grpSpPr>
        <a:xfrm>
          <a:off x="0" y="0"/>
          <a:ext cx="0" cy="0"/>
          <a:chOff x="0" y="0"/>
          <a:chExt cx="0" cy="0"/>
        </a:xfrm>
      </p:grpSpPr>
      <p:sp>
        <p:nvSpPr>
          <p:cNvPr id="10"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a:solidFill>
                  <a:schemeClr val="bg2"/>
                </a:solidFill>
              </a:defRPr>
            </a:lvl1pPr>
          </a:lstStyle>
          <a:p>
            <a:pPr lvl="0"/>
            <a:r>
              <a:rPr lang="de-DE"/>
              <a:t>Untertitel</a:t>
            </a:r>
          </a:p>
        </p:txBody>
      </p:sp>
      <p:sp>
        <p:nvSpPr>
          <p:cNvPr id="4" name="Datumsplatzhalter 3"/>
          <p:cNvSpPr>
            <a:spLocks noGrp="1"/>
          </p:cNvSpPr>
          <p:nvPr>
            <p:ph type="dt" sz="half" idx="14"/>
          </p:nvPr>
        </p:nvSpPr>
        <p:spPr/>
        <p:txBody>
          <a:bodyPr/>
          <a:lstStyle/>
          <a:p>
            <a:fld id="{4746CFFB-AA84-2E40-AB31-96AAC1A67541}" type="datetime4">
              <a:rPr lang="de-DE" smtClean="0"/>
              <a:t>24. Januar 2022</a:t>
            </a:fld>
            <a:endParaRPr lang="de-DE"/>
          </a:p>
        </p:txBody>
      </p:sp>
      <p:sp>
        <p:nvSpPr>
          <p:cNvPr id="13" name="Fußzeilenplatzhalter 12"/>
          <p:cNvSpPr>
            <a:spLocks noGrp="1"/>
          </p:cNvSpPr>
          <p:nvPr>
            <p:ph type="ftr" sz="quarter" idx="15"/>
          </p:nvPr>
        </p:nvSpPr>
        <p:spPr/>
        <p:txBody>
          <a:bodyPr/>
          <a:lstStyle/>
          <a:p>
            <a:r>
              <a:rPr lang="de-DE"/>
              <a:t>Teste diese Fußzeile</a:t>
            </a:r>
          </a:p>
        </p:txBody>
      </p:sp>
      <p:sp>
        <p:nvSpPr>
          <p:cNvPr id="14" name="Foliennummernplatzhalter 13"/>
          <p:cNvSpPr>
            <a:spLocks noGrp="1"/>
          </p:cNvSpPr>
          <p:nvPr>
            <p:ph type="sldNum" sz="quarter" idx="16"/>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3257483700"/>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xx1 – coloured left">
    <p:spTree>
      <p:nvGrpSpPr>
        <p:cNvPr id="1" name=""/>
        <p:cNvGrpSpPr/>
        <p:nvPr/>
      </p:nvGrpSpPr>
      <p:grpSpPr>
        <a:xfrm>
          <a:off x="0" y="0"/>
          <a:ext cx="0" cy="0"/>
          <a:chOff x="0" y="0"/>
          <a:chExt cx="0" cy="0"/>
        </a:xfrm>
      </p:grpSpPr>
      <p:sp>
        <p:nvSpPr>
          <p:cNvPr id="4" name="Textplatzhalter 3"/>
          <p:cNvSpPr>
            <a:spLocks noGrp="1"/>
          </p:cNvSpPr>
          <p:nvPr>
            <p:ph type="body" sz="quarter" idx="10" hasCustomPrompt="1"/>
          </p:nvPr>
        </p:nvSpPr>
        <p:spPr>
          <a:xfrm>
            <a:off x="0" y="-14472"/>
            <a:ext cx="4064000" cy="6872472"/>
          </a:xfrm>
          <a:gradFill>
            <a:gsLst>
              <a:gs pos="0">
                <a:schemeClr val="accent1">
                  <a:lumMod val="75000"/>
                </a:schemeClr>
              </a:gs>
              <a:gs pos="100000">
                <a:schemeClr val="accent1"/>
              </a:gs>
            </a:gsLst>
            <a:lin ang="3600000" scaled="0"/>
          </a:gradFill>
        </p:spPr>
        <p:txBody>
          <a:bodyPr lIns="360000" tIns="360000" rIns="360000" bIns="0"/>
          <a:lstStyle>
            <a:lvl1pPr marL="0" indent="0">
              <a:buFontTx/>
              <a:buNone/>
              <a:defRPr b="1" spc="110" baseline="0">
                <a:solidFill>
                  <a:schemeClr val="bg1"/>
                </a:solidFill>
              </a:defRPr>
            </a:lvl1pPr>
            <a:lvl2pPr marL="216100" indent="0">
              <a:buFontTx/>
              <a:buNone/>
              <a:defRPr>
                <a:solidFill>
                  <a:schemeClr val="bg1"/>
                </a:solidFill>
              </a:defRPr>
            </a:lvl2pPr>
            <a:lvl3pPr marL="432000" indent="0">
              <a:buFontTx/>
              <a:buNone/>
              <a:defRPr>
                <a:solidFill>
                  <a:schemeClr val="bg1"/>
                </a:solidFill>
              </a:defRPr>
            </a:lvl3pPr>
            <a:lvl4pPr marL="648000" indent="0">
              <a:buFontTx/>
              <a:buNone/>
              <a:defRPr>
                <a:solidFill>
                  <a:schemeClr val="bg1"/>
                </a:solidFill>
              </a:defRPr>
            </a:lvl4pPr>
            <a:lvl5pPr marL="864000" indent="0">
              <a:buFontTx/>
              <a:buNone/>
              <a:defRPr>
                <a:solidFill>
                  <a:schemeClr val="bg1"/>
                </a:solidFill>
              </a:defRPr>
            </a:lvl5pPr>
          </a:lstStyle>
          <a:p>
            <a:pPr lvl="0"/>
            <a:r>
              <a:rPr lang="de-DE"/>
              <a:t>TITEL</a:t>
            </a:r>
          </a:p>
        </p:txBody>
      </p:sp>
      <p:sp>
        <p:nvSpPr>
          <p:cNvPr id="3" name="Inhaltsplatzhalter 2"/>
          <p:cNvSpPr>
            <a:spLocks noGrp="1"/>
          </p:cNvSpPr>
          <p:nvPr>
            <p:ph idx="1"/>
          </p:nvPr>
        </p:nvSpPr>
        <p:spPr>
          <a:xfrm>
            <a:off x="4064000" y="0"/>
            <a:ext cx="7756526" cy="6165850"/>
          </a:xfrm>
          <a:solidFill>
            <a:schemeClr val="bg1"/>
          </a:solidFill>
        </p:spPr>
        <p:txBody>
          <a:bodyPr lIns="360000" tIns="324000" rIns="360000" bIns="46800">
            <a:noAutofit/>
          </a:bodyPr>
          <a:lstStyle>
            <a:lvl1pPr marL="216000">
              <a:defRPr/>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13">
            <a:extLst>
              <a:ext uri="{FF2B5EF4-FFF2-40B4-BE49-F238E27FC236}">
                <a16:creationId xmlns:a16="http://schemas.microsoft.com/office/drawing/2014/main" id="{7180D5E3-31F9-4B34-8093-B5695A322BED}"/>
              </a:ext>
            </a:extLst>
          </p:cNvPr>
          <p:cNvSpPr>
            <a:spLocks noGrp="1"/>
          </p:cNvSpPr>
          <p:nvPr>
            <p:ph type="sldNum" sz="quarter" idx="16"/>
          </p:nvPr>
        </p:nvSpPr>
        <p:spPr>
          <a:xfrm>
            <a:off x="10018645" y="6355917"/>
            <a:ext cx="873366" cy="259200"/>
          </a:xfrm>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582631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xx1 – content 2 columns">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a:xfrm>
            <a:off x="371475" y="1656000"/>
            <a:ext cx="5545137" cy="4509850"/>
          </a:xfrm>
        </p:spPr>
        <p:txBody>
          <a:bodyPr/>
          <a:lstStyle>
            <a:lvl1pPr marL="216000">
              <a:defRPr/>
            </a:lvl1pPr>
            <a:lvl2pPr>
              <a:defRPr sz="1600"/>
            </a:lvl2pPr>
            <a:lvl3pPr>
              <a:defRPr sz="1600"/>
            </a:lvl3pPr>
          </a:lstStyle>
          <a:p>
            <a:pPr lvl="0"/>
            <a:r>
              <a:rPr lang="de-DE"/>
              <a:t>Mastertextformat bearbeiten</a:t>
            </a:r>
          </a:p>
        </p:txBody>
      </p:sp>
      <p:sp>
        <p:nvSpPr>
          <p:cNvPr id="10" name="Textplatzhalter 9"/>
          <p:cNvSpPr>
            <a:spLocks noGrp="1"/>
          </p:cNvSpPr>
          <p:nvPr>
            <p:ph type="body" sz="quarter" idx="13" hasCustomPrompt="1"/>
          </p:nvPr>
        </p:nvSpPr>
        <p:spPr>
          <a:xfrm>
            <a:off x="371476" y="736134"/>
            <a:ext cx="11449050" cy="452061"/>
          </a:xfrm>
        </p:spPr>
        <p:txBody>
          <a:bodyPr/>
          <a:lstStyle>
            <a:lvl1pPr marL="0" indent="0">
              <a:buFontTx/>
              <a:buNone/>
              <a:defRPr>
                <a:solidFill>
                  <a:schemeClr val="bg2"/>
                </a:solidFill>
              </a:defRPr>
            </a:lvl1pPr>
          </a:lstStyle>
          <a:p>
            <a:pPr lvl="0"/>
            <a:r>
              <a:rPr lang="de-DE"/>
              <a:t>Untertitel</a:t>
            </a:r>
          </a:p>
        </p:txBody>
      </p:sp>
      <p:sp>
        <p:nvSpPr>
          <p:cNvPr id="5" name="Inhaltsplatzhalter 2"/>
          <p:cNvSpPr>
            <a:spLocks noGrp="1"/>
          </p:cNvSpPr>
          <p:nvPr>
            <p:ph idx="14"/>
          </p:nvPr>
        </p:nvSpPr>
        <p:spPr>
          <a:xfrm>
            <a:off x="6254750" y="1656000"/>
            <a:ext cx="5577251" cy="4509850"/>
          </a:xfrm>
        </p:spPr>
        <p:txBody>
          <a:bodyPr/>
          <a:lstStyle>
            <a:lvl1pPr marL="216000">
              <a:defRPr/>
            </a:lvl1pPr>
            <a:lvl2pPr>
              <a:defRPr sz="1600"/>
            </a:lvl2pPr>
            <a:lvl3pPr>
              <a:defRPr sz="1600"/>
            </a:lvl3pPr>
          </a:lstStyle>
          <a:p>
            <a:pPr lvl="0"/>
            <a:r>
              <a:rPr lang="de-DE"/>
              <a:t>Mastertextformat bearbeiten</a:t>
            </a:r>
          </a:p>
        </p:txBody>
      </p:sp>
      <p:sp>
        <p:nvSpPr>
          <p:cNvPr id="4" name="Datumsplatzhalter 3"/>
          <p:cNvSpPr>
            <a:spLocks noGrp="1"/>
          </p:cNvSpPr>
          <p:nvPr>
            <p:ph type="dt" sz="half" idx="15"/>
          </p:nvPr>
        </p:nvSpPr>
        <p:spPr/>
        <p:txBody>
          <a:bodyPr/>
          <a:lstStyle/>
          <a:p>
            <a:r>
              <a:rPr lang="de-DE"/>
              <a:t>25.01.2021</a:t>
            </a:r>
          </a:p>
        </p:txBody>
      </p:sp>
      <p:sp>
        <p:nvSpPr>
          <p:cNvPr id="13" name="Fußzeilenplatzhalter 12"/>
          <p:cNvSpPr>
            <a:spLocks noGrp="1"/>
          </p:cNvSpPr>
          <p:nvPr>
            <p:ph type="ftr" sz="quarter" idx="16"/>
          </p:nvPr>
        </p:nvSpPr>
        <p:spPr/>
        <p:txBody>
          <a:bodyPr/>
          <a:lstStyle/>
          <a:p>
            <a:r>
              <a:rPr lang="de-DE"/>
              <a:t>Teste diese Fußzeile</a:t>
            </a:r>
          </a:p>
        </p:txBody>
      </p:sp>
      <p:sp>
        <p:nvSpPr>
          <p:cNvPr id="14" name="Foliennummernplatzhalter 13"/>
          <p:cNvSpPr>
            <a:spLocks noGrp="1"/>
          </p:cNvSpPr>
          <p:nvPr>
            <p:ph type="sldNum" sz="quarter" idx="17"/>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31531090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xx – outro">
    <p:spTree>
      <p:nvGrpSpPr>
        <p:cNvPr id="1" name=""/>
        <p:cNvGrpSpPr/>
        <p:nvPr/>
      </p:nvGrpSpPr>
      <p:grpSpPr>
        <a:xfrm>
          <a:off x="0" y="0"/>
          <a:ext cx="0" cy="0"/>
          <a:chOff x="0" y="0"/>
          <a:chExt cx="0" cy="0"/>
        </a:xfrm>
      </p:grpSpPr>
      <p:pic>
        <p:nvPicPr>
          <p:cNvPr id="6" name="Bild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4120896"/>
          </a:xfrm>
          <a:prstGeom prst="rect">
            <a:avLst/>
          </a:prstGeom>
        </p:spPr>
      </p:pic>
      <p:sp>
        <p:nvSpPr>
          <p:cNvPr id="15" name="Textfeld 14">
            <a:hlinkClick r:id="rId3"/>
          </p:cNvPr>
          <p:cNvSpPr txBox="1"/>
          <p:nvPr/>
        </p:nvSpPr>
        <p:spPr>
          <a:xfrm>
            <a:off x="371475" y="6358895"/>
            <a:ext cx="1514132" cy="261610"/>
          </a:xfrm>
          <a:prstGeom prst="rect">
            <a:avLst/>
          </a:prstGeom>
          <a:noFill/>
        </p:spPr>
        <p:txBody>
          <a:bodyPr vert="horz" wrap="none" lIns="0" tIns="0" rIns="0" bIns="45720" rtlCol="0" anchor="t" anchorCtr="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400">
                <a:solidFill>
                  <a:schemeClr val="bg2"/>
                </a:solidFill>
              </a:rPr>
              <a:t>www.EXXETA.com</a:t>
            </a:r>
          </a:p>
        </p:txBody>
      </p:sp>
      <p:sp>
        <p:nvSpPr>
          <p:cNvPr id="3" name="Textfeld 2"/>
          <p:cNvSpPr txBox="1"/>
          <p:nvPr userDrawn="1"/>
        </p:nvSpPr>
        <p:spPr>
          <a:xfrm>
            <a:off x="6096000" y="3920864"/>
            <a:ext cx="5991225" cy="507831"/>
          </a:xfrm>
          <a:prstGeom prst="rect">
            <a:avLst/>
          </a:prstGeom>
          <a:noFill/>
        </p:spPr>
        <p:txBody>
          <a:bodyPr vert="horz" wrap="square" lIns="0" tIns="0" rIns="91440" bIns="45720" rtlCol="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3000" b="1" spc="100" baseline="0">
                <a:solidFill>
                  <a:schemeClr val="tx2"/>
                </a:solidFill>
              </a:rPr>
              <a:t>WIR VERBINDEN WELTEN</a:t>
            </a:r>
          </a:p>
        </p:txBody>
      </p:sp>
      <p:sp>
        <p:nvSpPr>
          <p:cNvPr id="7" name="Textfeld 6">
            <a:hlinkClick r:id="rId3"/>
          </p:cNvPr>
          <p:cNvSpPr txBox="1"/>
          <p:nvPr/>
        </p:nvSpPr>
        <p:spPr>
          <a:xfrm>
            <a:off x="371475" y="6358895"/>
            <a:ext cx="1514132" cy="261610"/>
          </a:xfrm>
          <a:prstGeom prst="rect">
            <a:avLst/>
          </a:prstGeom>
          <a:noFill/>
        </p:spPr>
        <p:txBody>
          <a:bodyPr vert="horz" wrap="none" lIns="0" tIns="0" rIns="0" bIns="45720" rtlCol="0" anchor="t" anchorCtr="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400">
                <a:solidFill>
                  <a:schemeClr val="bg2"/>
                </a:solidFill>
              </a:rPr>
              <a:t>www.EXXETA.com</a:t>
            </a:r>
          </a:p>
        </p:txBody>
      </p:sp>
      <p:sp>
        <p:nvSpPr>
          <p:cNvPr id="10" name="Textfeld 9">
            <a:hlinkClick r:id="rId3"/>
          </p:cNvPr>
          <p:cNvSpPr txBox="1"/>
          <p:nvPr userDrawn="1"/>
        </p:nvSpPr>
        <p:spPr>
          <a:xfrm>
            <a:off x="371475" y="6358895"/>
            <a:ext cx="1514132" cy="261610"/>
          </a:xfrm>
          <a:prstGeom prst="rect">
            <a:avLst/>
          </a:prstGeom>
          <a:noFill/>
        </p:spPr>
        <p:txBody>
          <a:bodyPr vert="horz" wrap="none" lIns="0" tIns="0" rIns="0" bIns="45720" rtlCol="0" anchor="t" anchorCtr="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400">
                <a:solidFill>
                  <a:schemeClr val="bg2"/>
                </a:solidFill>
              </a:rPr>
              <a:t>www.EXXETA.com</a:t>
            </a:r>
          </a:p>
        </p:txBody>
      </p:sp>
    </p:spTree>
    <p:extLst>
      <p:ext uri="{BB962C8B-B14F-4D97-AF65-F5344CB8AC3E}">
        <p14:creationId xmlns:p14="http://schemas.microsoft.com/office/powerpoint/2010/main" val="964636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_xx – outro">
    <p:spTree>
      <p:nvGrpSpPr>
        <p:cNvPr id="1" name=""/>
        <p:cNvGrpSpPr/>
        <p:nvPr/>
      </p:nvGrpSpPr>
      <p:grpSpPr>
        <a:xfrm>
          <a:off x="0" y="0"/>
          <a:ext cx="0" cy="0"/>
          <a:chOff x="0" y="0"/>
          <a:chExt cx="0" cy="0"/>
        </a:xfrm>
      </p:grpSpPr>
      <p:sp>
        <p:nvSpPr>
          <p:cNvPr id="15" name="Textfeld 14">
            <a:hlinkClick r:id="rId2"/>
          </p:cNvPr>
          <p:cNvSpPr txBox="1"/>
          <p:nvPr/>
        </p:nvSpPr>
        <p:spPr>
          <a:xfrm>
            <a:off x="371475" y="6358895"/>
            <a:ext cx="1514132" cy="261610"/>
          </a:xfrm>
          <a:prstGeom prst="rect">
            <a:avLst/>
          </a:prstGeom>
          <a:noFill/>
        </p:spPr>
        <p:txBody>
          <a:bodyPr vert="horz" wrap="none" lIns="0" tIns="0" rIns="0" bIns="45720" rtlCol="0" anchor="t"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400" b="0" i="0" u="none" strike="noStrike" kern="1200" cap="none" spc="0" normalizeH="0" baseline="0" noProof="0">
                <a:ln>
                  <a:noFill/>
                </a:ln>
                <a:solidFill>
                  <a:srgbClr val="78879F"/>
                </a:solidFill>
                <a:effectLst/>
                <a:uLnTx/>
                <a:uFillTx/>
                <a:latin typeface="Arial" panose="020B0604020202020204"/>
                <a:ea typeface="+mn-ea"/>
                <a:cs typeface="+mn-cs"/>
              </a:rPr>
              <a:t>www.EXXETA.com</a:t>
            </a:r>
          </a:p>
        </p:txBody>
      </p:sp>
      <p:sp>
        <p:nvSpPr>
          <p:cNvPr id="7" name="Textfeld 6">
            <a:hlinkClick r:id="rId2"/>
          </p:cNvPr>
          <p:cNvSpPr txBox="1"/>
          <p:nvPr/>
        </p:nvSpPr>
        <p:spPr>
          <a:xfrm>
            <a:off x="371475" y="6358895"/>
            <a:ext cx="1514132" cy="261610"/>
          </a:xfrm>
          <a:prstGeom prst="rect">
            <a:avLst/>
          </a:prstGeom>
          <a:noFill/>
        </p:spPr>
        <p:txBody>
          <a:bodyPr vert="horz" wrap="none" lIns="0" tIns="0" rIns="0" bIns="45720" rtlCol="0" anchor="t"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400" b="0" i="0" u="none" strike="noStrike" kern="1200" cap="none" spc="0" normalizeH="0" baseline="0" noProof="0">
                <a:ln>
                  <a:noFill/>
                </a:ln>
                <a:solidFill>
                  <a:srgbClr val="78879F"/>
                </a:solidFill>
                <a:effectLst/>
                <a:uLnTx/>
                <a:uFillTx/>
                <a:latin typeface="Arial" panose="020B0604020202020204"/>
                <a:ea typeface="+mn-ea"/>
                <a:cs typeface="+mn-cs"/>
              </a:rPr>
              <a:t>www.EXXETA.com</a:t>
            </a:r>
          </a:p>
        </p:txBody>
      </p:sp>
      <p:sp>
        <p:nvSpPr>
          <p:cNvPr id="10" name="Textfeld 9">
            <a:hlinkClick r:id="rId2"/>
          </p:cNvPr>
          <p:cNvSpPr txBox="1"/>
          <p:nvPr userDrawn="1"/>
        </p:nvSpPr>
        <p:spPr>
          <a:xfrm>
            <a:off x="371475" y="6358895"/>
            <a:ext cx="1514132" cy="261610"/>
          </a:xfrm>
          <a:prstGeom prst="rect">
            <a:avLst/>
          </a:prstGeom>
          <a:noFill/>
        </p:spPr>
        <p:txBody>
          <a:bodyPr vert="horz" wrap="none" lIns="0" tIns="0" rIns="0" bIns="45720" rtlCol="0" anchor="t"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400" b="0" i="0" u="none" strike="noStrike" kern="1200" cap="none" spc="0" normalizeH="0" baseline="0" noProof="0">
                <a:ln>
                  <a:noFill/>
                </a:ln>
                <a:solidFill>
                  <a:srgbClr val="78879F"/>
                </a:solidFill>
                <a:effectLst/>
                <a:uLnTx/>
                <a:uFillTx/>
                <a:latin typeface="Arial" panose="020B0604020202020204"/>
                <a:ea typeface="+mn-ea"/>
                <a:cs typeface="+mn-cs"/>
              </a:rPr>
              <a:t>www.EXXETA.com</a:t>
            </a:r>
          </a:p>
        </p:txBody>
      </p:sp>
      <p:pic>
        <p:nvPicPr>
          <p:cNvPr id="8" name="Grafik 7">
            <a:extLst>
              <a:ext uri="{FF2B5EF4-FFF2-40B4-BE49-F238E27FC236}">
                <a16:creationId xmlns:a16="http://schemas.microsoft.com/office/drawing/2014/main" id="{1898620B-1B47-4D56-8C4F-5A191A2E1085}"/>
              </a:ext>
            </a:extLst>
          </p:cNvPr>
          <p:cNvPicPr>
            <a:picLocks noChangeAspect="1"/>
          </p:cNvPicPr>
          <p:nvPr userDrawn="1"/>
        </p:nvPicPr>
        <p:blipFill>
          <a:blip r:embed="rId3"/>
          <a:stretch>
            <a:fillRect/>
          </a:stretch>
        </p:blipFill>
        <p:spPr>
          <a:xfrm rot="10800000">
            <a:off x="0" y="0"/>
            <a:ext cx="12192000" cy="4124325"/>
          </a:xfrm>
          <a:prstGeom prst="rect">
            <a:avLst/>
          </a:prstGeom>
        </p:spPr>
      </p:pic>
      <p:grpSp>
        <p:nvGrpSpPr>
          <p:cNvPr id="2" name="Gruppieren 1">
            <a:extLst>
              <a:ext uri="{FF2B5EF4-FFF2-40B4-BE49-F238E27FC236}">
                <a16:creationId xmlns:a16="http://schemas.microsoft.com/office/drawing/2014/main" id="{845D30BD-372A-45E5-9C2B-A4389955FA57}"/>
              </a:ext>
            </a:extLst>
          </p:cNvPr>
          <p:cNvGrpSpPr/>
          <p:nvPr userDrawn="1"/>
        </p:nvGrpSpPr>
        <p:grpSpPr>
          <a:xfrm>
            <a:off x="6484246" y="3746026"/>
            <a:ext cx="4510180" cy="857506"/>
            <a:chOff x="5557884" y="3525518"/>
            <a:chExt cx="5661083" cy="1161165"/>
          </a:xfrm>
        </p:grpSpPr>
        <p:pic>
          <p:nvPicPr>
            <p:cNvPr id="9" name="Grafik 8">
              <a:extLst>
                <a:ext uri="{FF2B5EF4-FFF2-40B4-BE49-F238E27FC236}">
                  <a16:creationId xmlns:a16="http://schemas.microsoft.com/office/drawing/2014/main" id="{EC1DDEF6-BB41-418C-B827-D288E7E6DE86}"/>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204015" y="3561969"/>
              <a:ext cx="1295403" cy="1124714"/>
            </a:xfrm>
            <a:prstGeom prst="rect">
              <a:avLst/>
            </a:prstGeom>
          </p:spPr>
        </p:pic>
        <p:sp>
          <p:nvSpPr>
            <p:cNvPr id="11" name="Textfeld 10">
              <a:extLst>
                <a:ext uri="{FF2B5EF4-FFF2-40B4-BE49-F238E27FC236}">
                  <a16:creationId xmlns:a16="http://schemas.microsoft.com/office/drawing/2014/main" id="{846FA512-461F-4E4E-BD3F-151A7F616771}"/>
                </a:ext>
              </a:extLst>
            </p:cNvPr>
            <p:cNvSpPr txBox="1"/>
            <p:nvPr userDrawn="1"/>
          </p:nvSpPr>
          <p:spPr>
            <a:xfrm>
              <a:off x="5557884" y="3525518"/>
              <a:ext cx="1455924" cy="1062753"/>
            </a:xfrm>
            <a:prstGeom prst="rect">
              <a:avLst/>
            </a:prstGeom>
            <a:noFill/>
          </p:spPr>
          <p:txBody>
            <a:bodyPr vert="horz" wrap="none" lIns="0" tIns="0" rIns="91440" bIns="45720" rtlCol="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800" b="1" i="0" u="none" strike="noStrike" kern="1200" cap="none" spc="300" normalizeH="0" baseline="0" noProof="0">
                  <a:ln>
                    <a:noFill/>
                  </a:ln>
                  <a:solidFill>
                    <a:srgbClr val="079DAA">
                      <a:lumMod val="50000"/>
                    </a:srgbClr>
                  </a:solidFill>
                  <a:effectLst/>
                  <a:uLnTx/>
                  <a:uFillTx/>
                  <a:latin typeface="Arial Standard" charset="0"/>
                  <a:ea typeface="+mn-ea"/>
                  <a:cs typeface="+mn-cs"/>
                </a:rPr>
                <a:t>WE</a:t>
              </a:r>
            </a:p>
          </p:txBody>
        </p:sp>
        <p:sp>
          <p:nvSpPr>
            <p:cNvPr id="12" name="Textfeld 11">
              <a:extLst>
                <a:ext uri="{FF2B5EF4-FFF2-40B4-BE49-F238E27FC236}">
                  <a16:creationId xmlns:a16="http://schemas.microsoft.com/office/drawing/2014/main" id="{BEEAA2DF-59A7-4F4F-8695-043CF96D6679}"/>
                </a:ext>
              </a:extLst>
            </p:cNvPr>
            <p:cNvSpPr txBox="1"/>
            <p:nvPr userDrawn="1"/>
          </p:nvSpPr>
          <p:spPr>
            <a:xfrm>
              <a:off x="8879831" y="3525518"/>
              <a:ext cx="2339136" cy="1062753"/>
            </a:xfrm>
            <a:prstGeom prst="rect">
              <a:avLst/>
            </a:prstGeom>
            <a:noFill/>
          </p:spPr>
          <p:txBody>
            <a:bodyPr vert="horz" wrap="none" lIns="0" tIns="0" rIns="91440" bIns="45720" rtlCol="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800" b="1" i="0" u="none" strike="noStrike" kern="1200" cap="none" spc="300" normalizeH="0" baseline="0" noProof="0">
                  <a:ln>
                    <a:noFill/>
                  </a:ln>
                  <a:solidFill>
                    <a:srgbClr val="079DAA">
                      <a:lumMod val="50000"/>
                    </a:srgbClr>
                  </a:solidFill>
                  <a:effectLst/>
                  <a:uLnTx/>
                  <a:uFillTx/>
                  <a:latin typeface="Arial Standard" charset="0"/>
                  <a:ea typeface="+mn-ea"/>
                  <a:cs typeface="+mn-cs"/>
                </a:rPr>
                <a:t>DATA</a:t>
              </a:r>
              <a:endParaRPr kumimoji="0" lang="de-DE" sz="7200" b="1" i="0" u="none" strike="noStrike" kern="1200" cap="none" spc="300" normalizeH="0" baseline="0" noProof="0">
                <a:ln>
                  <a:noFill/>
                </a:ln>
                <a:solidFill>
                  <a:srgbClr val="079DAA">
                    <a:lumMod val="50000"/>
                  </a:srgbClr>
                </a:solidFill>
                <a:effectLst/>
                <a:uLnTx/>
                <a:uFillTx/>
                <a:latin typeface="Arial Standard" charset="0"/>
                <a:ea typeface="+mn-ea"/>
                <a:cs typeface="+mn-cs"/>
              </a:endParaRPr>
            </a:p>
          </p:txBody>
        </p:sp>
      </p:grpSp>
    </p:spTree>
    <p:extLst>
      <p:ext uri="{BB962C8B-B14F-4D97-AF65-F5344CB8AC3E}">
        <p14:creationId xmlns:p14="http://schemas.microsoft.com/office/powerpoint/2010/main" val="2606111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xx2 – empty">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37043FBF-A3E3-BD4F-B2B0-3B9AB2CC17F8}" type="datetime4">
              <a:rPr lang="de-DE" smtClean="0"/>
              <a:t>24. Januar 2022</a:t>
            </a:fld>
            <a:endParaRPr lang="de-DE"/>
          </a:p>
        </p:txBody>
      </p:sp>
      <p:sp>
        <p:nvSpPr>
          <p:cNvPr id="4" name="Fußzeilenplatzhalter 3"/>
          <p:cNvSpPr>
            <a:spLocks noGrp="1"/>
          </p:cNvSpPr>
          <p:nvPr>
            <p:ph type="ftr" sz="quarter" idx="11"/>
          </p:nvPr>
        </p:nvSpPr>
        <p:spPr/>
        <p:txBody>
          <a:bodyPr/>
          <a:lstStyle/>
          <a:p>
            <a:r>
              <a:rPr lang="de-DE"/>
              <a:t>Teste diese Fußzeile</a:t>
            </a:r>
          </a:p>
        </p:txBody>
      </p:sp>
      <p:sp>
        <p:nvSpPr>
          <p:cNvPr id="5" name="Foliennummernplatzhalter 4"/>
          <p:cNvSpPr>
            <a:spLocks noGrp="1"/>
          </p:cNvSpPr>
          <p:nvPr>
            <p:ph type="sldNum" sz="quarter" idx="12"/>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16908116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xx2 – agenda">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p>
            <a:fld id="{E157C3C3-FC1D-1049-A9A6-99071BD5D70C}" type="slidenum">
              <a:rPr lang="de-DE" smtClean="0"/>
              <a:pPr/>
              <a:t>‹Nr.›</a:t>
            </a:fld>
            <a:endParaRPr lang="de-DE"/>
          </a:p>
        </p:txBody>
      </p:sp>
      <p:sp>
        <p:nvSpPr>
          <p:cNvPr id="4" name="Fußzeilenplatzhalter 3"/>
          <p:cNvSpPr>
            <a:spLocks noGrp="1"/>
          </p:cNvSpPr>
          <p:nvPr>
            <p:ph type="ftr" sz="quarter" idx="11"/>
          </p:nvPr>
        </p:nvSpPr>
        <p:spPr/>
        <p:txBody>
          <a:bodyPr/>
          <a:lstStyle/>
          <a:p>
            <a:r>
              <a:rPr lang="de-DE"/>
              <a:t>Teste diese Fußzeile</a:t>
            </a:r>
          </a:p>
        </p:txBody>
      </p:sp>
      <p:sp>
        <p:nvSpPr>
          <p:cNvPr id="5" name="Datumsplatzhalter 4"/>
          <p:cNvSpPr>
            <a:spLocks noGrp="1"/>
          </p:cNvSpPr>
          <p:nvPr>
            <p:ph type="dt" sz="half" idx="12"/>
          </p:nvPr>
        </p:nvSpPr>
        <p:spPr/>
        <p:txBody>
          <a:bodyPr/>
          <a:lstStyle/>
          <a:p>
            <a:r>
              <a:rPr lang="de-DE"/>
              <a:t>Dezember 2020</a:t>
            </a:r>
          </a:p>
        </p:txBody>
      </p:sp>
      <p:sp>
        <p:nvSpPr>
          <p:cNvPr id="20" name="Inhaltsplatzhalter 2"/>
          <p:cNvSpPr>
            <a:spLocks noGrp="1"/>
          </p:cNvSpPr>
          <p:nvPr>
            <p:ph idx="1"/>
          </p:nvPr>
        </p:nvSpPr>
        <p:spPr>
          <a:xfrm>
            <a:off x="371476" y="1656000"/>
            <a:ext cx="11449050" cy="4509850"/>
          </a:xfrm>
        </p:spPr>
        <p:txBody>
          <a:bodyPr>
            <a:noAutofit/>
          </a:bodyPr>
          <a:lstStyle>
            <a:lvl1pPr marL="432000" indent="-432000">
              <a:lnSpc>
                <a:spcPct val="110000"/>
              </a:lnSpc>
              <a:spcBef>
                <a:spcPts val="1000"/>
              </a:spcBef>
              <a:buClr>
                <a:schemeClr val="bg1"/>
              </a:buClr>
              <a:buFont typeface="+mj-lt"/>
              <a:buAutoNum type="arabicPeriod"/>
              <a:tabLst/>
              <a:defRPr sz="2400" b="1"/>
            </a:lvl1pPr>
            <a:lvl2pPr>
              <a:defRPr sz="1600"/>
            </a:lvl2pPr>
            <a:lvl3pPr marL="432000" indent="-216000" defTabSz="864000">
              <a:lnSpc>
                <a:spcPct val="110000"/>
              </a:lnSpc>
              <a:buClr>
                <a:schemeClr val="bg1"/>
              </a:buClr>
              <a:buSzPct val="100000"/>
              <a:buFont typeface="Symbol" charset="2"/>
              <a:buChar char="-"/>
              <a:tabLst>
                <a:tab pos="432000" algn="l"/>
              </a:tabLst>
              <a:defRPr sz="1600"/>
            </a:lvl3pPr>
            <a:lvl4pPr marL="648000">
              <a:lnSpc>
                <a:spcPct val="110000"/>
              </a:lnSpc>
              <a:buClr>
                <a:schemeClr val="bg1"/>
              </a:buClr>
              <a:buSzPct val="100000"/>
              <a:defRPr sz="1600"/>
            </a:lvl4pPr>
            <a:lvl5pPr marL="864000">
              <a:lnSpc>
                <a:spcPct val="110000"/>
              </a:lnSpc>
              <a:buClr>
                <a:schemeClr val="bg1"/>
              </a:buClr>
              <a:defRPr baseline="0"/>
            </a:lvl5pPr>
          </a:lstStyle>
          <a:p>
            <a:pPr lvl="0"/>
            <a:r>
              <a:rPr lang="de-DE"/>
              <a:t>Formatvorlagen des Textmasters bearbeiten</a:t>
            </a:r>
          </a:p>
          <a:p>
            <a:pPr lvl="1"/>
            <a:r>
              <a:rPr lang="de-DE"/>
              <a:t>Zweite Ebene</a:t>
            </a:r>
          </a:p>
          <a:p>
            <a:pPr lvl="2"/>
            <a:r>
              <a:rPr lang="de-DE"/>
              <a:t>Dritte Ebene</a:t>
            </a:r>
          </a:p>
          <a:p>
            <a:pPr lvl="3"/>
            <a:r>
              <a:rPr lang="de-DE"/>
              <a:t>Vierte Ebene</a:t>
            </a:r>
          </a:p>
        </p:txBody>
      </p:sp>
      <p:sp>
        <p:nvSpPr>
          <p:cNvPr id="6" name="Titel 5"/>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37466373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xx2 – conten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b="0" i="0">
                <a:latin typeface="Arial" charset="0"/>
                <a:ea typeface="Arial" charset="0"/>
                <a:cs typeface="Arial" charset="0"/>
              </a:defRPr>
            </a:lvl1pPr>
          </a:lstStyle>
          <a:p>
            <a:r>
              <a:rPr lang="de-DE"/>
              <a:t>Mastertitelformat bearbeiten</a:t>
            </a:r>
          </a:p>
        </p:txBody>
      </p:sp>
      <p:sp>
        <p:nvSpPr>
          <p:cNvPr id="3" name="Inhaltsplatzhalter 2"/>
          <p:cNvSpPr>
            <a:spLocks noGrp="1"/>
          </p:cNvSpPr>
          <p:nvPr>
            <p:ph idx="1"/>
          </p:nvPr>
        </p:nvSpPr>
        <p:spPr>
          <a:xfrm>
            <a:off x="371476" y="1656000"/>
            <a:ext cx="11449050" cy="4509850"/>
          </a:xfr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b="0" i="0">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4" name="Datumsplatzhalter 3"/>
          <p:cNvSpPr>
            <a:spLocks noGrp="1"/>
          </p:cNvSpPr>
          <p:nvPr>
            <p:ph type="dt" sz="half" idx="14"/>
          </p:nvPr>
        </p:nvSpPr>
        <p:spPr/>
        <p:txBody>
          <a:bodyPr/>
          <a:lstStyle/>
          <a:p>
            <a:r>
              <a:rPr lang="de-DE"/>
              <a:t>Dezember 2020</a:t>
            </a:r>
          </a:p>
        </p:txBody>
      </p:sp>
      <p:sp>
        <p:nvSpPr>
          <p:cNvPr id="8" name="Fußzeilenplatzhalter 7"/>
          <p:cNvSpPr>
            <a:spLocks noGrp="1"/>
          </p:cNvSpPr>
          <p:nvPr>
            <p:ph type="ftr" sz="quarter" idx="15"/>
          </p:nvPr>
        </p:nvSpPr>
        <p:spPr/>
        <p:txBody>
          <a:bodyPr/>
          <a:lstStyle/>
          <a:p>
            <a:r>
              <a:rPr lang="de-DE"/>
              <a:t>Teste diese Fußzeile</a:t>
            </a:r>
          </a:p>
        </p:txBody>
      </p:sp>
      <p:sp>
        <p:nvSpPr>
          <p:cNvPr id="9" name="Foliennummernplatzhalter 8"/>
          <p:cNvSpPr>
            <a:spLocks noGrp="1"/>
          </p:cNvSpPr>
          <p:nvPr>
            <p:ph type="sldNum" sz="quarter" idx="16"/>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17301577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xx2 – content 2 columns">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Arial" charset="0"/>
                <a:ea typeface="Arial" charset="0"/>
                <a:cs typeface="Arial" charset="0"/>
              </a:defRPr>
            </a:lvl1pPr>
          </a:lstStyle>
          <a:p>
            <a:r>
              <a:rPr lang="de-DE"/>
              <a:t>Mastertitelformat bearbeiten</a:t>
            </a:r>
          </a:p>
        </p:txBody>
      </p:sp>
      <p:sp>
        <p:nvSpPr>
          <p:cNvPr id="3" name="Inhaltsplatzhalter 2"/>
          <p:cNvSpPr>
            <a:spLocks noGrp="1"/>
          </p:cNvSpPr>
          <p:nvPr>
            <p:ph idx="1"/>
          </p:nvPr>
        </p:nvSpPr>
        <p:spPr>
          <a:xfrm>
            <a:off x="371475" y="1656000"/>
            <a:ext cx="5545137"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5" name="Inhaltsplatzhalter 2"/>
          <p:cNvSpPr>
            <a:spLocks noGrp="1"/>
          </p:cNvSpPr>
          <p:nvPr>
            <p:ph idx="14"/>
          </p:nvPr>
        </p:nvSpPr>
        <p:spPr>
          <a:xfrm>
            <a:off x="6254750" y="1656000"/>
            <a:ext cx="5577251"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5"/>
          </p:nvPr>
        </p:nvSpPr>
        <p:spPr/>
        <p:txBody>
          <a:bodyPr/>
          <a:lstStyle/>
          <a:p>
            <a:r>
              <a:rPr lang="de-DE"/>
              <a:t>Dezember 2020</a:t>
            </a:r>
          </a:p>
        </p:txBody>
      </p:sp>
      <p:sp>
        <p:nvSpPr>
          <p:cNvPr id="9" name="Fußzeilenplatzhalter 8"/>
          <p:cNvSpPr>
            <a:spLocks noGrp="1"/>
          </p:cNvSpPr>
          <p:nvPr>
            <p:ph type="ftr" sz="quarter" idx="16"/>
          </p:nvPr>
        </p:nvSpPr>
        <p:spPr/>
        <p:txBody>
          <a:bodyPr/>
          <a:lstStyle/>
          <a:p>
            <a:r>
              <a:rPr lang="de-DE"/>
              <a:t>Teste diese Fußzeile</a:t>
            </a:r>
          </a:p>
        </p:txBody>
      </p:sp>
      <p:sp>
        <p:nvSpPr>
          <p:cNvPr id="11" name="Foliennummernplatzhalter 10"/>
          <p:cNvSpPr>
            <a:spLocks noGrp="1"/>
          </p:cNvSpPr>
          <p:nvPr>
            <p:ph type="sldNum" sz="quarter" idx="17"/>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12738302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xx2 –  headline/subheadline">
    <p:bg>
      <p:bgPr>
        <a:gradFill>
          <a:gsLst>
            <a:gs pos="0">
              <a:schemeClr val="tx1">
                <a:lumMod val="50000"/>
              </a:schemeClr>
            </a:gs>
            <a:gs pos="100000">
              <a:schemeClr val="bg2">
                <a:lumMod val="75000"/>
              </a:schemeClr>
            </a:gs>
          </a:gsLst>
          <a:lin ang="3600000" scaled="0"/>
        </a:gra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Arial" charset="0"/>
                <a:ea typeface="Arial" charset="0"/>
                <a:cs typeface="Arial" charset="0"/>
              </a:defRPr>
            </a:lvl1pPr>
          </a:lstStyle>
          <a:p>
            <a:r>
              <a:rPr lang="de-DE"/>
              <a:t>Mastertitelformat bearbeiten</a:t>
            </a:r>
          </a:p>
        </p:txBody>
      </p:sp>
      <p:sp>
        <p:nvSpPr>
          <p:cNvPr id="6"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3" name="Datumsplatzhalter 2"/>
          <p:cNvSpPr>
            <a:spLocks noGrp="1"/>
          </p:cNvSpPr>
          <p:nvPr>
            <p:ph type="dt" sz="half" idx="14"/>
          </p:nvPr>
        </p:nvSpPr>
        <p:spPr/>
        <p:txBody>
          <a:bodyPr/>
          <a:lstStyle/>
          <a:p>
            <a:r>
              <a:rPr lang="de-DE"/>
              <a:t>Dezember 2020</a:t>
            </a:r>
          </a:p>
        </p:txBody>
      </p:sp>
      <p:sp>
        <p:nvSpPr>
          <p:cNvPr id="8" name="Fußzeilenplatzhalter 7"/>
          <p:cNvSpPr>
            <a:spLocks noGrp="1"/>
          </p:cNvSpPr>
          <p:nvPr>
            <p:ph type="ftr" sz="quarter" idx="15"/>
          </p:nvPr>
        </p:nvSpPr>
        <p:spPr/>
        <p:txBody>
          <a:bodyPr/>
          <a:lstStyle/>
          <a:p>
            <a:r>
              <a:rPr lang="de-DE"/>
              <a:t>Teste diese Fußzeile</a:t>
            </a:r>
          </a:p>
        </p:txBody>
      </p:sp>
      <p:sp>
        <p:nvSpPr>
          <p:cNvPr id="9" name="Foliennummernplatzhalter 8"/>
          <p:cNvSpPr>
            <a:spLocks noGrp="1"/>
          </p:cNvSpPr>
          <p:nvPr>
            <p:ph type="sldNum" sz="quarter" idx="16"/>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1175146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xx1 – title">
    <p:spTree>
      <p:nvGrpSpPr>
        <p:cNvPr id="1" name=""/>
        <p:cNvGrpSpPr/>
        <p:nvPr/>
      </p:nvGrpSpPr>
      <p:grpSpPr>
        <a:xfrm>
          <a:off x="0" y="0"/>
          <a:ext cx="0" cy="0"/>
          <a:chOff x="0" y="0"/>
          <a:chExt cx="0" cy="0"/>
        </a:xfrm>
      </p:grpSpPr>
      <p:sp>
        <p:nvSpPr>
          <p:cNvPr id="8" name="Titel 1"/>
          <p:cNvSpPr>
            <a:spLocks noGrp="1"/>
          </p:cNvSpPr>
          <p:nvPr>
            <p:ph type="ctrTitle" hasCustomPrompt="1"/>
          </p:nvPr>
        </p:nvSpPr>
        <p:spPr>
          <a:xfrm>
            <a:off x="720001" y="648878"/>
            <a:ext cx="7636600" cy="1030836"/>
          </a:xfrm>
          <a:prstGeom prst="rect">
            <a:avLst/>
          </a:prstGeom>
        </p:spPr>
        <p:txBody>
          <a:bodyPr anchor="t">
            <a:noAutofit/>
          </a:bodyPr>
          <a:lstStyle>
            <a:lvl1pPr algn="l">
              <a:lnSpc>
                <a:spcPct val="110000"/>
              </a:lnSpc>
              <a:buClr>
                <a:srgbClr val="AB9E62"/>
              </a:buClr>
              <a:defRPr sz="3000">
                <a:solidFill>
                  <a:schemeClr val="tx1"/>
                </a:solidFill>
              </a:defRPr>
            </a:lvl1pPr>
          </a:lstStyle>
          <a:p>
            <a:r>
              <a:rPr lang="de-DE"/>
              <a:t>Mastertitelformat bearbeiten</a:t>
            </a:r>
            <a:br>
              <a:rPr lang="de-DE"/>
            </a:br>
            <a:r>
              <a:rPr lang="de-DE"/>
              <a:t>zweizeilig</a:t>
            </a:r>
          </a:p>
        </p:txBody>
      </p:sp>
      <p:sp>
        <p:nvSpPr>
          <p:cNvPr id="9" name="Bildplatzhalter 24"/>
          <p:cNvSpPr>
            <a:spLocks noGrp="1"/>
          </p:cNvSpPr>
          <p:nvPr>
            <p:ph type="pic" sz="quarter" idx="20" hasCustomPrompt="1"/>
          </p:nvPr>
        </p:nvSpPr>
        <p:spPr>
          <a:xfrm>
            <a:off x="719999" y="4231054"/>
            <a:ext cx="792000" cy="468000"/>
          </a:xfrm>
          <a:prstGeom prst="rect">
            <a:avLst/>
          </a:prstGeom>
        </p:spPr>
        <p:txBody>
          <a:bodyPr>
            <a:normAutofit/>
          </a:bodyPr>
          <a:lstStyle>
            <a:lvl1pPr marL="0" indent="0" algn="l">
              <a:buFont typeface="Arial" pitchFamily="34" charset="0"/>
              <a:buNone/>
              <a:defRPr sz="1200"/>
            </a:lvl1pPr>
          </a:lstStyle>
          <a:p>
            <a:r>
              <a:rPr lang="de-DE"/>
              <a:t>Partner Logo</a:t>
            </a:r>
          </a:p>
        </p:txBody>
      </p:sp>
      <p:sp>
        <p:nvSpPr>
          <p:cNvPr id="10" name="Untertitel 2"/>
          <p:cNvSpPr>
            <a:spLocks noGrp="1"/>
          </p:cNvSpPr>
          <p:nvPr>
            <p:ph type="subTitle" idx="1"/>
          </p:nvPr>
        </p:nvSpPr>
        <p:spPr>
          <a:xfrm>
            <a:off x="720000" y="1692966"/>
            <a:ext cx="7636601" cy="984323"/>
          </a:xfrm>
          <a:prstGeom prst="rect">
            <a:avLst/>
          </a:prstGeom>
        </p:spPr>
        <p:txBody>
          <a:bodyPr anchor="t">
            <a:normAutofit/>
          </a:bodyPr>
          <a:lstStyle>
            <a:lvl1pPr marL="0" indent="0" algn="l">
              <a:lnSpc>
                <a:spcPct val="110000"/>
              </a:lnSpc>
              <a:spcAft>
                <a:spcPts val="0"/>
              </a:spcAft>
              <a:buNone/>
              <a:defRPr sz="20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1" name="Textplatzhalter 28"/>
          <p:cNvSpPr>
            <a:spLocks noGrp="1"/>
          </p:cNvSpPr>
          <p:nvPr>
            <p:ph type="body" sz="quarter" idx="16" hasCustomPrompt="1"/>
          </p:nvPr>
        </p:nvSpPr>
        <p:spPr>
          <a:xfrm>
            <a:off x="719999" y="3084574"/>
            <a:ext cx="5376001" cy="344426"/>
          </a:xfrm>
          <a:prstGeom prst="rect">
            <a:avLst/>
          </a:prstGeom>
        </p:spPr>
        <p:txBody>
          <a:bodyPr vert="horz" lIns="0" tIns="0" rIns="0" bIns="0" anchor="t">
            <a:noAutofit/>
          </a:bodyPr>
          <a:lstStyle>
            <a:lvl1pPr marL="0" indent="0">
              <a:spcBef>
                <a:spcPts val="0"/>
              </a:spcBef>
              <a:buNone/>
              <a:defRPr sz="1400" baseline="0">
                <a:solidFill>
                  <a:schemeClr val="tx1"/>
                </a:solidFill>
              </a:defRPr>
            </a:lvl1pPr>
          </a:lstStyle>
          <a:p>
            <a:pPr lvl="0"/>
            <a:r>
              <a:rPr lang="de-DE"/>
              <a:t>Name Referent</a:t>
            </a:r>
          </a:p>
        </p:txBody>
      </p:sp>
      <p:sp>
        <p:nvSpPr>
          <p:cNvPr id="3" name="Textplatzhalter 2"/>
          <p:cNvSpPr>
            <a:spLocks noGrp="1"/>
          </p:cNvSpPr>
          <p:nvPr>
            <p:ph type="body" sz="quarter" idx="21" hasCustomPrompt="1"/>
          </p:nvPr>
        </p:nvSpPr>
        <p:spPr>
          <a:xfrm>
            <a:off x="720725" y="3429001"/>
            <a:ext cx="5375275" cy="368806"/>
          </a:xfrm>
        </p:spPr>
        <p:txBody>
          <a:bodyPr anchor="t"/>
          <a:lstStyle>
            <a:lvl1pPr marL="0" indent="0">
              <a:buNone/>
              <a:defRPr sz="1400">
                <a:solidFill>
                  <a:schemeClr val="bg2"/>
                </a:solidFill>
              </a:defRPr>
            </a:lvl1pPr>
          </a:lstStyle>
          <a:p>
            <a:pPr lvl="0"/>
            <a:r>
              <a:rPr lang="de-DE"/>
              <a:t>Ort / Datum</a:t>
            </a:r>
          </a:p>
        </p:txBody>
      </p:sp>
      <p:pic>
        <p:nvPicPr>
          <p:cNvPr id="14" name="Bild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299929" y="735902"/>
            <a:ext cx="2140638" cy="474490"/>
          </a:xfrm>
          <a:prstGeom prst="rect">
            <a:avLst/>
          </a:prstGeom>
        </p:spPr>
      </p:pic>
      <p:pic>
        <p:nvPicPr>
          <p:cNvPr id="13" name="Grafik 12">
            <a:extLst>
              <a:ext uri="{FF2B5EF4-FFF2-40B4-BE49-F238E27FC236}">
                <a16:creationId xmlns:a16="http://schemas.microsoft.com/office/drawing/2014/main" id="{416B41F3-BEE1-457C-82C9-6B79DE77FE4E}"/>
              </a:ext>
            </a:extLst>
          </p:cNvPr>
          <p:cNvPicPr>
            <a:picLocks noChangeAspect="1"/>
          </p:cNvPicPr>
          <p:nvPr userDrawn="1"/>
        </p:nvPicPr>
        <p:blipFill>
          <a:blip r:embed="rId3"/>
          <a:stretch>
            <a:fillRect/>
          </a:stretch>
        </p:blipFill>
        <p:spPr>
          <a:xfrm>
            <a:off x="0" y="2733675"/>
            <a:ext cx="12192000" cy="4124325"/>
          </a:xfrm>
          <a:prstGeom prst="rect">
            <a:avLst/>
          </a:prstGeom>
        </p:spPr>
      </p:pic>
    </p:spTree>
    <p:extLst>
      <p:ext uri="{BB962C8B-B14F-4D97-AF65-F5344CB8AC3E}">
        <p14:creationId xmlns:p14="http://schemas.microsoft.com/office/powerpoint/2010/main" val="3954306474"/>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xx2 –  headlin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Arial" charset="0"/>
                <a:ea typeface="Arial" charset="0"/>
                <a:cs typeface="Arial" charset="0"/>
              </a:defRPr>
            </a:lvl1pPr>
          </a:lstStyle>
          <a:p>
            <a:r>
              <a:rPr lang="de-DE"/>
              <a:t>Mastertitelformat bearbeiten</a:t>
            </a:r>
          </a:p>
        </p:txBody>
      </p:sp>
      <p:sp>
        <p:nvSpPr>
          <p:cNvPr id="6" name="Datumsplatzhalter 5"/>
          <p:cNvSpPr>
            <a:spLocks noGrp="1"/>
          </p:cNvSpPr>
          <p:nvPr>
            <p:ph type="dt" sz="half" idx="10"/>
          </p:nvPr>
        </p:nvSpPr>
        <p:spPr/>
        <p:txBody>
          <a:bodyPr/>
          <a:lstStyle/>
          <a:p>
            <a:r>
              <a:rPr lang="de-DE"/>
              <a:t>Dezember 2020</a:t>
            </a:r>
          </a:p>
        </p:txBody>
      </p:sp>
      <p:sp>
        <p:nvSpPr>
          <p:cNvPr id="7" name="Fußzeilenplatzhalter 6"/>
          <p:cNvSpPr>
            <a:spLocks noGrp="1"/>
          </p:cNvSpPr>
          <p:nvPr>
            <p:ph type="ftr" sz="quarter" idx="11"/>
          </p:nvPr>
        </p:nvSpPr>
        <p:spPr/>
        <p:txBody>
          <a:bodyPr/>
          <a:lstStyle/>
          <a:p>
            <a:r>
              <a:rPr lang="de-DE"/>
              <a:t>Teste diese Fußzeile</a:t>
            </a:r>
          </a:p>
        </p:txBody>
      </p:sp>
      <p:sp>
        <p:nvSpPr>
          <p:cNvPr id="8" name="Foliennummernplatzhalter 7"/>
          <p:cNvSpPr>
            <a:spLocks noGrp="1"/>
          </p:cNvSpPr>
          <p:nvPr>
            <p:ph type="sldNum" sz="quarter" idx="12"/>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2885926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xx2 – full picture">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0"/>
            <a:ext cx="12192000" cy="6858000"/>
          </a:xfrm>
        </p:spPr>
        <p:txBody>
          <a:bodyPr lIns="360000"/>
          <a:lstStyle>
            <a:lvl1pPr marL="0" marR="0" indent="0" algn="l" defTabSz="914400" rtl="0" eaLnBrk="1" fontAlgn="auto" latinLnBrk="0" hangingPunct="1">
              <a:lnSpc>
                <a:spcPct val="120000"/>
              </a:lnSpc>
              <a:spcBef>
                <a:spcPts val="0"/>
              </a:spcBef>
              <a:spcAft>
                <a:spcPts val="600"/>
              </a:spcAft>
              <a:buClr>
                <a:schemeClr val="tx2">
                  <a:lumMod val="40000"/>
                  <a:lumOff val="60000"/>
                </a:schemeClr>
              </a:buClr>
              <a:buSzPct val="100000"/>
              <a:buFontTx/>
              <a:buNone/>
              <a:tabLst/>
              <a:defRPr baseline="0"/>
            </a:lvl1pPr>
          </a:lstStyle>
          <a:p>
            <a:r>
              <a:rPr lang="de-DE"/>
              <a:t>Bild durch Klicken auf Symbol hinzufügen</a:t>
            </a:r>
          </a:p>
        </p:txBody>
      </p:sp>
    </p:spTree>
    <p:extLst>
      <p:ext uri="{BB962C8B-B14F-4D97-AF65-F5344CB8AC3E}">
        <p14:creationId xmlns:p14="http://schemas.microsoft.com/office/powerpoint/2010/main" val="25900156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xx2 – empty">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de-DE"/>
              <a:t>Dezember 2020</a:t>
            </a:r>
          </a:p>
        </p:txBody>
      </p:sp>
      <p:sp>
        <p:nvSpPr>
          <p:cNvPr id="4" name="Fußzeilenplatzhalter 3"/>
          <p:cNvSpPr>
            <a:spLocks noGrp="1"/>
          </p:cNvSpPr>
          <p:nvPr>
            <p:ph type="ftr" sz="quarter" idx="11"/>
          </p:nvPr>
        </p:nvSpPr>
        <p:spPr/>
        <p:txBody>
          <a:bodyPr/>
          <a:lstStyle/>
          <a:p>
            <a:r>
              <a:rPr lang="de-DE"/>
              <a:t>Teste diese Fußzeile</a:t>
            </a:r>
          </a:p>
        </p:txBody>
      </p:sp>
      <p:sp>
        <p:nvSpPr>
          <p:cNvPr id="5" name="Foliennummernplatzhalter 4"/>
          <p:cNvSpPr>
            <a:spLocks noGrp="1"/>
          </p:cNvSpPr>
          <p:nvPr>
            <p:ph type="sldNum" sz="quarter" idx="12"/>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42949154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xx2 – chapter">
    <p:bg>
      <p:bgPr>
        <a:solidFill>
          <a:schemeClr val="tx1"/>
        </a:solidFill>
        <a:effectLst/>
      </p:bgPr>
    </p:bg>
    <p:spTree>
      <p:nvGrpSpPr>
        <p:cNvPr id="1" name=""/>
        <p:cNvGrpSpPr/>
        <p:nvPr/>
      </p:nvGrpSpPr>
      <p:grpSpPr>
        <a:xfrm>
          <a:off x="0" y="0"/>
          <a:ext cx="0" cy="0"/>
          <a:chOff x="0" y="0"/>
          <a:chExt cx="0" cy="0"/>
        </a:xfrm>
      </p:grpSpPr>
      <p:sp>
        <p:nvSpPr>
          <p:cNvPr id="4" name="Textplatzhalter 3"/>
          <p:cNvSpPr>
            <a:spLocks noGrp="1"/>
          </p:cNvSpPr>
          <p:nvPr>
            <p:ph type="body" sz="quarter" idx="10" hasCustomPrompt="1"/>
          </p:nvPr>
        </p:nvSpPr>
        <p:spPr>
          <a:xfrm>
            <a:off x="2413000" y="368299"/>
            <a:ext cx="9407524" cy="5797551"/>
          </a:xfrm>
        </p:spPr>
        <p:txBody>
          <a:bodyPr anchor="ctr">
            <a:normAutofit/>
          </a:bodyPr>
          <a:lstStyle>
            <a:lvl1pPr marL="0" indent="0" algn="r">
              <a:buFontTx/>
              <a:buNone/>
              <a:defRPr sz="6000" b="1" i="0" baseline="0">
                <a:solidFill>
                  <a:schemeClr val="bg1"/>
                </a:solidFill>
                <a:latin typeface="Arial" charset="0"/>
                <a:ea typeface="Arial" charset="0"/>
                <a:cs typeface="Arial" charset="0"/>
              </a:defRPr>
            </a:lvl1pPr>
          </a:lstStyle>
          <a:p>
            <a:pPr lvl="0"/>
            <a:r>
              <a:rPr lang="de-DE"/>
              <a:t>KAPITELTRENNER</a:t>
            </a:r>
          </a:p>
        </p:txBody>
      </p:sp>
      <p:sp>
        <p:nvSpPr>
          <p:cNvPr id="10" name="Textplatzhalter 3"/>
          <p:cNvSpPr>
            <a:spLocks noGrp="1"/>
          </p:cNvSpPr>
          <p:nvPr>
            <p:ph type="body" sz="quarter" idx="11" hasCustomPrompt="1"/>
          </p:nvPr>
        </p:nvSpPr>
        <p:spPr>
          <a:xfrm>
            <a:off x="352721" y="368300"/>
            <a:ext cx="2060279" cy="5797550"/>
          </a:xfrm>
        </p:spPr>
        <p:txBody>
          <a:bodyPr anchor="ctr">
            <a:normAutofit/>
          </a:bodyPr>
          <a:lstStyle>
            <a:lvl1pPr marL="0" indent="0" algn="ctr">
              <a:buFontTx/>
              <a:buNone/>
              <a:defRPr sz="10000" b="1" i="0" baseline="0">
                <a:solidFill>
                  <a:schemeClr val="bg1"/>
                </a:solidFill>
                <a:latin typeface="Arial" charset="0"/>
                <a:ea typeface="Arial" charset="0"/>
                <a:cs typeface="Arial" charset="0"/>
              </a:defRPr>
            </a:lvl1pPr>
          </a:lstStyle>
          <a:p>
            <a:pPr lvl="0"/>
            <a:r>
              <a:rPr lang="de-DE"/>
              <a:t>1</a:t>
            </a:r>
          </a:p>
        </p:txBody>
      </p:sp>
    </p:spTree>
    <p:extLst>
      <p:ext uri="{BB962C8B-B14F-4D97-AF65-F5344CB8AC3E}">
        <p14:creationId xmlns:p14="http://schemas.microsoft.com/office/powerpoint/2010/main" val="21354570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xx2 – break">
    <p:bg>
      <p:bgPr>
        <a:gradFill>
          <a:gsLst>
            <a:gs pos="43000">
              <a:srgbClr val="EF6056"/>
            </a:gs>
            <a:gs pos="0">
              <a:schemeClr val="accent5"/>
            </a:gs>
            <a:gs pos="100000">
              <a:schemeClr val="accent6"/>
            </a:gs>
          </a:gsLst>
          <a:lin ang="3600000" scaled="0"/>
        </a:gradFill>
        <a:effectLst/>
      </p:bgPr>
    </p:bg>
    <p:spTree>
      <p:nvGrpSpPr>
        <p:cNvPr id="1" name=""/>
        <p:cNvGrpSpPr/>
        <p:nvPr/>
      </p:nvGrpSpPr>
      <p:grpSpPr>
        <a:xfrm>
          <a:off x="0" y="0"/>
          <a:ext cx="0" cy="0"/>
          <a:chOff x="0" y="0"/>
          <a:chExt cx="0" cy="0"/>
        </a:xfrm>
      </p:grpSpPr>
      <p:sp>
        <p:nvSpPr>
          <p:cNvPr id="4" name="Textplatzhalter 3"/>
          <p:cNvSpPr>
            <a:spLocks noGrp="1"/>
          </p:cNvSpPr>
          <p:nvPr>
            <p:ph type="body" sz="quarter" idx="10" hasCustomPrompt="1"/>
          </p:nvPr>
        </p:nvSpPr>
        <p:spPr>
          <a:xfrm>
            <a:off x="371475" y="368300"/>
            <a:ext cx="11449050" cy="5797550"/>
          </a:xfrm>
        </p:spPr>
        <p:txBody>
          <a:bodyPr anchor="ctr">
            <a:noAutofit/>
          </a:bodyPr>
          <a:lstStyle>
            <a:lvl1pPr marL="0" indent="0" algn="ctr">
              <a:buFontTx/>
              <a:buNone/>
              <a:defRPr sz="10000" b="1" i="0" spc="110" baseline="0">
                <a:solidFill>
                  <a:schemeClr val="bg1"/>
                </a:solidFill>
                <a:latin typeface="Arial" charset="0"/>
                <a:ea typeface="Arial" charset="0"/>
                <a:cs typeface="Arial" charset="0"/>
              </a:defRPr>
            </a:lvl1pPr>
            <a:lvl2pPr marL="216100" indent="0" algn="ctr">
              <a:buFontTx/>
              <a:buNone/>
              <a:defRPr sz="10000">
                <a:solidFill>
                  <a:schemeClr val="bg1"/>
                </a:solidFill>
              </a:defRPr>
            </a:lvl2pPr>
            <a:lvl3pPr marL="432000" indent="0" algn="ctr">
              <a:buFontTx/>
              <a:buNone/>
              <a:defRPr sz="10000">
                <a:solidFill>
                  <a:schemeClr val="bg1"/>
                </a:solidFill>
              </a:defRPr>
            </a:lvl3pPr>
            <a:lvl4pPr marL="648000" indent="0" algn="ctr">
              <a:buFontTx/>
              <a:buNone/>
              <a:defRPr sz="10000">
                <a:solidFill>
                  <a:schemeClr val="bg1"/>
                </a:solidFill>
              </a:defRPr>
            </a:lvl4pPr>
            <a:lvl5pPr marL="864000" indent="0" algn="ctr">
              <a:buFontTx/>
              <a:buNone/>
              <a:defRPr sz="10000">
                <a:solidFill>
                  <a:schemeClr val="bg1"/>
                </a:solidFill>
              </a:defRPr>
            </a:lvl5pPr>
          </a:lstStyle>
          <a:p>
            <a:pPr lvl="0"/>
            <a:r>
              <a:rPr lang="de-DE"/>
              <a:t>BIG</a:t>
            </a:r>
          </a:p>
          <a:p>
            <a:pPr lvl="0"/>
            <a:r>
              <a:rPr lang="de-DE"/>
              <a:t>LETTERS</a:t>
            </a:r>
          </a:p>
        </p:txBody>
      </p:sp>
    </p:spTree>
    <p:extLst>
      <p:ext uri="{BB962C8B-B14F-4D97-AF65-F5344CB8AC3E}">
        <p14:creationId xmlns:p14="http://schemas.microsoft.com/office/powerpoint/2010/main" val="9053178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xx2 – content half">
    <p:bg>
      <p:bgPr>
        <a:solidFill>
          <a:schemeClr val="tx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382951" y="368300"/>
            <a:ext cx="5713049" cy="378565"/>
          </a:xfrm>
        </p:spPr>
        <p:txBody>
          <a:bodyPr/>
          <a:lstStyle>
            <a:lvl1pPr>
              <a:defRPr>
                <a:latin typeface="Arial" charset="0"/>
                <a:ea typeface="Arial" charset="0"/>
                <a:cs typeface="Arial" charset="0"/>
              </a:defRPr>
            </a:lvl1pPr>
          </a:lstStyle>
          <a:p>
            <a:r>
              <a:rPr lang="de-DE"/>
              <a:t>Titelmasterformat durch Klicken bearbeiten</a:t>
            </a:r>
          </a:p>
        </p:txBody>
      </p:sp>
      <p:sp>
        <p:nvSpPr>
          <p:cNvPr id="3" name="Inhaltsplatzhalter 2"/>
          <p:cNvSpPr>
            <a:spLocks noGrp="1"/>
          </p:cNvSpPr>
          <p:nvPr>
            <p:ph idx="1"/>
          </p:nvPr>
        </p:nvSpPr>
        <p:spPr>
          <a:xfrm>
            <a:off x="371475" y="1656000"/>
            <a:ext cx="5545137"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5724524" cy="452061"/>
          </a:xfrm>
        </p:spPr>
        <p:txBody>
          <a:bodyPr>
            <a:noAutofit/>
          </a:bodyPr>
          <a:lstStyle>
            <a:lvl1pPr marL="0" indent="0">
              <a:buFontTx/>
              <a:buNone/>
              <a:defRPr>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5" name="Inhaltsplatzhalter 2"/>
          <p:cNvSpPr>
            <a:spLocks noGrp="1"/>
          </p:cNvSpPr>
          <p:nvPr>
            <p:ph idx="14"/>
          </p:nvPr>
        </p:nvSpPr>
        <p:spPr>
          <a:xfrm>
            <a:off x="6254750" y="1656000"/>
            <a:ext cx="5577251"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5"/>
          </p:nvPr>
        </p:nvSpPr>
        <p:spPr/>
        <p:txBody>
          <a:bodyPr/>
          <a:lstStyle/>
          <a:p>
            <a:r>
              <a:rPr lang="de-DE"/>
              <a:t>Dezember 2020</a:t>
            </a:r>
          </a:p>
        </p:txBody>
      </p:sp>
      <p:sp>
        <p:nvSpPr>
          <p:cNvPr id="9" name="Fußzeilenplatzhalter 8"/>
          <p:cNvSpPr>
            <a:spLocks noGrp="1"/>
          </p:cNvSpPr>
          <p:nvPr>
            <p:ph type="ftr" sz="quarter" idx="16"/>
          </p:nvPr>
        </p:nvSpPr>
        <p:spPr/>
        <p:txBody>
          <a:bodyPr/>
          <a:lstStyle/>
          <a:p>
            <a:r>
              <a:rPr lang="de-DE"/>
              <a:t>Teste diese Fußzeile</a:t>
            </a:r>
          </a:p>
        </p:txBody>
      </p:sp>
      <p:sp>
        <p:nvSpPr>
          <p:cNvPr id="11" name="Foliennummernplatzhalter 10"/>
          <p:cNvSpPr>
            <a:spLocks noGrp="1"/>
          </p:cNvSpPr>
          <p:nvPr>
            <p:ph type="sldNum" sz="quarter" idx="17"/>
          </p:nvPr>
        </p:nvSpPr>
        <p:spPr/>
        <p:txBody>
          <a:bodyPr/>
          <a:lstStyle/>
          <a:p>
            <a:fld id="{E157C3C3-FC1D-1049-A9A6-99071BD5D70C}" type="slidenum">
              <a:rPr lang="de-DE" smtClean="0"/>
              <a:pPr/>
              <a:t>‹Nr.›</a:t>
            </a:fld>
            <a:endParaRPr lang="de-DE"/>
          </a:p>
        </p:txBody>
      </p:sp>
      <p:sp>
        <p:nvSpPr>
          <p:cNvPr id="6" name="Rechteck 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 name="Bild 8"/>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55803" y="6359592"/>
            <a:ext cx="666750" cy="257175"/>
          </a:xfrm>
          <a:prstGeom prst="rect">
            <a:avLst/>
          </a:prstGeom>
        </p:spPr>
      </p:pic>
      <p:sp>
        <p:nvSpPr>
          <p:cNvPr id="13" name="Inhaltsplatzhalter 2"/>
          <p:cNvSpPr>
            <a:spLocks noGrp="1"/>
          </p:cNvSpPr>
          <p:nvPr>
            <p:ph idx="18"/>
          </p:nvPr>
        </p:nvSpPr>
        <p:spPr>
          <a:xfrm>
            <a:off x="6254750" y="1656000"/>
            <a:ext cx="5545137" cy="4509850"/>
          </a:xfrm>
        </p:spPr>
        <p:txBody>
          <a:bodyPr/>
          <a:lstStyle>
            <a:lvl1pPr marL="216000">
              <a:buClr>
                <a:schemeClr val="tx2"/>
              </a:buClr>
              <a:defRPr>
                <a:solidFill>
                  <a:schemeClr val="tx1"/>
                </a:solidFill>
              </a:defRPr>
            </a:lvl1pPr>
            <a:lvl2pPr>
              <a:buClr>
                <a:schemeClr val="tx2"/>
              </a:buClr>
              <a:defRPr sz="1600">
                <a:solidFill>
                  <a:schemeClr val="tx1"/>
                </a:solidFill>
              </a:defRPr>
            </a:lvl2pPr>
            <a:lvl3pPr>
              <a:buClr>
                <a:schemeClr val="tx2"/>
              </a:buClr>
              <a:defRPr sz="1600">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39570566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xx2 – content half">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382951" y="368300"/>
            <a:ext cx="5713049" cy="378565"/>
          </a:xfrm>
        </p:spPr>
        <p:txBody>
          <a:bodyPr/>
          <a:lstStyle>
            <a:lvl1pPr>
              <a:defRPr>
                <a:latin typeface="Arial" charset="0"/>
                <a:ea typeface="Arial" charset="0"/>
                <a:cs typeface="Arial" charset="0"/>
              </a:defRPr>
            </a:lvl1pPr>
          </a:lstStyle>
          <a:p>
            <a:r>
              <a:rPr lang="de-DE"/>
              <a:t>Titelmasterformat durch Klicken bearbeiten</a:t>
            </a:r>
          </a:p>
        </p:txBody>
      </p:sp>
      <p:sp>
        <p:nvSpPr>
          <p:cNvPr id="3" name="Inhaltsplatzhalter 2"/>
          <p:cNvSpPr>
            <a:spLocks noGrp="1"/>
          </p:cNvSpPr>
          <p:nvPr>
            <p:ph idx="1"/>
          </p:nvPr>
        </p:nvSpPr>
        <p:spPr>
          <a:xfrm>
            <a:off x="371475" y="1656000"/>
            <a:ext cx="5545137"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5724524" cy="452061"/>
          </a:xfrm>
        </p:spPr>
        <p:txBody>
          <a:bodyPr>
            <a:noAutofit/>
          </a:bodyPr>
          <a:lstStyle>
            <a:lvl1pPr marL="0" indent="0">
              <a:buFontTx/>
              <a:buNone/>
              <a:defRPr>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5" name="Inhaltsplatzhalter 2"/>
          <p:cNvSpPr>
            <a:spLocks noGrp="1"/>
          </p:cNvSpPr>
          <p:nvPr>
            <p:ph idx="14"/>
          </p:nvPr>
        </p:nvSpPr>
        <p:spPr>
          <a:xfrm>
            <a:off x="6254750" y="1656000"/>
            <a:ext cx="5577251"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5"/>
          </p:nvPr>
        </p:nvSpPr>
        <p:spPr/>
        <p:txBody>
          <a:bodyPr/>
          <a:lstStyle/>
          <a:p>
            <a:r>
              <a:rPr lang="de-DE"/>
              <a:t>Dezember 2020</a:t>
            </a:r>
          </a:p>
        </p:txBody>
      </p:sp>
      <p:sp>
        <p:nvSpPr>
          <p:cNvPr id="9" name="Fußzeilenplatzhalter 8"/>
          <p:cNvSpPr>
            <a:spLocks noGrp="1"/>
          </p:cNvSpPr>
          <p:nvPr>
            <p:ph type="ftr" sz="quarter" idx="16"/>
          </p:nvPr>
        </p:nvSpPr>
        <p:spPr/>
        <p:txBody>
          <a:bodyPr/>
          <a:lstStyle/>
          <a:p>
            <a:r>
              <a:rPr lang="de-DE"/>
              <a:t>Teste diese Fußzeile</a:t>
            </a:r>
          </a:p>
        </p:txBody>
      </p:sp>
      <p:sp>
        <p:nvSpPr>
          <p:cNvPr id="11" name="Foliennummernplatzhalter 10"/>
          <p:cNvSpPr>
            <a:spLocks noGrp="1"/>
          </p:cNvSpPr>
          <p:nvPr>
            <p:ph type="sldNum" sz="quarter" idx="17"/>
          </p:nvPr>
        </p:nvSpPr>
        <p:spPr/>
        <p:txBody>
          <a:bodyPr/>
          <a:lstStyle/>
          <a:p>
            <a:fld id="{E157C3C3-FC1D-1049-A9A6-99071BD5D70C}" type="slidenum">
              <a:rPr lang="de-DE" smtClean="0"/>
              <a:pPr/>
              <a:t>‹Nr.›</a:t>
            </a:fld>
            <a:endParaRPr lang="de-DE"/>
          </a:p>
        </p:txBody>
      </p:sp>
      <p:sp>
        <p:nvSpPr>
          <p:cNvPr id="6" name="Rechteck 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 name="Bild 8"/>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55803" y="6359592"/>
            <a:ext cx="666750" cy="257175"/>
          </a:xfrm>
          <a:prstGeom prst="rect">
            <a:avLst/>
          </a:prstGeom>
        </p:spPr>
      </p:pic>
      <p:sp>
        <p:nvSpPr>
          <p:cNvPr id="13" name="Inhaltsplatzhalter 2"/>
          <p:cNvSpPr>
            <a:spLocks noGrp="1"/>
          </p:cNvSpPr>
          <p:nvPr>
            <p:ph idx="18"/>
          </p:nvPr>
        </p:nvSpPr>
        <p:spPr>
          <a:xfrm>
            <a:off x="6254750" y="1656000"/>
            <a:ext cx="5545137" cy="4509850"/>
          </a:xfrm>
        </p:spPr>
        <p:txBody>
          <a:bodyPr/>
          <a:lstStyle>
            <a:lvl1pPr marL="216000">
              <a:buClr>
                <a:schemeClr val="tx2"/>
              </a:buClr>
              <a:defRPr>
                <a:solidFill>
                  <a:schemeClr val="tx1"/>
                </a:solidFill>
              </a:defRPr>
            </a:lvl1pPr>
            <a:lvl2pPr>
              <a:buClr>
                <a:schemeClr val="tx2"/>
              </a:buClr>
              <a:defRPr sz="1600">
                <a:solidFill>
                  <a:schemeClr val="tx1"/>
                </a:solidFill>
              </a:defRPr>
            </a:lvl2pPr>
            <a:lvl3pPr>
              <a:buClr>
                <a:schemeClr val="tx2"/>
              </a:buClr>
              <a:defRPr sz="1600">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34497079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xx2 – content half">
    <p:bg>
      <p:bgPr>
        <a:gradFill>
          <a:gsLst>
            <a:gs pos="0">
              <a:schemeClr val="accent1">
                <a:lumMod val="75000"/>
              </a:schemeClr>
            </a:gs>
            <a:gs pos="100000">
              <a:schemeClr val="accent1"/>
            </a:gs>
          </a:gsLst>
          <a:lin ang="3600000" scaled="0"/>
        </a:gra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382951" y="368300"/>
            <a:ext cx="5713049" cy="378565"/>
          </a:xfrm>
        </p:spPr>
        <p:txBody>
          <a:bodyPr/>
          <a:lstStyle>
            <a:lvl1pPr>
              <a:defRPr>
                <a:latin typeface="Arial" charset="0"/>
                <a:ea typeface="Arial" charset="0"/>
                <a:cs typeface="Arial" charset="0"/>
              </a:defRPr>
            </a:lvl1pPr>
          </a:lstStyle>
          <a:p>
            <a:r>
              <a:rPr lang="de-DE"/>
              <a:t>Titelmasterformat durch Klicken bearbeiten</a:t>
            </a:r>
          </a:p>
        </p:txBody>
      </p:sp>
      <p:sp>
        <p:nvSpPr>
          <p:cNvPr id="3" name="Inhaltsplatzhalter 2"/>
          <p:cNvSpPr>
            <a:spLocks noGrp="1"/>
          </p:cNvSpPr>
          <p:nvPr>
            <p:ph idx="1"/>
          </p:nvPr>
        </p:nvSpPr>
        <p:spPr>
          <a:xfrm>
            <a:off x="371475" y="1656000"/>
            <a:ext cx="5545137"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5724524" cy="452061"/>
          </a:xfrm>
        </p:spPr>
        <p:txBody>
          <a:bodyPr>
            <a:noAutofit/>
          </a:bodyPr>
          <a:lstStyle>
            <a:lvl1pPr marL="0" indent="0">
              <a:buFontTx/>
              <a:buNone/>
              <a:defRPr>
                <a:solidFill>
                  <a:schemeClr val="bg2">
                    <a:lumMod val="40000"/>
                    <a:lumOff val="60000"/>
                  </a:schemeClr>
                </a:solidFill>
                <a:latin typeface="Arial" charset="0"/>
                <a:ea typeface="Arial" charset="0"/>
                <a:cs typeface="Arial" charset="0"/>
              </a:defRPr>
            </a:lvl1pPr>
          </a:lstStyle>
          <a:p>
            <a:pPr lvl="0"/>
            <a:r>
              <a:rPr lang="de-DE"/>
              <a:t>Untertitel</a:t>
            </a:r>
          </a:p>
        </p:txBody>
      </p:sp>
      <p:sp>
        <p:nvSpPr>
          <p:cNvPr id="5" name="Inhaltsplatzhalter 2"/>
          <p:cNvSpPr>
            <a:spLocks noGrp="1"/>
          </p:cNvSpPr>
          <p:nvPr>
            <p:ph idx="14"/>
          </p:nvPr>
        </p:nvSpPr>
        <p:spPr>
          <a:xfrm>
            <a:off x="6254750" y="1656000"/>
            <a:ext cx="5577251" cy="4509850"/>
          </a:xfrm>
        </p:spPr>
        <p:txBody>
          <a:bodyPr/>
          <a:lstStyle>
            <a:lvl1pPr>
              <a:buClr>
                <a:schemeClr val="bg1"/>
              </a:buCl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5"/>
          </p:nvPr>
        </p:nvSpPr>
        <p:spPr/>
        <p:txBody>
          <a:bodyPr/>
          <a:lstStyle/>
          <a:p>
            <a:r>
              <a:rPr lang="de-DE"/>
              <a:t>Dezember 2020</a:t>
            </a:r>
          </a:p>
        </p:txBody>
      </p:sp>
      <p:sp>
        <p:nvSpPr>
          <p:cNvPr id="9" name="Fußzeilenplatzhalter 8"/>
          <p:cNvSpPr>
            <a:spLocks noGrp="1"/>
          </p:cNvSpPr>
          <p:nvPr>
            <p:ph type="ftr" sz="quarter" idx="16"/>
          </p:nvPr>
        </p:nvSpPr>
        <p:spPr/>
        <p:txBody>
          <a:bodyPr/>
          <a:lstStyle/>
          <a:p>
            <a:r>
              <a:rPr lang="de-DE"/>
              <a:t>Teste diese Fußzeile</a:t>
            </a:r>
          </a:p>
        </p:txBody>
      </p:sp>
      <p:sp>
        <p:nvSpPr>
          <p:cNvPr id="11" name="Foliennummernplatzhalter 10"/>
          <p:cNvSpPr>
            <a:spLocks noGrp="1"/>
          </p:cNvSpPr>
          <p:nvPr>
            <p:ph type="sldNum" sz="quarter" idx="17"/>
          </p:nvPr>
        </p:nvSpPr>
        <p:spPr/>
        <p:txBody>
          <a:bodyPr/>
          <a:lstStyle/>
          <a:p>
            <a:fld id="{E157C3C3-FC1D-1049-A9A6-99071BD5D70C}" type="slidenum">
              <a:rPr lang="de-DE" smtClean="0"/>
              <a:pPr/>
              <a:t>‹Nr.›</a:t>
            </a:fld>
            <a:endParaRPr lang="de-DE"/>
          </a:p>
        </p:txBody>
      </p:sp>
      <p:sp>
        <p:nvSpPr>
          <p:cNvPr id="6" name="Rechteck 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 name="Bild 8"/>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55803" y="6359592"/>
            <a:ext cx="666750" cy="257175"/>
          </a:xfrm>
          <a:prstGeom prst="rect">
            <a:avLst/>
          </a:prstGeom>
        </p:spPr>
      </p:pic>
      <p:sp>
        <p:nvSpPr>
          <p:cNvPr id="13" name="Inhaltsplatzhalter 2"/>
          <p:cNvSpPr>
            <a:spLocks noGrp="1"/>
          </p:cNvSpPr>
          <p:nvPr>
            <p:ph idx="18"/>
          </p:nvPr>
        </p:nvSpPr>
        <p:spPr>
          <a:xfrm>
            <a:off x="6254750" y="1656000"/>
            <a:ext cx="5545137" cy="4509850"/>
          </a:xfrm>
        </p:spPr>
        <p:txBody>
          <a:bodyPr/>
          <a:lstStyle>
            <a:lvl1pPr marL="216000">
              <a:buClr>
                <a:schemeClr val="tx2"/>
              </a:buClr>
              <a:defRPr>
                <a:solidFill>
                  <a:schemeClr val="tx1"/>
                </a:solidFill>
              </a:defRPr>
            </a:lvl1pPr>
            <a:lvl2pPr>
              <a:buClr>
                <a:schemeClr val="tx2"/>
              </a:buClr>
              <a:defRPr sz="1600">
                <a:solidFill>
                  <a:schemeClr val="tx1"/>
                </a:solidFill>
              </a:defRPr>
            </a:lvl2pPr>
            <a:lvl3pPr>
              <a:buClr>
                <a:schemeClr val="tx2"/>
              </a:buClr>
              <a:defRPr sz="1600">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23064267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xx3 – headline/subheadline">
    <p:spTree>
      <p:nvGrpSpPr>
        <p:cNvPr id="1" name=""/>
        <p:cNvGrpSpPr/>
        <p:nvPr/>
      </p:nvGrpSpPr>
      <p:grpSpPr>
        <a:xfrm>
          <a:off x="0" y="0"/>
          <a:ext cx="0" cy="0"/>
          <a:chOff x="0" y="0"/>
          <a:chExt cx="0" cy="0"/>
        </a:xfrm>
      </p:grpSpPr>
      <p:sp>
        <p:nvSpPr>
          <p:cNvPr id="16" name="Rechteck 15">
            <a:extLst>
              <a:ext uri="{FF2B5EF4-FFF2-40B4-BE49-F238E27FC236}">
                <a16:creationId xmlns:a16="http://schemas.microsoft.com/office/drawing/2014/main" id="{F1AC85DA-48E6-420A-9DB9-E896EAC16636}"/>
              </a:ext>
            </a:extLst>
          </p:cNvPr>
          <p:cNvSpPr/>
          <p:nvPr userDrawn="1"/>
        </p:nvSpPr>
        <p:spPr>
          <a:xfrm>
            <a:off x="11475" y="0"/>
            <a:ext cx="12192000" cy="6866942"/>
          </a:xfrm>
          <a:prstGeom prst="rect">
            <a:avLst/>
          </a:prstGeom>
          <a:gradFill flip="none" rotWithShape="1">
            <a:gsLst>
              <a:gs pos="0">
                <a:schemeClr val="accent1">
                  <a:lumMod val="60000"/>
                  <a:lumOff val="40000"/>
                </a:schemeClr>
              </a:gs>
              <a:gs pos="89000">
                <a:schemeClr val="bg2">
                  <a:lumMod val="50000"/>
                  <a:alpha val="83000"/>
                </a:schemeClr>
              </a:gs>
            </a:gsLst>
            <a:lin ang="15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a:solidFill>
                <a:schemeClr val="bg1"/>
              </a:solidFill>
            </a:endParaRPr>
          </a:p>
        </p:txBody>
      </p:sp>
      <p:pic>
        <p:nvPicPr>
          <p:cNvPr id="8" name="Bild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20588" y="6359491"/>
            <a:ext cx="699937" cy="260417"/>
          </a:xfrm>
          <a:prstGeom prst="rect">
            <a:avLst/>
          </a:prstGeom>
        </p:spPr>
      </p:pic>
      <p:sp>
        <p:nvSpPr>
          <p:cNvPr id="12" name="Rechteck 11">
            <a:extLst>
              <a:ext uri="{FF2B5EF4-FFF2-40B4-BE49-F238E27FC236}">
                <a16:creationId xmlns:a16="http://schemas.microsoft.com/office/drawing/2014/main" id="{F1AC85DA-48E6-420A-9DB9-E896EAC16636}"/>
              </a:ext>
            </a:extLst>
          </p:cNvPr>
          <p:cNvSpPr/>
          <p:nvPr userDrawn="1"/>
        </p:nvSpPr>
        <p:spPr>
          <a:xfrm>
            <a:off x="0" y="0"/>
            <a:ext cx="12192000" cy="6866942"/>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a:solidFill>
                <a:schemeClr val="bg1"/>
              </a:solidFill>
            </a:endParaRPr>
          </a:p>
        </p:txBody>
      </p:sp>
      <p:sp>
        <p:nvSpPr>
          <p:cNvPr id="2" name="Titel 1"/>
          <p:cNvSpPr>
            <a:spLocks noGrp="1"/>
          </p:cNvSpPr>
          <p:nvPr>
            <p:ph type="title"/>
          </p:nvPr>
        </p:nvSpPr>
        <p:spPr/>
        <p:txBody>
          <a:bodyPr>
            <a:noAutofit/>
          </a:bodyPr>
          <a:lstStyle>
            <a:lvl1pPr>
              <a:defRPr>
                <a:solidFill>
                  <a:schemeClr val="bg1"/>
                </a:solidFill>
              </a:defRPr>
            </a:lvl1pPr>
          </a:lstStyle>
          <a:p>
            <a:r>
              <a:rPr lang="de-DE"/>
              <a:t>Mastertitelformat bearbeiten</a:t>
            </a:r>
          </a:p>
        </p:txBody>
      </p:sp>
      <p:sp>
        <p:nvSpPr>
          <p:cNvPr id="10" name="Textplatzhalter 9"/>
          <p:cNvSpPr>
            <a:spLocks noGrp="1"/>
          </p:cNvSpPr>
          <p:nvPr>
            <p:ph type="body" sz="quarter" idx="13" hasCustomPrompt="1"/>
          </p:nvPr>
        </p:nvSpPr>
        <p:spPr>
          <a:xfrm>
            <a:off x="382950" y="736134"/>
            <a:ext cx="11449051" cy="452061"/>
          </a:xfrm>
        </p:spPr>
        <p:txBody>
          <a:bodyPr>
            <a:noAutofit/>
          </a:bodyPr>
          <a:lstStyle>
            <a:lvl1pPr marL="0" indent="0">
              <a:buFontTx/>
              <a:buNone/>
              <a:defRPr>
                <a:solidFill>
                  <a:schemeClr val="bg1">
                    <a:alpha val="75000"/>
                  </a:schemeClr>
                </a:solidFill>
              </a:defRPr>
            </a:lvl1pPr>
          </a:lstStyle>
          <a:p>
            <a:pPr lvl="0"/>
            <a:r>
              <a:rPr lang="de-DE"/>
              <a:t>Untertitel</a:t>
            </a:r>
          </a:p>
        </p:txBody>
      </p:sp>
      <p:sp>
        <p:nvSpPr>
          <p:cNvPr id="4" name="Datumsplatzhalter 3"/>
          <p:cNvSpPr>
            <a:spLocks noGrp="1"/>
          </p:cNvSpPr>
          <p:nvPr>
            <p:ph type="dt" sz="half" idx="14"/>
          </p:nvPr>
        </p:nvSpPr>
        <p:spPr/>
        <p:txBody>
          <a:bodyPr/>
          <a:lstStyle>
            <a:lvl1pPr>
              <a:defRPr>
                <a:solidFill>
                  <a:schemeClr val="bg1">
                    <a:alpha val="75000"/>
                  </a:schemeClr>
                </a:solidFill>
              </a:defRPr>
            </a:lvl1pPr>
          </a:lstStyle>
          <a:p>
            <a:r>
              <a:rPr lang="de-DE"/>
              <a:t>Dezember 2020</a:t>
            </a:r>
          </a:p>
        </p:txBody>
      </p:sp>
      <p:sp>
        <p:nvSpPr>
          <p:cNvPr id="13" name="Fußzeilenplatzhalter 12"/>
          <p:cNvSpPr>
            <a:spLocks noGrp="1"/>
          </p:cNvSpPr>
          <p:nvPr>
            <p:ph type="ftr" sz="quarter" idx="15"/>
          </p:nvPr>
        </p:nvSpPr>
        <p:spPr/>
        <p:txBody>
          <a:bodyPr/>
          <a:lstStyle>
            <a:lvl1pPr>
              <a:defRPr>
                <a:solidFill>
                  <a:schemeClr val="bg1">
                    <a:alpha val="75000"/>
                  </a:schemeClr>
                </a:solidFill>
              </a:defRPr>
            </a:lvl1pPr>
          </a:lstStyle>
          <a:p>
            <a:r>
              <a:rPr lang="de-DE"/>
              <a:t>Teste diese Fußzeile</a:t>
            </a:r>
          </a:p>
        </p:txBody>
      </p:sp>
      <p:pic>
        <p:nvPicPr>
          <p:cNvPr id="17" name="Grafik 16">
            <a:extLst>
              <a:ext uri="{FF2B5EF4-FFF2-40B4-BE49-F238E27FC236}">
                <a16:creationId xmlns:a16="http://schemas.microsoft.com/office/drawing/2014/main" id="{EE3FE96B-A0A0-4732-8FFC-5B818E31BAE0}"/>
              </a:ext>
            </a:extLst>
          </p:cNvPr>
          <p:cNvPicPr>
            <a:picLocks/>
          </p:cNvPicPr>
          <p:nvPr userDrawn="1"/>
        </p:nvPicPr>
        <p:blipFill>
          <a:blip r:embed="rId3">
            <a:extLst>
              <a:ext uri="{96DAC541-7B7A-43D3-8B79-37D633B846F1}">
                <asvg:svgBlip xmlns:asvg="http://schemas.microsoft.com/office/drawing/2016/SVG/main" r:embed="rId4"/>
              </a:ext>
            </a:extLst>
          </a:blip>
          <a:stretch>
            <a:fillRect/>
          </a:stretch>
        </p:blipFill>
        <p:spPr>
          <a:xfrm>
            <a:off x="11156400" y="6361200"/>
            <a:ext cx="662400" cy="255600"/>
          </a:xfrm>
          <a:prstGeom prst="rect">
            <a:avLst/>
          </a:prstGeom>
        </p:spPr>
      </p:pic>
    </p:spTree>
    <p:extLst>
      <p:ext uri="{BB962C8B-B14F-4D97-AF65-F5344CB8AC3E}">
        <p14:creationId xmlns:p14="http://schemas.microsoft.com/office/powerpoint/2010/main" val="317750158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_xx3 – headline/subheadline">
    <p:spTree>
      <p:nvGrpSpPr>
        <p:cNvPr id="1" name=""/>
        <p:cNvGrpSpPr/>
        <p:nvPr/>
      </p:nvGrpSpPr>
      <p:grpSpPr>
        <a:xfrm>
          <a:off x="0" y="0"/>
          <a:ext cx="0" cy="0"/>
          <a:chOff x="0" y="0"/>
          <a:chExt cx="0" cy="0"/>
        </a:xfrm>
      </p:grpSpPr>
      <p:sp>
        <p:nvSpPr>
          <p:cNvPr id="16" name="Rechteck 15">
            <a:extLst>
              <a:ext uri="{FF2B5EF4-FFF2-40B4-BE49-F238E27FC236}">
                <a16:creationId xmlns:a16="http://schemas.microsoft.com/office/drawing/2014/main" id="{F1AC85DA-48E6-420A-9DB9-E896EAC16636}"/>
              </a:ext>
            </a:extLst>
          </p:cNvPr>
          <p:cNvSpPr/>
          <p:nvPr userDrawn="1"/>
        </p:nvSpPr>
        <p:spPr>
          <a:xfrm>
            <a:off x="11475" y="0"/>
            <a:ext cx="12192000" cy="6866942"/>
          </a:xfrm>
          <a:prstGeom prst="rect">
            <a:avLst/>
          </a:prstGeom>
          <a:gradFill flip="none" rotWithShape="1">
            <a:gsLst>
              <a:gs pos="0">
                <a:schemeClr val="accent1">
                  <a:lumMod val="60000"/>
                  <a:lumOff val="40000"/>
                </a:schemeClr>
              </a:gs>
              <a:gs pos="89000">
                <a:schemeClr val="bg2">
                  <a:lumMod val="50000"/>
                  <a:alpha val="83000"/>
                </a:schemeClr>
              </a:gs>
            </a:gsLst>
            <a:lin ang="15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a:solidFill>
                <a:schemeClr val="bg1"/>
              </a:solidFill>
            </a:endParaRPr>
          </a:p>
        </p:txBody>
      </p:sp>
      <p:pic>
        <p:nvPicPr>
          <p:cNvPr id="8" name="Bild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20588" y="6359491"/>
            <a:ext cx="699937" cy="260417"/>
          </a:xfrm>
          <a:prstGeom prst="rect">
            <a:avLst/>
          </a:prstGeom>
        </p:spPr>
      </p:pic>
      <p:sp>
        <p:nvSpPr>
          <p:cNvPr id="12" name="Rechteck 11">
            <a:extLst>
              <a:ext uri="{FF2B5EF4-FFF2-40B4-BE49-F238E27FC236}">
                <a16:creationId xmlns:a16="http://schemas.microsoft.com/office/drawing/2014/main" id="{F1AC85DA-48E6-420A-9DB9-E896EAC16636}"/>
              </a:ext>
            </a:extLst>
          </p:cNvPr>
          <p:cNvSpPr/>
          <p:nvPr userDrawn="1"/>
        </p:nvSpPr>
        <p:spPr>
          <a:xfrm>
            <a:off x="0" y="0"/>
            <a:ext cx="12192000" cy="6866942"/>
          </a:xfrm>
          <a:prstGeom prst="rect">
            <a:avLst/>
          </a:prstGeom>
          <a:gradFill>
            <a:gsLst>
              <a:gs pos="0">
                <a:schemeClr val="accent1">
                  <a:lumMod val="75000"/>
                </a:schemeClr>
              </a:gs>
              <a:gs pos="100000">
                <a:schemeClr val="accent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a:solidFill>
                <a:schemeClr val="bg1"/>
              </a:solidFill>
            </a:endParaRPr>
          </a:p>
        </p:txBody>
      </p:sp>
      <p:sp>
        <p:nvSpPr>
          <p:cNvPr id="2" name="Titel 1"/>
          <p:cNvSpPr>
            <a:spLocks noGrp="1"/>
          </p:cNvSpPr>
          <p:nvPr>
            <p:ph type="title"/>
          </p:nvPr>
        </p:nvSpPr>
        <p:spPr/>
        <p:txBody>
          <a:bodyPr>
            <a:noAutofit/>
          </a:bodyPr>
          <a:lstStyle>
            <a:lvl1pPr>
              <a:defRPr>
                <a:solidFill>
                  <a:schemeClr val="bg1"/>
                </a:solidFill>
              </a:defRPr>
            </a:lvl1pPr>
          </a:lstStyle>
          <a:p>
            <a:r>
              <a:rPr lang="de-DE"/>
              <a:t>Mastertitelformat bearbeiten</a:t>
            </a:r>
          </a:p>
        </p:txBody>
      </p:sp>
      <p:sp>
        <p:nvSpPr>
          <p:cNvPr id="10" name="Textplatzhalter 9"/>
          <p:cNvSpPr>
            <a:spLocks noGrp="1"/>
          </p:cNvSpPr>
          <p:nvPr>
            <p:ph type="body" sz="quarter" idx="13" hasCustomPrompt="1"/>
          </p:nvPr>
        </p:nvSpPr>
        <p:spPr>
          <a:xfrm>
            <a:off x="382950" y="736134"/>
            <a:ext cx="11449051" cy="452061"/>
          </a:xfrm>
        </p:spPr>
        <p:txBody>
          <a:bodyPr>
            <a:noAutofit/>
          </a:bodyPr>
          <a:lstStyle>
            <a:lvl1pPr marL="0" indent="0">
              <a:buFontTx/>
              <a:buNone/>
              <a:defRPr>
                <a:solidFill>
                  <a:schemeClr val="bg1">
                    <a:alpha val="75000"/>
                  </a:schemeClr>
                </a:solidFill>
              </a:defRPr>
            </a:lvl1pPr>
          </a:lstStyle>
          <a:p>
            <a:pPr lvl="0"/>
            <a:r>
              <a:rPr lang="de-DE"/>
              <a:t>Untertitel</a:t>
            </a:r>
          </a:p>
        </p:txBody>
      </p:sp>
      <p:sp>
        <p:nvSpPr>
          <p:cNvPr id="4" name="Datumsplatzhalter 3"/>
          <p:cNvSpPr>
            <a:spLocks noGrp="1"/>
          </p:cNvSpPr>
          <p:nvPr>
            <p:ph type="dt" sz="half" idx="14"/>
          </p:nvPr>
        </p:nvSpPr>
        <p:spPr/>
        <p:txBody>
          <a:bodyPr/>
          <a:lstStyle>
            <a:lvl1pPr>
              <a:defRPr>
                <a:solidFill>
                  <a:schemeClr val="bg1">
                    <a:alpha val="75000"/>
                  </a:schemeClr>
                </a:solidFill>
              </a:defRPr>
            </a:lvl1pPr>
          </a:lstStyle>
          <a:p>
            <a:r>
              <a:rPr lang="de-DE"/>
              <a:t>Dezember 2020</a:t>
            </a:r>
          </a:p>
        </p:txBody>
      </p:sp>
      <p:sp>
        <p:nvSpPr>
          <p:cNvPr id="13" name="Fußzeilenplatzhalter 12"/>
          <p:cNvSpPr>
            <a:spLocks noGrp="1"/>
          </p:cNvSpPr>
          <p:nvPr>
            <p:ph type="ftr" sz="quarter" idx="15"/>
          </p:nvPr>
        </p:nvSpPr>
        <p:spPr/>
        <p:txBody>
          <a:bodyPr/>
          <a:lstStyle>
            <a:lvl1pPr>
              <a:defRPr>
                <a:solidFill>
                  <a:schemeClr val="bg1">
                    <a:alpha val="75000"/>
                  </a:schemeClr>
                </a:solidFill>
              </a:defRPr>
            </a:lvl1pPr>
          </a:lstStyle>
          <a:p>
            <a:r>
              <a:rPr lang="de-DE"/>
              <a:t>Teste diese Fußzeile</a:t>
            </a:r>
          </a:p>
        </p:txBody>
      </p:sp>
      <p:pic>
        <p:nvPicPr>
          <p:cNvPr id="17" name="Grafik 16">
            <a:extLst>
              <a:ext uri="{FF2B5EF4-FFF2-40B4-BE49-F238E27FC236}">
                <a16:creationId xmlns:a16="http://schemas.microsoft.com/office/drawing/2014/main" id="{EE3FE96B-A0A0-4732-8FFC-5B818E31BAE0}"/>
              </a:ext>
            </a:extLst>
          </p:cNvPr>
          <p:cNvPicPr>
            <a:picLocks/>
          </p:cNvPicPr>
          <p:nvPr userDrawn="1"/>
        </p:nvPicPr>
        <p:blipFill>
          <a:blip r:embed="rId3">
            <a:extLst>
              <a:ext uri="{96DAC541-7B7A-43D3-8B79-37D633B846F1}">
                <asvg:svgBlip xmlns:asvg="http://schemas.microsoft.com/office/drawing/2016/SVG/main" r:embed="rId4"/>
              </a:ext>
            </a:extLst>
          </a:blip>
          <a:stretch>
            <a:fillRect/>
          </a:stretch>
        </p:blipFill>
        <p:spPr>
          <a:xfrm>
            <a:off x="11156400" y="6361200"/>
            <a:ext cx="662400" cy="255600"/>
          </a:xfrm>
          <a:prstGeom prst="rect">
            <a:avLst/>
          </a:prstGeom>
        </p:spPr>
      </p:pic>
    </p:spTree>
    <p:extLst>
      <p:ext uri="{BB962C8B-B14F-4D97-AF65-F5344CB8AC3E}">
        <p14:creationId xmlns:p14="http://schemas.microsoft.com/office/powerpoint/2010/main" val="44126819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xx1 – agenda">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Foliennummernplatzhalter 2"/>
          <p:cNvSpPr>
            <a:spLocks noGrp="1"/>
          </p:cNvSpPr>
          <p:nvPr>
            <p:ph type="sldNum" sz="quarter" idx="10"/>
          </p:nvPr>
        </p:nvSpPr>
        <p:spPr/>
        <p:txBody>
          <a:bodyPr/>
          <a:lstStyle/>
          <a:p>
            <a:fld id="{E157C3C3-FC1D-1049-A9A6-99071BD5D70C}" type="slidenum">
              <a:rPr lang="de-DE" smtClean="0"/>
              <a:pPr/>
              <a:t>‹Nr.›</a:t>
            </a:fld>
            <a:endParaRPr lang="de-DE"/>
          </a:p>
        </p:txBody>
      </p:sp>
      <p:sp>
        <p:nvSpPr>
          <p:cNvPr id="4" name="Fußzeilenplatzhalter 3"/>
          <p:cNvSpPr>
            <a:spLocks noGrp="1"/>
          </p:cNvSpPr>
          <p:nvPr>
            <p:ph type="ftr" sz="quarter" idx="11"/>
          </p:nvPr>
        </p:nvSpPr>
        <p:spPr/>
        <p:txBody>
          <a:bodyPr/>
          <a:lstStyle/>
          <a:p>
            <a:r>
              <a:rPr lang="de-DE"/>
              <a:t>Teste diese Fußzeile</a:t>
            </a:r>
          </a:p>
        </p:txBody>
      </p:sp>
      <p:sp>
        <p:nvSpPr>
          <p:cNvPr id="5" name="Datumsplatzhalter 4"/>
          <p:cNvSpPr>
            <a:spLocks noGrp="1"/>
          </p:cNvSpPr>
          <p:nvPr>
            <p:ph type="dt" sz="half" idx="12"/>
          </p:nvPr>
        </p:nvSpPr>
        <p:spPr/>
        <p:txBody>
          <a:bodyPr/>
          <a:lstStyle/>
          <a:p>
            <a:fld id="{361BF915-C8C9-F04E-8416-3F2FB33406C1}" type="datetime4">
              <a:rPr lang="de-DE" smtClean="0"/>
              <a:t>24. Januar 2022</a:t>
            </a:fld>
            <a:endParaRPr lang="de-DE"/>
          </a:p>
        </p:txBody>
      </p:sp>
      <p:sp>
        <p:nvSpPr>
          <p:cNvPr id="20" name="Inhaltsplatzhalter 2"/>
          <p:cNvSpPr>
            <a:spLocks noGrp="1"/>
          </p:cNvSpPr>
          <p:nvPr>
            <p:ph idx="1"/>
          </p:nvPr>
        </p:nvSpPr>
        <p:spPr>
          <a:xfrm>
            <a:off x="371476" y="1656000"/>
            <a:ext cx="11449050" cy="4509850"/>
          </a:xfrm>
        </p:spPr>
        <p:txBody>
          <a:bodyPr>
            <a:noAutofit/>
          </a:bodyPr>
          <a:lstStyle>
            <a:lvl1pPr marL="432000" indent="-432000">
              <a:lnSpc>
                <a:spcPct val="110000"/>
              </a:lnSpc>
              <a:spcBef>
                <a:spcPts val="1000"/>
              </a:spcBef>
              <a:buFont typeface="+mj-lt"/>
              <a:buAutoNum type="arabicPeriod"/>
              <a:tabLst/>
              <a:defRPr sz="2400" b="1"/>
            </a:lvl1pPr>
            <a:lvl2pPr>
              <a:defRPr sz="1600"/>
            </a:lvl2pPr>
            <a:lvl3pPr marL="432000" indent="-216000" defTabSz="864000">
              <a:lnSpc>
                <a:spcPct val="110000"/>
              </a:lnSpc>
              <a:buClr>
                <a:schemeClr val="tx2"/>
              </a:buClr>
              <a:buSzPct val="100000"/>
              <a:buFont typeface="Symbol" charset="2"/>
              <a:buChar char="-"/>
              <a:tabLst>
                <a:tab pos="432000" algn="l"/>
              </a:tabLst>
              <a:defRPr sz="1600"/>
            </a:lvl3pPr>
            <a:lvl4pPr marL="648000">
              <a:lnSpc>
                <a:spcPct val="110000"/>
              </a:lnSpc>
              <a:buClr>
                <a:schemeClr val="tx2"/>
              </a:buClr>
              <a:buSzPct val="100000"/>
              <a:defRPr sz="1600"/>
            </a:lvl4pPr>
            <a:lvl5pPr marL="864000">
              <a:lnSpc>
                <a:spcPct val="110000"/>
              </a:lnSpc>
              <a:defRPr baseline="0"/>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1484944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xx1 – content">
    <p:spTree>
      <p:nvGrpSpPr>
        <p:cNvPr id="1" name=""/>
        <p:cNvGrpSpPr/>
        <p:nvPr/>
      </p:nvGrpSpPr>
      <p:grpSpPr>
        <a:xfrm>
          <a:off x="0" y="0"/>
          <a:ext cx="0" cy="0"/>
          <a:chOff x="0" y="0"/>
          <a:chExt cx="0" cy="0"/>
        </a:xfrm>
      </p:grpSpPr>
      <p:sp>
        <p:nvSpPr>
          <p:cNvPr id="2" name="Titel 1"/>
          <p:cNvSpPr>
            <a:spLocks noGrp="1"/>
          </p:cNvSpPr>
          <p:nvPr>
            <p:ph type="title"/>
          </p:nvPr>
        </p:nvSpPr>
        <p:spPr/>
        <p:txBody>
          <a:bodyPr>
            <a:noAutofit/>
          </a:bodyPr>
          <a:lstStyle/>
          <a:p>
            <a:r>
              <a:rPr lang="de-DE"/>
              <a:t>Mastertitelformat bearbeiten</a:t>
            </a:r>
          </a:p>
        </p:txBody>
      </p:sp>
      <p:sp>
        <p:nvSpPr>
          <p:cNvPr id="3" name="Inhaltsplatzhalter 2"/>
          <p:cNvSpPr>
            <a:spLocks noGrp="1"/>
          </p:cNvSpPr>
          <p:nvPr>
            <p:ph idx="1"/>
          </p:nvPr>
        </p:nvSpPr>
        <p:spPr>
          <a:xfrm>
            <a:off x="371476" y="1656000"/>
            <a:ext cx="11449050" cy="4509850"/>
          </a:xfrm>
        </p:spPr>
        <p:txBody>
          <a:bodyPr>
            <a:noAutofit/>
          </a:bodyPr>
          <a:lstStyle>
            <a:lvl1pPr marL="216000" indent="-215900">
              <a:lnSpc>
                <a:spcPct val="110000"/>
              </a:lnSpc>
              <a:tabLst>
                <a:tab pos="432000" algn="l"/>
              </a:tabLst>
              <a:defRPr/>
            </a:lvl1pPr>
            <a:lvl2pPr>
              <a:lnSpc>
                <a:spcPct val="110000"/>
              </a:lnSpc>
              <a:tabLst>
                <a:tab pos="432000" algn="l"/>
              </a:tabLst>
              <a:defRPr sz="1600"/>
            </a:lvl2pPr>
            <a:lvl3pPr>
              <a:lnSpc>
                <a:spcPct val="110000"/>
              </a:lnSpc>
              <a:tabLst>
                <a:tab pos="432000" algn="l"/>
              </a:tabLst>
              <a:defRPr sz="1600"/>
            </a:lvl3pPr>
            <a:lvl4pPr>
              <a:lnSpc>
                <a:spcPct val="110000"/>
              </a:lnSpc>
              <a:tabLst>
                <a:tab pos="432000" algn="l"/>
              </a:tabLst>
              <a:defRPr/>
            </a:lvl4pPr>
            <a:lvl5pPr>
              <a:lnSpc>
                <a:spcPct val="110000"/>
              </a:lnSpc>
              <a:tabLst>
                <a:tab pos="432000" algn="l"/>
              </a:tabLst>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a:solidFill>
                  <a:schemeClr val="bg2"/>
                </a:solidFill>
              </a:defRPr>
            </a:lvl1pPr>
          </a:lstStyle>
          <a:p>
            <a:pPr lvl="0"/>
            <a:r>
              <a:rPr lang="de-DE"/>
              <a:t>Untertitel</a:t>
            </a:r>
          </a:p>
        </p:txBody>
      </p:sp>
      <p:sp>
        <p:nvSpPr>
          <p:cNvPr id="4" name="Datumsplatzhalter 3"/>
          <p:cNvSpPr>
            <a:spLocks noGrp="1"/>
          </p:cNvSpPr>
          <p:nvPr>
            <p:ph type="dt" sz="half" idx="14"/>
          </p:nvPr>
        </p:nvSpPr>
        <p:spPr/>
        <p:txBody>
          <a:bodyPr/>
          <a:lstStyle/>
          <a:p>
            <a:fld id="{4746CFFB-AA84-2E40-AB31-96AAC1A67541}" type="datetime4">
              <a:rPr lang="de-DE" smtClean="0"/>
              <a:t>24. Januar 2022</a:t>
            </a:fld>
            <a:endParaRPr lang="de-DE"/>
          </a:p>
        </p:txBody>
      </p:sp>
      <p:sp>
        <p:nvSpPr>
          <p:cNvPr id="13" name="Fußzeilenplatzhalter 12"/>
          <p:cNvSpPr>
            <a:spLocks noGrp="1"/>
          </p:cNvSpPr>
          <p:nvPr>
            <p:ph type="ftr" sz="quarter" idx="15"/>
          </p:nvPr>
        </p:nvSpPr>
        <p:spPr/>
        <p:txBody>
          <a:bodyPr/>
          <a:lstStyle/>
          <a:p>
            <a:r>
              <a:rPr lang="de-DE"/>
              <a:t>Teste diese Fußzeile</a:t>
            </a:r>
          </a:p>
        </p:txBody>
      </p:sp>
      <p:sp>
        <p:nvSpPr>
          <p:cNvPr id="14" name="Foliennummernplatzhalter 13"/>
          <p:cNvSpPr>
            <a:spLocks noGrp="1"/>
          </p:cNvSpPr>
          <p:nvPr>
            <p:ph type="sldNum" sz="quarter" idx="16"/>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354688210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xx1 – headline/subheadline">
    <p:spTree>
      <p:nvGrpSpPr>
        <p:cNvPr id="1" name=""/>
        <p:cNvGrpSpPr/>
        <p:nvPr/>
      </p:nvGrpSpPr>
      <p:grpSpPr>
        <a:xfrm>
          <a:off x="0" y="0"/>
          <a:ext cx="0" cy="0"/>
          <a:chOff x="0" y="0"/>
          <a:chExt cx="0" cy="0"/>
        </a:xfrm>
      </p:grpSpPr>
      <p:sp>
        <p:nvSpPr>
          <p:cNvPr id="2" name="Titel 1"/>
          <p:cNvSpPr>
            <a:spLocks noGrp="1"/>
          </p:cNvSpPr>
          <p:nvPr>
            <p:ph type="title"/>
          </p:nvPr>
        </p:nvSpPr>
        <p:spPr/>
        <p:txBody>
          <a:bodyPr>
            <a:noAutofit/>
          </a:bodyPr>
          <a:lstStyle/>
          <a:p>
            <a:r>
              <a:rPr lang="de-DE"/>
              <a:t>Mastertitelformat bearbeiten</a:t>
            </a:r>
          </a:p>
        </p:txBody>
      </p:sp>
      <p:sp>
        <p:nvSpPr>
          <p:cNvPr id="10" name="Textplatzhalter 9"/>
          <p:cNvSpPr>
            <a:spLocks noGrp="1"/>
          </p:cNvSpPr>
          <p:nvPr>
            <p:ph type="body" sz="quarter" idx="13" hasCustomPrompt="1"/>
          </p:nvPr>
        </p:nvSpPr>
        <p:spPr>
          <a:xfrm>
            <a:off x="371476" y="736134"/>
            <a:ext cx="11449050" cy="452061"/>
          </a:xfrm>
        </p:spPr>
        <p:txBody>
          <a:bodyPr>
            <a:noAutofit/>
          </a:bodyPr>
          <a:lstStyle>
            <a:lvl1pPr marL="0" indent="0">
              <a:buFontTx/>
              <a:buNone/>
              <a:defRPr>
                <a:solidFill>
                  <a:schemeClr val="bg2"/>
                </a:solidFill>
              </a:defRPr>
            </a:lvl1pPr>
          </a:lstStyle>
          <a:p>
            <a:pPr lvl="0"/>
            <a:r>
              <a:rPr lang="de-DE"/>
              <a:t>Untertitel</a:t>
            </a:r>
          </a:p>
        </p:txBody>
      </p:sp>
      <p:sp>
        <p:nvSpPr>
          <p:cNvPr id="4" name="Datumsplatzhalter 3"/>
          <p:cNvSpPr>
            <a:spLocks noGrp="1"/>
          </p:cNvSpPr>
          <p:nvPr>
            <p:ph type="dt" sz="half" idx="14"/>
          </p:nvPr>
        </p:nvSpPr>
        <p:spPr/>
        <p:txBody>
          <a:bodyPr/>
          <a:lstStyle/>
          <a:p>
            <a:fld id="{4746CFFB-AA84-2E40-AB31-96AAC1A67541}" type="datetime4">
              <a:rPr lang="de-DE" smtClean="0"/>
              <a:t>24. Januar 2022</a:t>
            </a:fld>
            <a:endParaRPr lang="de-DE"/>
          </a:p>
        </p:txBody>
      </p:sp>
      <p:sp>
        <p:nvSpPr>
          <p:cNvPr id="13" name="Fußzeilenplatzhalter 12"/>
          <p:cNvSpPr>
            <a:spLocks noGrp="1"/>
          </p:cNvSpPr>
          <p:nvPr>
            <p:ph type="ftr" sz="quarter" idx="15"/>
          </p:nvPr>
        </p:nvSpPr>
        <p:spPr/>
        <p:txBody>
          <a:bodyPr/>
          <a:lstStyle/>
          <a:p>
            <a:r>
              <a:rPr lang="de-DE"/>
              <a:t>Teste diese Fußzeile</a:t>
            </a:r>
          </a:p>
        </p:txBody>
      </p:sp>
      <p:sp>
        <p:nvSpPr>
          <p:cNvPr id="14" name="Foliennummernplatzhalter 13"/>
          <p:cNvSpPr>
            <a:spLocks noGrp="1"/>
          </p:cNvSpPr>
          <p:nvPr>
            <p:ph type="sldNum" sz="quarter" idx="16"/>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60243548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xx1 – headlin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9" name="Datumsplatzhalter 8"/>
          <p:cNvSpPr>
            <a:spLocks noGrp="1"/>
          </p:cNvSpPr>
          <p:nvPr>
            <p:ph type="dt" sz="half" idx="10"/>
          </p:nvPr>
        </p:nvSpPr>
        <p:spPr/>
        <p:txBody>
          <a:bodyPr/>
          <a:lstStyle/>
          <a:p>
            <a:fld id="{361BF915-C8C9-F04E-8416-3F2FB33406C1}" type="datetime4">
              <a:rPr lang="de-DE" smtClean="0"/>
              <a:t>24. Januar 2022</a:t>
            </a:fld>
            <a:endParaRPr lang="de-DE"/>
          </a:p>
        </p:txBody>
      </p:sp>
      <p:sp>
        <p:nvSpPr>
          <p:cNvPr id="10" name="Fußzeilenplatzhalter 9"/>
          <p:cNvSpPr>
            <a:spLocks noGrp="1"/>
          </p:cNvSpPr>
          <p:nvPr>
            <p:ph type="ftr" sz="quarter" idx="11"/>
          </p:nvPr>
        </p:nvSpPr>
        <p:spPr/>
        <p:txBody>
          <a:bodyPr/>
          <a:lstStyle/>
          <a:p>
            <a:r>
              <a:rPr lang="de-DE"/>
              <a:t>Teste diese Fußzeile</a:t>
            </a:r>
          </a:p>
        </p:txBody>
      </p:sp>
      <p:sp>
        <p:nvSpPr>
          <p:cNvPr id="11" name="Foliennummernplatzhalter 10"/>
          <p:cNvSpPr>
            <a:spLocks noGrp="1"/>
          </p:cNvSpPr>
          <p:nvPr>
            <p:ph type="sldNum" sz="quarter" idx="12"/>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210887305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xx1 – empty">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361BF915-C8C9-F04E-8416-3F2FB33406C1}" type="datetime4">
              <a:rPr lang="de-DE" smtClean="0"/>
              <a:t>24. Januar 2022</a:t>
            </a:fld>
            <a:endParaRPr lang="de-DE"/>
          </a:p>
        </p:txBody>
      </p:sp>
      <p:sp>
        <p:nvSpPr>
          <p:cNvPr id="3" name="Fußzeilenplatzhalter 2"/>
          <p:cNvSpPr>
            <a:spLocks noGrp="1"/>
          </p:cNvSpPr>
          <p:nvPr>
            <p:ph type="ftr" sz="quarter" idx="11"/>
          </p:nvPr>
        </p:nvSpPr>
        <p:spPr/>
        <p:txBody>
          <a:bodyPr/>
          <a:lstStyle/>
          <a:p>
            <a:r>
              <a:rPr lang="de-DE"/>
              <a:t>Teste diese Fußzeile</a:t>
            </a:r>
          </a:p>
        </p:txBody>
      </p:sp>
      <p:sp>
        <p:nvSpPr>
          <p:cNvPr id="4" name="Foliennummernplatzhalter 3"/>
          <p:cNvSpPr>
            <a:spLocks noGrp="1"/>
          </p:cNvSpPr>
          <p:nvPr>
            <p:ph type="sldNum" sz="quarter" idx="12"/>
          </p:nvPr>
        </p:nvSpPr>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17609173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cSld name="xx1 – full picture">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0"/>
            <a:ext cx="12192000" cy="6858000"/>
          </a:xfrm>
        </p:spPr>
        <p:txBody>
          <a:bodyPr lIns="360000"/>
          <a:lstStyle>
            <a:lvl1pPr marL="0" indent="0">
              <a:buFontTx/>
              <a:buNone/>
              <a:defRPr baseline="0"/>
            </a:lvl1pPr>
          </a:lstStyle>
          <a:p>
            <a:r>
              <a:rPr lang="de-DE"/>
              <a:t>Bild durch Klicken auf Symbol hinzufügen</a:t>
            </a:r>
          </a:p>
        </p:txBody>
      </p:sp>
      <p:sp>
        <p:nvSpPr>
          <p:cNvPr id="4" name="Datumsplatzhalter 1">
            <a:extLst>
              <a:ext uri="{FF2B5EF4-FFF2-40B4-BE49-F238E27FC236}">
                <a16:creationId xmlns:a16="http://schemas.microsoft.com/office/drawing/2014/main" id="{3F33CE78-3778-4B13-B518-D97037DC8DD1}"/>
              </a:ext>
            </a:extLst>
          </p:cNvPr>
          <p:cNvSpPr>
            <a:spLocks noGrp="1"/>
          </p:cNvSpPr>
          <p:nvPr>
            <p:ph type="dt" sz="half" idx="11"/>
          </p:nvPr>
        </p:nvSpPr>
        <p:spPr>
          <a:xfrm>
            <a:off x="352721" y="6355917"/>
            <a:ext cx="1412579" cy="259200"/>
          </a:xfrm>
        </p:spPr>
        <p:txBody>
          <a:bodyPr/>
          <a:lstStyle/>
          <a:p>
            <a:fld id="{361BF915-C8C9-F04E-8416-3F2FB33406C1}" type="datetime4">
              <a:rPr lang="de-DE" smtClean="0"/>
              <a:t>24. Januar 2022</a:t>
            </a:fld>
            <a:endParaRPr lang="de-DE"/>
          </a:p>
        </p:txBody>
      </p:sp>
      <p:sp>
        <p:nvSpPr>
          <p:cNvPr id="5" name="Fußzeilenplatzhalter 2">
            <a:extLst>
              <a:ext uri="{FF2B5EF4-FFF2-40B4-BE49-F238E27FC236}">
                <a16:creationId xmlns:a16="http://schemas.microsoft.com/office/drawing/2014/main" id="{D7B357D5-47D9-4B19-A037-12278269C179}"/>
              </a:ext>
            </a:extLst>
          </p:cNvPr>
          <p:cNvSpPr>
            <a:spLocks noGrp="1"/>
          </p:cNvSpPr>
          <p:nvPr>
            <p:ph type="ftr" sz="quarter" idx="12"/>
          </p:nvPr>
        </p:nvSpPr>
        <p:spPr>
          <a:xfrm>
            <a:off x="1765300" y="6355917"/>
            <a:ext cx="7041992" cy="259200"/>
          </a:xfrm>
        </p:spPr>
        <p:txBody>
          <a:bodyPr/>
          <a:lstStyle/>
          <a:p>
            <a:r>
              <a:rPr lang="de-DE"/>
              <a:t>Teste diese Fußzeile</a:t>
            </a:r>
          </a:p>
        </p:txBody>
      </p:sp>
      <p:sp>
        <p:nvSpPr>
          <p:cNvPr id="6" name="Foliennummernplatzhalter 3">
            <a:extLst>
              <a:ext uri="{FF2B5EF4-FFF2-40B4-BE49-F238E27FC236}">
                <a16:creationId xmlns:a16="http://schemas.microsoft.com/office/drawing/2014/main" id="{68180B4D-9536-45E4-B35C-DEA0650F56B3}"/>
              </a:ext>
            </a:extLst>
          </p:cNvPr>
          <p:cNvSpPr>
            <a:spLocks noGrp="1"/>
          </p:cNvSpPr>
          <p:nvPr>
            <p:ph type="sldNum" sz="quarter" idx="13"/>
          </p:nvPr>
        </p:nvSpPr>
        <p:spPr>
          <a:xfrm>
            <a:off x="10018645" y="6355917"/>
            <a:ext cx="873366" cy="259200"/>
          </a:xfrm>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2109664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xx1 – content half">
    <p:spTree>
      <p:nvGrpSpPr>
        <p:cNvPr id="1" name=""/>
        <p:cNvGrpSpPr/>
        <p:nvPr/>
      </p:nvGrpSpPr>
      <p:grpSpPr>
        <a:xfrm>
          <a:off x="0" y="0"/>
          <a:ext cx="0" cy="0"/>
          <a:chOff x="0" y="0"/>
          <a:chExt cx="0" cy="0"/>
        </a:xfrm>
      </p:grpSpPr>
      <p:sp>
        <p:nvSpPr>
          <p:cNvPr id="2" name="Titel 1"/>
          <p:cNvSpPr>
            <a:spLocks noGrp="1"/>
          </p:cNvSpPr>
          <p:nvPr>
            <p:ph type="title"/>
          </p:nvPr>
        </p:nvSpPr>
        <p:spPr>
          <a:xfrm>
            <a:off x="382951" y="368300"/>
            <a:ext cx="5713049" cy="378565"/>
          </a:xfrm>
        </p:spPr>
        <p:txBody>
          <a:bodyPr/>
          <a:lstStyle/>
          <a:p>
            <a:r>
              <a:rPr lang="de-DE"/>
              <a:t>Mastertitelformat bearbeiten</a:t>
            </a:r>
          </a:p>
        </p:txBody>
      </p:sp>
      <p:sp>
        <p:nvSpPr>
          <p:cNvPr id="3" name="Inhaltsplatzhalter 2"/>
          <p:cNvSpPr>
            <a:spLocks noGrp="1"/>
          </p:cNvSpPr>
          <p:nvPr>
            <p:ph idx="1"/>
          </p:nvPr>
        </p:nvSpPr>
        <p:spPr>
          <a:xfrm>
            <a:off x="371475" y="1656000"/>
            <a:ext cx="5545137" cy="4509850"/>
          </a:xfrm>
        </p:spPr>
        <p:txBody>
          <a:bodyPr/>
          <a:lstStyle>
            <a:lvl1pPr marL="216000">
              <a:defRPr/>
            </a:lvl1pPr>
            <a:lvl2pPr>
              <a:defRPr sz="1600"/>
            </a:lvl2pPr>
            <a:lvl3pPr>
              <a:defRPr sz="1600"/>
            </a:lvl3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0" name="Textplatzhalter 9"/>
          <p:cNvSpPr>
            <a:spLocks noGrp="1"/>
          </p:cNvSpPr>
          <p:nvPr>
            <p:ph type="body" sz="quarter" idx="13" hasCustomPrompt="1"/>
          </p:nvPr>
        </p:nvSpPr>
        <p:spPr>
          <a:xfrm>
            <a:off x="371476" y="736134"/>
            <a:ext cx="5724524" cy="452061"/>
          </a:xfrm>
        </p:spPr>
        <p:txBody>
          <a:bodyPr/>
          <a:lstStyle>
            <a:lvl1pPr marL="0" indent="0">
              <a:buFontTx/>
              <a:buNone/>
              <a:defRPr>
                <a:solidFill>
                  <a:schemeClr val="bg2"/>
                </a:solidFill>
              </a:defRPr>
            </a:lvl1pPr>
          </a:lstStyle>
          <a:p>
            <a:pPr lvl="0"/>
            <a:r>
              <a:rPr lang="de-DE"/>
              <a:t>Untertitel</a:t>
            </a:r>
          </a:p>
        </p:txBody>
      </p:sp>
      <p:sp>
        <p:nvSpPr>
          <p:cNvPr id="6" name="Rechteck 5"/>
          <p:cNvSpPr/>
          <p:nvPr userDrawn="1"/>
        </p:nvSpPr>
        <p:spPr>
          <a:xfrm>
            <a:off x="6096000" y="0"/>
            <a:ext cx="6096000" cy="6858000"/>
          </a:xfrm>
          <a:prstGeom prst="rect">
            <a:avLst/>
          </a:prstGeom>
          <a:gradFill>
            <a:gsLst>
              <a:gs pos="0">
                <a:schemeClr val="accent1">
                  <a:lumMod val="75000"/>
                </a:schemeClr>
              </a:gs>
              <a:gs pos="100000">
                <a:schemeClr val="accent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p:cNvSpPr/>
          <p:nvPr userDrawn="1"/>
        </p:nvSpPr>
        <p:spPr>
          <a:xfrm>
            <a:off x="6096000" y="0"/>
            <a:ext cx="6096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Inhaltsplatzhalter 2"/>
          <p:cNvSpPr>
            <a:spLocks noGrp="1"/>
          </p:cNvSpPr>
          <p:nvPr>
            <p:ph idx="14"/>
          </p:nvPr>
        </p:nvSpPr>
        <p:spPr>
          <a:xfrm>
            <a:off x="6254750" y="1656000"/>
            <a:ext cx="5577251" cy="4509850"/>
          </a:xfrm>
        </p:spPr>
        <p:txBody>
          <a:bodyPr/>
          <a:lstStyle>
            <a:lvl1pPr>
              <a:buClr>
                <a:schemeClr val="bg1"/>
              </a:buClr>
              <a:defRPr>
                <a:solidFill>
                  <a:schemeClr val="bg1"/>
                </a:solidFill>
                <a:latin typeface="Arial" charset="0"/>
                <a:ea typeface="Arial" charset="0"/>
                <a:cs typeface="Arial" charset="0"/>
              </a:defRPr>
            </a:lvl1pPr>
            <a:lvl2pPr>
              <a:buClr>
                <a:schemeClr val="tx2">
                  <a:lumMod val="40000"/>
                  <a:lumOff val="60000"/>
                </a:schemeClr>
              </a:buClr>
              <a:defRPr>
                <a:solidFill>
                  <a:schemeClr val="bg1"/>
                </a:solidFill>
                <a:latin typeface="Arial" charset="0"/>
                <a:ea typeface="Arial" charset="0"/>
                <a:cs typeface="Arial" charset="0"/>
              </a:defRPr>
            </a:lvl2pPr>
            <a:lvl3pPr>
              <a:buClr>
                <a:schemeClr val="tx2">
                  <a:lumMod val="40000"/>
                  <a:lumOff val="60000"/>
                </a:schemeClr>
              </a:buClr>
              <a:defRPr>
                <a:solidFill>
                  <a:schemeClr val="bg1"/>
                </a:solidFill>
                <a:latin typeface="Arial" charset="0"/>
                <a:ea typeface="Arial" charset="0"/>
                <a:cs typeface="Arial" charset="0"/>
              </a:defRPr>
            </a:lvl3pPr>
            <a:lvl4pPr>
              <a:buClr>
                <a:schemeClr val="tx2">
                  <a:lumMod val="40000"/>
                  <a:lumOff val="60000"/>
                </a:schemeClr>
              </a:buClr>
              <a:defRPr>
                <a:solidFill>
                  <a:schemeClr val="bg1"/>
                </a:solidFill>
                <a:latin typeface="Arial" charset="0"/>
                <a:ea typeface="Arial" charset="0"/>
                <a:cs typeface="Arial" charset="0"/>
              </a:defRPr>
            </a:lvl4pPr>
            <a:lvl5pPr>
              <a:buClr>
                <a:schemeClr val="tx2">
                  <a:lumMod val="40000"/>
                  <a:lumOff val="60000"/>
                </a:schemeClr>
              </a:buClr>
              <a:defRPr>
                <a:solidFill>
                  <a:schemeClr val="bg1"/>
                </a:solidFill>
                <a:latin typeface="Arial" charset="0"/>
                <a:ea typeface="Arial" charset="0"/>
                <a:cs typeface="Arial"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pic>
        <p:nvPicPr>
          <p:cNvPr id="4" name="Grafik 3">
            <a:extLst>
              <a:ext uri="{FF2B5EF4-FFF2-40B4-BE49-F238E27FC236}">
                <a16:creationId xmlns:a16="http://schemas.microsoft.com/office/drawing/2014/main" id="{409F7384-8335-4186-A8FE-B8BCC6FC89D9}"/>
              </a:ext>
            </a:extLst>
          </p:cNvPr>
          <p:cNvPicPr>
            <a:picLocks/>
          </p:cNvPicPr>
          <p:nvPr userDrawn="1"/>
        </p:nvPicPr>
        <p:blipFill>
          <a:blip r:embed="rId2">
            <a:extLst>
              <a:ext uri="{96DAC541-7B7A-43D3-8B79-37D633B846F1}">
                <asvg:svgBlip xmlns:asvg="http://schemas.microsoft.com/office/drawing/2016/SVG/main" r:embed="rId3"/>
              </a:ext>
            </a:extLst>
          </a:blip>
          <a:stretch>
            <a:fillRect/>
          </a:stretch>
        </p:blipFill>
        <p:spPr>
          <a:xfrm>
            <a:off x="11156400" y="6361200"/>
            <a:ext cx="662400" cy="255600"/>
          </a:xfrm>
          <a:prstGeom prst="rect">
            <a:avLst/>
          </a:prstGeom>
        </p:spPr>
      </p:pic>
      <p:sp>
        <p:nvSpPr>
          <p:cNvPr id="9" name="Datumsplatzhalter 1">
            <a:extLst>
              <a:ext uri="{FF2B5EF4-FFF2-40B4-BE49-F238E27FC236}">
                <a16:creationId xmlns:a16="http://schemas.microsoft.com/office/drawing/2014/main" id="{A67B912D-5854-43DF-9206-55C377947298}"/>
              </a:ext>
            </a:extLst>
          </p:cNvPr>
          <p:cNvSpPr>
            <a:spLocks noGrp="1"/>
          </p:cNvSpPr>
          <p:nvPr>
            <p:ph type="dt" sz="half" idx="10"/>
          </p:nvPr>
        </p:nvSpPr>
        <p:spPr>
          <a:xfrm>
            <a:off x="352721" y="6355917"/>
            <a:ext cx="1412579" cy="259200"/>
          </a:xfrm>
        </p:spPr>
        <p:txBody>
          <a:bodyPr/>
          <a:lstStyle/>
          <a:p>
            <a:fld id="{361BF915-C8C9-F04E-8416-3F2FB33406C1}" type="datetime4">
              <a:rPr lang="de-DE" smtClean="0"/>
              <a:t>24. Januar 2022</a:t>
            </a:fld>
            <a:endParaRPr lang="de-DE"/>
          </a:p>
        </p:txBody>
      </p:sp>
      <p:sp>
        <p:nvSpPr>
          <p:cNvPr id="11" name="Fußzeilenplatzhalter 2">
            <a:extLst>
              <a:ext uri="{FF2B5EF4-FFF2-40B4-BE49-F238E27FC236}">
                <a16:creationId xmlns:a16="http://schemas.microsoft.com/office/drawing/2014/main" id="{8087D4E5-47F6-420A-A254-24A8E3652317}"/>
              </a:ext>
            </a:extLst>
          </p:cNvPr>
          <p:cNvSpPr>
            <a:spLocks noGrp="1"/>
          </p:cNvSpPr>
          <p:nvPr>
            <p:ph type="ftr" sz="quarter" idx="11"/>
          </p:nvPr>
        </p:nvSpPr>
        <p:spPr>
          <a:xfrm>
            <a:off x="1765300" y="6355917"/>
            <a:ext cx="7041992" cy="259200"/>
          </a:xfrm>
        </p:spPr>
        <p:txBody>
          <a:bodyPr/>
          <a:lstStyle/>
          <a:p>
            <a:r>
              <a:rPr lang="de-DE"/>
              <a:t>Teste diese Fußzeile</a:t>
            </a:r>
          </a:p>
        </p:txBody>
      </p:sp>
      <p:sp>
        <p:nvSpPr>
          <p:cNvPr id="13" name="Foliennummernplatzhalter 3">
            <a:extLst>
              <a:ext uri="{FF2B5EF4-FFF2-40B4-BE49-F238E27FC236}">
                <a16:creationId xmlns:a16="http://schemas.microsoft.com/office/drawing/2014/main" id="{A5A9C68D-BD41-4A61-B676-DEC8CCB9381C}"/>
              </a:ext>
            </a:extLst>
          </p:cNvPr>
          <p:cNvSpPr>
            <a:spLocks noGrp="1"/>
          </p:cNvSpPr>
          <p:nvPr>
            <p:ph type="sldNum" sz="quarter" idx="12"/>
          </p:nvPr>
        </p:nvSpPr>
        <p:spPr>
          <a:xfrm>
            <a:off x="10018645" y="6355917"/>
            <a:ext cx="873366" cy="259200"/>
          </a:xfrm>
        </p:spPr>
        <p:txBody>
          <a:bodyPr/>
          <a:lstStyle/>
          <a:p>
            <a:fld id="{E157C3C3-FC1D-1049-A9A6-99071BD5D70C}" type="slidenum">
              <a:rPr lang="de-DE" smtClean="0"/>
              <a:pPr/>
              <a:t>‹Nr.›</a:t>
            </a:fld>
            <a:endParaRPr lang="de-DE"/>
          </a:p>
        </p:txBody>
      </p:sp>
    </p:spTree>
    <p:extLst>
      <p:ext uri="{BB962C8B-B14F-4D97-AF65-F5344CB8AC3E}">
        <p14:creationId xmlns:p14="http://schemas.microsoft.com/office/powerpoint/2010/main" val="2490646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image" Target="../media/image1.png"/><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theme" Target="../theme/theme2.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82951" y="368300"/>
            <a:ext cx="11449050" cy="378565"/>
          </a:xfrm>
          <a:prstGeom prst="rect">
            <a:avLst/>
          </a:prstGeom>
          <a:noFill/>
        </p:spPr>
        <p:txBody>
          <a:bodyPr vert="horz" wrap="square" lIns="0" tIns="0" rIns="91440" bIns="45720" rtlCol="0" anchor="t" anchorCtr="0">
            <a:noAutofit/>
          </a:bodyPr>
          <a:lstStyle/>
          <a:p>
            <a:r>
              <a:rPr lang="de-DE"/>
              <a:t>Mastertitelformat bearbeiten</a:t>
            </a:r>
          </a:p>
        </p:txBody>
      </p:sp>
      <p:sp>
        <p:nvSpPr>
          <p:cNvPr id="3" name="Textplatzhalter 2"/>
          <p:cNvSpPr>
            <a:spLocks noGrp="1"/>
          </p:cNvSpPr>
          <p:nvPr>
            <p:ph type="body" idx="1"/>
          </p:nvPr>
        </p:nvSpPr>
        <p:spPr>
          <a:xfrm>
            <a:off x="371476" y="1656000"/>
            <a:ext cx="11449050" cy="4509850"/>
          </a:xfrm>
          <a:prstGeom prst="rect">
            <a:avLst/>
          </a:prstGeom>
        </p:spPr>
        <p:txBody>
          <a:bodyPr vert="horz" lIns="0" tIns="45720" rIns="91440" bIns="4572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oliennummernplatzhalter 5"/>
          <p:cNvSpPr>
            <a:spLocks noGrp="1"/>
          </p:cNvSpPr>
          <p:nvPr>
            <p:ph type="sldNum" sz="quarter" idx="4"/>
          </p:nvPr>
        </p:nvSpPr>
        <p:spPr>
          <a:xfrm>
            <a:off x="10018645" y="6355917"/>
            <a:ext cx="873366" cy="259200"/>
          </a:xfrm>
          <a:prstGeom prst="rect">
            <a:avLst/>
          </a:prstGeom>
        </p:spPr>
        <p:txBody>
          <a:bodyPr vert="horz" lIns="0" tIns="0" rIns="0" bIns="0" rtlCol="0" anchor="ctr" anchorCtr="0"/>
          <a:lstStyle>
            <a:lvl1pPr algn="r">
              <a:defRPr sz="1050" b="0" i="0" baseline="0">
                <a:solidFill>
                  <a:schemeClr val="tx1">
                    <a:lumMod val="40000"/>
                    <a:lumOff val="60000"/>
                  </a:schemeClr>
                </a:solidFill>
                <a:latin typeface="Arial" charset="0"/>
                <a:ea typeface="Arial" charset="0"/>
                <a:cs typeface="Arial" charset="0"/>
              </a:defRPr>
            </a:lvl1pPr>
          </a:lstStyle>
          <a:p>
            <a:fld id="{E157C3C3-FC1D-1049-A9A6-99071BD5D70C}" type="slidenum">
              <a:rPr lang="de-DE" smtClean="0"/>
              <a:pPr/>
              <a:t>‹Nr.›</a:t>
            </a:fld>
            <a:endParaRPr lang="de-DE"/>
          </a:p>
        </p:txBody>
      </p:sp>
      <p:sp>
        <p:nvSpPr>
          <p:cNvPr id="18" name="Fußzeilenplatzhalter 4"/>
          <p:cNvSpPr>
            <a:spLocks noGrp="1"/>
          </p:cNvSpPr>
          <p:nvPr>
            <p:ph type="ftr" sz="quarter" idx="3"/>
          </p:nvPr>
        </p:nvSpPr>
        <p:spPr>
          <a:xfrm>
            <a:off x="1765300" y="6355917"/>
            <a:ext cx="7041992" cy="259200"/>
          </a:xfrm>
          <a:prstGeom prst="rect">
            <a:avLst/>
          </a:prstGeom>
        </p:spPr>
        <p:txBody>
          <a:bodyPr vert="horz" lIns="0" tIns="0" rIns="0" bIns="0" rtlCol="0" anchor="ctr" anchorCtr="0"/>
          <a:lstStyle>
            <a:lvl1pPr algn="l">
              <a:defRPr sz="1050" b="0" i="0" baseline="0">
                <a:solidFill>
                  <a:schemeClr val="tx2"/>
                </a:solidFill>
                <a:latin typeface="Arial" charset="0"/>
                <a:ea typeface="Arial" charset="0"/>
                <a:cs typeface="Arial" charset="0"/>
              </a:defRPr>
            </a:lvl1pPr>
          </a:lstStyle>
          <a:p>
            <a:r>
              <a:rPr lang="de-DE"/>
              <a:t>Teste diese Fußzeile</a:t>
            </a:r>
          </a:p>
        </p:txBody>
      </p:sp>
      <p:sp>
        <p:nvSpPr>
          <p:cNvPr id="19" name="Datumsplatzhalter 3"/>
          <p:cNvSpPr>
            <a:spLocks noGrp="1"/>
          </p:cNvSpPr>
          <p:nvPr>
            <p:ph type="dt" sz="half" idx="2"/>
          </p:nvPr>
        </p:nvSpPr>
        <p:spPr>
          <a:xfrm>
            <a:off x="352721" y="6355917"/>
            <a:ext cx="1412579" cy="259200"/>
          </a:xfrm>
          <a:prstGeom prst="rect">
            <a:avLst/>
          </a:prstGeom>
        </p:spPr>
        <p:txBody>
          <a:bodyPr lIns="0" tIns="0" bIns="0" anchor="ctr" anchorCtr="0"/>
          <a:lstStyle>
            <a:lvl1pPr algn="l">
              <a:defRPr sz="1050" b="0" i="0" baseline="0">
                <a:solidFill>
                  <a:schemeClr val="tx1">
                    <a:lumMod val="40000"/>
                    <a:lumOff val="60000"/>
                  </a:schemeClr>
                </a:solidFill>
                <a:latin typeface="Arial" charset="0"/>
                <a:ea typeface="Arial" charset="0"/>
                <a:cs typeface="Arial" charset="0"/>
              </a:defRPr>
            </a:lvl1pPr>
          </a:lstStyle>
          <a:p>
            <a:fld id="{37043FBF-A3E3-BD4F-B2B0-3B9AB2CC17F8}" type="datetime4">
              <a:rPr lang="de-DE" smtClean="0"/>
              <a:t>24. Januar 2022</a:t>
            </a:fld>
            <a:endParaRPr lang="de-DE"/>
          </a:p>
        </p:txBody>
      </p:sp>
      <p:pic>
        <p:nvPicPr>
          <p:cNvPr id="11" name="Bild 10"/>
          <p:cNvPicPr>
            <a:picLocks noChangeAspect="1"/>
          </p:cNvPicPr>
          <p:nvPr/>
        </p:nvPicPr>
        <p:blipFill>
          <a:blip r:embed="rId17" cstate="print">
            <a:extLst>
              <a:ext uri="{28A0092B-C50C-407E-A947-70E740481C1C}">
                <a14:useLocalDpi xmlns:a14="http://schemas.microsoft.com/office/drawing/2010/main"/>
              </a:ext>
            </a:extLst>
          </a:blip>
          <a:stretch>
            <a:fillRect/>
          </a:stretch>
        </p:blipFill>
        <p:spPr>
          <a:xfrm>
            <a:off x="11155803" y="6359592"/>
            <a:ext cx="666750" cy="257175"/>
          </a:xfrm>
          <a:prstGeom prst="rect">
            <a:avLst/>
          </a:prstGeom>
        </p:spPr>
      </p:pic>
    </p:spTree>
    <p:extLst>
      <p:ext uri="{BB962C8B-B14F-4D97-AF65-F5344CB8AC3E}">
        <p14:creationId xmlns:p14="http://schemas.microsoft.com/office/powerpoint/2010/main" val="3761961534"/>
      </p:ext>
    </p:extLst>
  </p:cSld>
  <p:clrMap bg1="lt1" tx1="dk1" bg2="lt2" tx2="dk2" accent1="accent1" accent2="accent2" accent3="accent3" accent4="accent4" accent5="accent5" accent6="accent6" hlink="hlink" folHlink="folHlink"/>
  <p:sldLayoutIdLst>
    <p:sldLayoutId id="2147483661" r:id="rId1"/>
    <p:sldLayoutId id="2147483674" r:id="rId2"/>
    <p:sldLayoutId id="2147483662" r:id="rId3"/>
    <p:sldLayoutId id="2147483664" r:id="rId4"/>
    <p:sldLayoutId id="2147483663" r:id="rId5"/>
    <p:sldLayoutId id="2147483665" r:id="rId6"/>
    <p:sldLayoutId id="2147483666" r:id="rId7"/>
    <p:sldLayoutId id="2147483667" r:id="rId8"/>
    <p:sldLayoutId id="2147483668" r:id="rId9"/>
    <p:sldLayoutId id="2147483670" r:id="rId10"/>
    <p:sldLayoutId id="2147483673" r:id="rId11"/>
    <p:sldLayoutId id="2147483675" r:id="rId12"/>
    <p:sldLayoutId id="2147483669" r:id="rId13"/>
    <p:sldLayoutId id="2147483672" r:id="rId14"/>
    <p:sldLayoutId id="2147483696" r:id="rId15"/>
  </p:sldLayoutIdLst>
  <p:hf sldNum="0" hdr="0" ftr="0" dt="0"/>
  <p:txStyles>
    <p:titleStyle>
      <a:lvl1pPr algn="l" defTabSz="914400" rtl="0" eaLnBrk="1" latinLnBrk="0" hangingPunct="1">
        <a:lnSpc>
          <a:spcPct val="90000"/>
        </a:lnSpc>
        <a:spcBef>
          <a:spcPct val="0"/>
        </a:spcBef>
        <a:buNone/>
        <a:defRPr sz="2400" b="0" i="0" kern="1200" baseline="0">
          <a:solidFill>
            <a:schemeClr val="tx1"/>
          </a:solidFill>
          <a:latin typeface="Arial" charset="0"/>
          <a:ea typeface="Arial" charset="0"/>
          <a:cs typeface="Arial" charset="0"/>
        </a:defRPr>
      </a:lvl1pPr>
    </p:titleStyle>
    <p:bodyStyle>
      <a:lvl1pPr marL="216000" indent="-216000" algn="l" defTabSz="432000" rtl="0" eaLnBrk="1" latinLnBrk="0" hangingPunct="1">
        <a:lnSpc>
          <a:spcPct val="110000"/>
        </a:lnSpc>
        <a:spcBef>
          <a:spcPts val="0"/>
        </a:spcBef>
        <a:spcAft>
          <a:spcPts val="600"/>
        </a:spcAft>
        <a:buClr>
          <a:schemeClr val="tx2"/>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7" orient="horz" pos="1706">
          <p15:clr>
            <a:srgbClr val="F26B43"/>
          </p15:clr>
        </p15:guide>
        <p15:guide id="18" pos="3840">
          <p15:clr>
            <a:srgbClr val="F26B43"/>
          </p15:clr>
        </p15:guide>
        <p15:guide id="19" orient="horz" pos="2160">
          <p15:clr>
            <a:srgbClr val="F26B43"/>
          </p15:clr>
        </p15:guide>
        <p15:guide id="20" pos="234">
          <p15:clr>
            <a:srgbClr val="F26B43"/>
          </p15:clr>
        </p15:guide>
        <p15:guide id="21" pos="7446">
          <p15:clr>
            <a:srgbClr val="F26B43"/>
          </p15:clr>
        </p15:guide>
        <p15:guide id="22" orient="horz" pos="232">
          <p15:clr>
            <a:srgbClr val="F26B43"/>
          </p15:clr>
        </p15:guide>
        <p15:guide id="23" orient="horz" pos="4088">
          <p15:clr>
            <a:srgbClr val="F26B43"/>
          </p15:clr>
        </p15:guide>
        <p15:guide id="24" orient="horz" pos="3884">
          <p15:clr>
            <a:srgbClr val="F26B43"/>
          </p15:clr>
        </p15:guide>
        <p15:guide id="25" pos="3727">
          <p15:clr>
            <a:srgbClr val="F26B43"/>
          </p15:clr>
        </p15:guide>
        <p15:guide id="26" pos="39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4">
            <a:lumMod val="75000"/>
          </a:schemeClr>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82951" y="368300"/>
            <a:ext cx="11449050" cy="378565"/>
          </a:xfrm>
          <a:prstGeom prst="rect">
            <a:avLst/>
          </a:prstGeom>
          <a:noFill/>
        </p:spPr>
        <p:txBody>
          <a:bodyPr vert="horz" wrap="square" lIns="0" tIns="0" rIns="91440" bIns="45720" rtlCol="0" anchor="t" anchorCtr="0">
            <a:noAutofit/>
          </a:bodyPr>
          <a:lstStyle/>
          <a:p>
            <a:r>
              <a:rPr lang="de-DE"/>
              <a:t>Mastertitelformat bearbeiten</a:t>
            </a:r>
          </a:p>
        </p:txBody>
      </p:sp>
      <p:sp>
        <p:nvSpPr>
          <p:cNvPr id="3" name="Textplatzhalter 2"/>
          <p:cNvSpPr>
            <a:spLocks noGrp="1"/>
          </p:cNvSpPr>
          <p:nvPr>
            <p:ph type="body" idx="1"/>
          </p:nvPr>
        </p:nvSpPr>
        <p:spPr>
          <a:xfrm>
            <a:off x="371476" y="1656000"/>
            <a:ext cx="11449050" cy="4509850"/>
          </a:xfrm>
          <a:prstGeom prst="rect">
            <a:avLst/>
          </a:prstGeom>
        </p:spPr>
        <p:txBody>
          <a:bodyPr vert="horz" lIns="0" tIns="45720" rIns="91440" bIns="4572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oliennummernplatzhalter 5"/>
          <p:cNvSpPr>
            <a:spLocks noGrp="1"/>
          </p:cNvSpPr>
          <p:nvPr>
            <p:ph type="sldNum" sz="quarter" idx="4"/>
          </p:nvPr>
        </p:nvSpPr>
        <p:spPr>
          <a:xfrm>
            <a:off x="10018645" y="6355917"/>
            <a:ext cx="873366" cy="259200"/>
          </a:xfrm>
          <a:prstGeom prst="rect">
            <a:avLst/>
          </a:prstGeom>
        </p:spPr>
        <p:txBody>
          <a:bodyPr vert="horz" lIns="0" tIns="0" rIns="0" bIns="0" rtlCol="0" anchor="ctr" anchorCtr="0"/>
          <a:lstStyle>
            <a:lvl1pPr algn="r">
              <a:defRPr sz="1050" b="0" i="0" baseline="0">
                <a:solidFill>
                  <a:schemeClr val="bg2">
                    <a:lumMod val="40000"/>
                    <a:lumOff val="60000"/>
                  </a:schemeClr>
                </a:solidFill>
                <a:latin typeface="Arial" charset="0"/>
                <a:ea typeface="Arial" charset="0"/>
                <a:cs typeface="Arial" charset="0"/>
              </a:defRPr>
            </a:lvl1pPr>
          </a:lstStyle>
          <a:p>
            <a:fld id="{E157C3C3-FC1D-1049-A9A6-99071BD5D70C}" type="slidenum">
              <a:rPr lang="de-DE" smtClean="0"/>
              <a:pPr/>
              <a:t>‹Nr.›</a:t>
            </a:fld>
            <a:endParaRPr lang="de-DE"/>
          </a:p>
        </p:txBody>
      </p:sp>
      <p:sp>
        <p:nvSpPr>
          <p:cNvPr id="18" name="Fußzeilenplatzhalter 4"/>
          <p:cNvSpPr>
            <a:spLocks noGrp="1"/>
          </p:cNvSpPr>
          <p:nvPr>
            <p:ph type="ftr" sz="quarter" idx="3"/>
          </p:nvPr>
        </p:nvSpPr>
        <p:spPr>
          <a:xfrm>
            <a:off x="1765300" y="6355917"/>
            <a:ext cx="7041992" cy="259200"/>
          </a:xfrm>
          <a:prstGeom prst="rect">
            <a:avLst/>
          </a:prstGeom>
        </p:spPr>
        <p:txBody>
          <a:bodyPr vert="horz" lIns="0" tIns="0" rIns="0" bIns="0" rtlCol="0" anchor="ctr" anchorCtr="0"/>
          <a:lstStyle>
            <a:lvl1pPr algn="l">
              <a:defRPr sz="1050" b="0" i="0" baseline="0">
                <a:solidFill>
                  <a:schemeClr val="bg2">
                    <a:lumMod val="40000"/>
                    <a:lumOff val="60000"/>
                  </a:schemeClr>
                </a:solidFill>
                <a:latin typeface="Arial" charset="0"/>
                <a:ea typeface="Arial" charset="0"/>
                <a:cs typeface="Arial" charset="0"/>
              </a:defRPr>
            </a:lvl1pPr>
          </a:lstStyle>
          <a:p>
            <a:r>
              <a:rPr lang="de-DE"/>
              <a:t>Teste diese Fußzeile</a:t>
            </a:r>
          </a:p>
        </p:txBody>
      </p:sp>
      <p:sp>
        <p:nvSpPr>
          <p:cNvPr id="19" name="Datumsplatzhalter 3"/>
          <p:cNvSpPr>
            <a:spLocks noGrp="1"/>
          </p:cNvSpPr>
          <p:nvPr>
            <p:ph type="dt" sz="half" idx="2"/>
          </p:nvPr>
        </p:nvSpPr>
        <p:spPr>
          <a:xfrm>
            <a:off x="352721" y="6355917"/>
            <a:ext cx="1412579" cy="259200"/>
          </a:xfrm>
          <a:prstGeom prst="rect">
            <a:avLst/>
          </a:prstGeom>
        </p:spPr>
        <p:txBody>
          <a:bodyPr lIns="0" tIns="0" bIns="0" anchor="ctr" anchorCtr="0"/>
          <a:lstStyle>
            <a:lvl1pPr algn="l">
              <a:defRPr sz="1050" b="0" i="0" baseline="0">
                <a:solidFill>
                  <a:schemeClr val="bg2">
                    <a:lumMod val="40000"/>
                    <a:lumOff val="60000"/>
                  </a:schemeClr>
                </a:solidFill>
                <a:latin typeface="Arial" charset="0"/>
                <a:ea typeface="Arial" charset="0"/>
                <a:cs typeface="Arial" charset="0"/>
              </a:defRPr>
            </a:lvl1pPr>
          </a:lstStyle>
          <a:p>
            <a:r>
              <a:rPr lang="de-DE"/>
              <a:t>Dezember 2020</a:t>
            </a:r>
          </a:p>
        </p:txBody>
      </p:sp>
      <p:pic>
        <p:nvPicPr>
          <p:cNvPr id="9" name="Bild 8"/>
          <p:cNvPicPr>
            <a:picLocks noChangeAspect="1"/>
          </p:cNvPicPr>
          <p:nvPr/>
        </p:nvPicPr>
        <p:blipFill>
          <a:blip r:embed="rId16" cstate="print">
            <a:extLst>
              <a:ext uri="{28A0092B-C50C-407E-A947-70E740481C1C}">
                <a14:useLocalDpi xmlns:a14="http://schemas.microsoft.com/office/drawing/2010/main"/>
              </a:ext>
            </a:extLst>
          </a:blip>
          <a:stretch>
            <a:fillRect/>
          </a:stretch>
        </p:blipFill>
        <p:spPr>
          <a:xfrm>
            <a:off x="11155803" y="6359592"/>
            <a:ext cx="666750" cy="257175"/>
          </a:xfrm>
          <a:prstGeom prst="rect">
            <a:avLst/>
          </a:prstGeom>
        </p:spPr>
      </p:pic>
    </p:spTree>
    <p:extLst>
      <p:ext uri="{BB962C8B-B14F-4D97-AF65-F5344CB8AC3E}">
        <p14:creationId xmlns:p14="http://schemas.microsoft.com/office/powerpoint/2010/main" val="2701667133"/>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8" r:id="rId10"/>
    <p:sldLayoutId id="2147483691" r:id="rId11"/>
    <p:sldLayoutId id="2147483695" r:id="rId12"/>
    <p:sldLayoutId id="2147483689" r:id="rId13"/>
    <p:sldLayoutId id="2147483694" r:id="rId14"/>
  </p:sldLayoutIdLst>
  <p:hf hdr="0" ftr="0" dt="0"/>
  <p:txStyles>
    <p:titleStyle>
      <a:lvl1pPr algn="l" defTabSz="914400" rtl="0" eaLnBrk="1" latinLnBrk="0" hangingPunct="1">
        <a:lnSpc>
          <a:spcPct val="90000"/>
        </a:lnSpc>
        <a:spcBef>
          <a:spcPct val="0"/>
        </a:spcBef>
        <a:buNone/>
        <a:defRPr sz="2400" b="0" i="0" kern="1200" baseline="0">
          <a:solidFill>
            <a:schemeClr val="bg1"/>
          </a:solidFill>
          <a:latin typeface="Arial" charset="0"/>
          <a:ea typeface="Arial" charset="0"/>
          <a:cs typeface="Arial" charset="0"/>
        </a:defRPr>
      </a:lvl1pPr>
    </p:titleStyle>
    <p:bodyStyle>
      <a:lvl1pPr marL="216000" indent="-216000" algn="l" defTabSz="864000" rtl="0" eaLnBrk="1" latinLnBrk="0" hangingPunct="1">
        <a:lnSpc>
          <a:spcPct val="110000"/>
        </a:lnSpc>
        <a:spcBef>
          <a:spcPts val="0"/>
        </a:spcBef>
        <a:spcAft>
          <a:spcPts val="600"/>
        </a:spcAft>
        <a:buClr>
          <a:schemeClr val="tx2">
            <a:lumMod val="40000"/>
            <a:lumOff val="60000"/>
          </a:schemeClr>
        </a:buClr>
        <a:buSzPct val="100000"/>
        <a:buFont typeface="Arial"/>
        <a:buChar char="•"/>
        <a:tabLst>
          <a:tab pos="432000" algn="l"/>
        </a:tabLst>
        <a:defRPr sz="1800" b="0" i="0" kern="1200" baseline="0">
          <a:solidFill>
            <a:schemeClr val="bg1"/>
          </a:solidFill>
          <a:latin typeface="Arial" charset="0"/>
          <a:ea typeface="Arial" charset="0"/>
          <a:cs typeface="Arial" charset="0"/>
        </a:defRPr>
      </a:lvl1pPr>
      <a:lvl2pPr marL="431800" indent="-215900" algn="l" defTabSz="864000" rtl="0" eaLnBrk="1" latinLnBrk="0" hangingPunct="1">
        <a:lnSpc>
          <a:spcPct val="110000"/>
        </a:lnSpc>
        <a:spcBef>
          <a:spcPts val="0"/>
        </a:spcBef>
        <a:spcAft>
          <a:spcPts val="600"/>
        </a:spcAft>
        <a:buClr>
          <a:schemeClr val="tx2">
            <a:lumMod val="40000"/>
            <a:lumOff val="60000"/>
          </a:schemeClr>
        </a:buClr>
        <a:buSzPct val="100000"/>
        <a:buFont typeface="Symbol" charset="2"/>
        <a:buChar char="-"/>
        <a:tabLst>
          <a:tab pos="441325" algn="l"/>
        </a:tabLst>
        <a:defRPr sz="1600" b="0" i="0" kern="1200" baseline="0">
          <a:solidFill>
            <a:schemeClr val="bg1"/>
          </a:solidFill>
          <a:latin typeface="Arial" charset="0"/>
          <a:ea typeface="Arial" charset="0"/>
          <a:cs typeface="Arial" charset="0"/>
        </a:defRPr>
      </a:lvl2pPr>
      <a:lvl3pPr marL="647700" indent="-192088" algn="l" defTabSz="432000" rtl="0" eaLnBrk="1" latinLnBrk="0" hangingPunct="1">
        <a:lnSpc>
          <a:spcPct val="110000"/>
        </a:lnSpc>
        <a:spcBef>
          <a:spcPts val="0"/>
        </a:spcBef>
        <a:spcAft>
          <a:spcPts val="600"/>
        </a:spcAft>
        <a:buClr>
          <a:schemeClr val="tx2">
            <a:lumMod val="40000"/>
            <a:lumOff val="60000"/>
          </a:schemeClr>
        </a:buClr>
        <a:buSzPct val="100000"/>
        <a:buFont typeface="Symbol" charset="2"/>
        <a:buChar char="-"/>
        <a:tabLst>
          <a:tab pos="399600" algn="l"/>
          <a:tab pos="432000" algn="l"/>
        </a:tabLst>
        <a:defRPr sz="1600" b="0" i="0" kern="1200" baseline="0">
          <a:solidFill>
            <a:schemeClr val="bg1"/>
          </a:solidFill>
          <a:latin typeface="Arial" charset="0"/>
          <a:ea typeface="Arial" charset="0"/>
          <a:cs typeface="Arial" charset="0"/>
        </a:defRPr>
      </a:lvl3pPr>
      <a:lvl4pPr marL="864000" indent="-216000" algn="l" defTabSz="864000" rtl="0" eaLnBrk="1" latinLnBrk="0" hangingPunct="1">
        <a:lnSpc>
          <a:spcPct val="110000"/>
        </a:lnSpc>
        <a:spcBef>
          <a:spcPts val="0"/>
        </a:spcBef>
        <a:spcAft>
          <a:spcPts val="600"/>
        </a:spcAft>
        <a:buClr>
          <a:schemeClr val="tx2">
            <a:lumMod val="40000"/>
            <a:lumOff val="60000"/>
          </a:schemeClr>
        </a:buClr>
        <a:buFont typeface="Symbol" charset="2"/>
        <a:buChar char="-"/>
        <a:tabLst>
          <a:tab pos="432000" algn="l"/>
        </a:tabLst>
        <a:defRPr sz="1400" b="0" i="0" kern="1200" baseline="0">
          <a:solidFill>
            <a:schemeClr val="bg1"/>
          </a:solidFill>
          <a:latin typeface="Arial" charset="0"/>
          <a:ea typeface="Arial" charset="0"/>
          <a:cs typeface="Arial" charset="0"/>
        </a:defRPr>
      </a:lvl4pPr>
      <a:lvl5pPr marL="1080000" indent="-216000" algn="l" defTabSz="864000" rtl="0" eaLnBrk="1" latinLnBrk="0" hangingPunct="1">
        <a:lnSpc>
          <a:spcPct val="110000"/>
        </a:lnSpc>
        <a:spcBef>
          <a:spcPts val="0"/>
        </a:spcBef>
        <a:spcAft>
          <a:spcPts val="600"/>
        </a:spcAft>
        <a:buClr>
          <a:schemeClr val="tx2">
            <a:lumMod val="40000"/>
            <a:lumOff val="60000"/>
          </a:schemeClr>
        </a:buClr>
        <a:buFont typeface="Symbol" charset="2"/>
        <a:buChar char="-"/>
        <a:tabLst>
          <a:tab pos="432000" algn="l"/>
        </a:tabLst>
        <a:defRPr sz="1400" b="0" i="0" kern="1200" baseline="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3" pos="234">
          <p15:clr>
            <a:srgbClr val="F26B43"/>
          </p15:clr>
        </p15:guide>
        <p15:guide id="4" pos="7446">
          <p15:clr>
            <a:srgbClr val="F26B43"/>
          </p15:clr>
        </p15:guide>
        <p15:guide id="5" orient="horz" pos="232">
          <p15:clr>
            <a:srgbClr val="F26B43"/>
          </p15:clr>
        </p15:guide>
        <p15:guide id="6" orient="horz" pos="4088">
          <p15:clr>
            <a:srgbClr val="F26B43"/>
          </p15:clr>
        </p15:guide>
        <p15:guide id="8" pos="3727">
          <p15:clr>
            <a:srgbClr val="F26B43"/>
          </p15:clr>
        </p15:guide>
        <p15:guide id="9" pos="395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3" Type="http://schemas.openxmlformats.org/officeDocument/2006/relationships/hyperlink" Target="https://scikit-learn.org/stable/modules/clustering.html" TargetMode="External"/><Relationship Id="rId2" Type="http://schemas.openxmlformats.org/officeDocument/2006/relationships/image" Target="../media/image66.png"/><Relationship Id="rId1" Type="http://schemas.openxmlformats.org/officeDocument/2006/relationships/slideLayout" Target="../slideLayouts/slideLayout5.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5.xml"/></Relationships>
</file>

<file path=ppt/slides/_rels/slide108.xml.rels><?xml version="1.0" encoding="UTF-8" standalone="yes"?>
<Relationships xmlns="http://schemas.openxmlformats.org/package/2006/relationships"><Relationship Id="rId3" Type="http://schemas.openxmlformats.org/officeDocument/2006/relationships/image" Target="../media/image69.tiff"/><Relationship Id="rId2" Type="http://schemas.openxmlformats.org/officeDocument/2006/relationships/image" Target="../media/image68.png"/><Relationship Id="rId1" Type="http://schemas.openxmlformats.org/officeDocument/2006/relationships/slideLayout" Target="../slideLayouts/slideLayout5.xml"/></Relationships>
</file>

<file path=ppt/slides/_rels/slide10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5.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5.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7.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8.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image" Target="../media/image103.png"/><Relationship Id="rId1" Type="http://schemas.openxmlformats.org/officeDocument/2006/relationships/slideLayout" Target="../slideLayouts/slideLayout5.xml"/><Relationship Id="rId4" Type="http://schemas.openxmlformats.org/officeDocument/2006/relationships/image" Target="../media/image105.png"/></Relationships>
</file>

<file path=ppt/slides/_rels/slide119.xml.rels><?xml version="1.0" encoding="UTF-8" standalone="yes"?>
<Relationships xmlns="http://schemas.openxmlformats.org/package/2006/relationships"><Relationship Id="rId2" Type="http://schemas.openxmlformats.org/officeDocument/2006/relationships/image" Target="../media/image10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0.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image" Target="../media/image107.png"/><Relationship Id="rId1" Type="http://schemas.openxmlformats.org/officeDocument/2006/relationships/slideLayout" Target="../slideLayouts/slideLayout5.xml"/><Relationship Id="rId4" Type="http://schemas.openxmlformats.org/officeDocument/2006/relationships/image" Target="../media/image109.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5.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hyperlink" Target="https://miro.com/app/board/o9J_loAOhSE=/"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miro.com/app/board/o9J_loAOhSE=/" TargetMode="External"/><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33.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2.png"/><Relationship Id="rId2" Type="http://schemas.openxmlformats.org/officeDocument/2006/relationships/slideLayout" Target="../slideLayouts/slideLayout5.xml"/><Relationship Id="rId1" Type="http://schemas.openxmlformats.org/officeDocument/2006/relationships/vmlDrawing" Target="../drawings/vmlDrawing1.vml"/><Relationship Id="rId6" Type="http://schemas.openxmlformats.org/officeDocument/2006/relationships/image" Target="../media/image28.png"/><Relationship Id="rId11" Type="http://schemas.openxmlformats.org/officeDocument/2006/relationships/image" Target="../media/image31.png"/><Relationship Id="rId5" Type="http://schemas.openxmlformats.org/officeDocument/2006/relationships/image" Target="../media/image27.png"/><Relationship Id="rId10" Type="http://schemas.openxmlformats.org/officeDocument/2006/relationships/image" Target="../media/image30.png"/><Relationship Id="rId4" Type="http://schemas.openxmlformats.org/officeDocument/2006/relationships/image" Target="../media/image26.png"/><Relationship Id="rId9" Type="http://schemas.openxmlformats.org/officeDocument/2006/relationships/image" Target="../media/image24.wmf"/><Relationship Id="rId14" Type="http://schemas.openxmlformats.org/officeDocument/2006/relationships/image" Target="../media/image34.sv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1.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5.xml"/><Relationship Id="rId4" Type="http://schemas.openxmlformats.org/officeDocument/2006/relationships/image" Target="../media/image83.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3" Type="http://schemas.openxmlformats.org/officeDocument/2006/relationships/image" Target="../media/image850.png"/><Relationship Id="rId2" Type="http://schemas.openxmlformats.org/officeDocument/2006/relationships/image" Target="../media/image58.png"/><Relationship Id="rId1" Type="http://schemas.openxmlformats.org/officeDocument/2006/relationships/slideLayout" Target="../slideLayouts/slideLayout5.xml"/></Relationships>
</file>

<file path=ppt/slides/_rels/slide8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0.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1.png"/></Relationships>
</file>

<file path=ppt/slides/_rels/slide9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2" Type="http://schemas.openxmlformats.org/officeDocument/2006/relationships/image" Target="../media/image63.gif"/><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D3CFC9AE-18AF-2A4D-AD31-ED7781D4587A}"/>
              </a:ext>
            </a:extLst>
          </p:cNvPr>
          <p:cNvPicPr>
            <a:picLocks noChangeAspect="1"/>
          </p:cNvPicPr>
          <p:nvPr/>
        </p:nvPicPr>
        <p:blipFill>
          <a:blip r:embed="rId3" cstate="print">
            <a:duotone>
              <a:prstClr val="black"/>
              <a:schemeClr val="accent1">
                <a:tint val="45000"/>
                <a:satMod val="400000"/>
              </a:scheme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a:xfrm>
            <a:off x="-1698780" y="-5668"/>
            <a:ext cx="11583381" cy="6878014"/>
          </a:xfrm>
          <a:prstGeom prst="rect">
            <a:avLst/>
          </a:prstGeom>
        </p:spPr>
      </p:pic>
      <p:pic>
        <p:nvPicPr>
          <p:cNvPr id="4" name="Bild 13">
            <a:extLst>
              <a:ext uri="{FF2B5EF4-FFF2-40B4-BE49-F238E27FC236}">
                <a16:creationId xmlns:a16="http://schemas.microsoft.com/office/drawing/2014/main" id="{757586E8-89C6-F841-96C8-07FB8311EAA6}"/>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0741571" y="368300"/>
            <a:ext cx="1078953" cy="239159"/>
          </a:xfrm>
          <a:prstGeom prst="rect">
            <a:avLst/>
          </a:prstGeom>
        </p:spPr>
      </p:pic>
      <p:sp>
        <p:nvSpPr>
          <p:cNvPr id="9" name="Textfeld 8">
            <a:extLst>
              <a:ext uri="{FF2B5EF4-FFF2-40B4-BE49-F238E27FC236}">
                <a16:creationId xmlns:a16="http://schemas.microsoft.com/office/drawing/2014/main" id="{00B232C3-3C92-0B42-922F-BB0960734098}"/>
              </a:ext>
            </a:extLst>
          </p:cNvPr>
          <p:cNvSpPr txBox="1"/>
          <p:nvPr/>
        </p:nvSpPr>
        <p:spPr>
          <a:xfrm>
            <a:off x="6254749" y="5300663"/>
            <a:ext cx="5565776" cy="264752"/>
          </a:xfrm>
          <a:prstGeom prst="rect">
            <a:avLst/>
          </a:prstGeom>
          <a:noFill/>
        </p:spPr>
        <p:txBody>
          <a:bodyPr vert="horz" wrap="square" lIns="0" tIns="0" rIns="0" bIns="45720" rtlCol="0" anchor="t" anchorCtr="0">
            <a:spAutoFit/>
          </a:bodyPr>
          <a:lstStyle/>
          <a:p>
            <a:pPr algn="r">
              <a:lnSpc>
                <a:spcPct val="110000"/>
              </a:lnSpc>
              <a:spcAft>
                <a:spcPts val="1000"/>
              </a:spcAft>
            </a:pPr>
            <a:r>
              <a:rPr lang="de-DE" sz="1400" dirty="0">
                <a:solidFill>
                  <a:schemeClr val="bg2">
                    <a:lumMod val="75000"/>
                  </a:schemeClr>
                </a:solidFill>
                <a:latin typeface="Arial" panose="020B0604020202020204" pitchFamily="34" charset="0"/>
                <a:cs typeface="Arial" panose="020B0604020202020204" pitchFamily="34" charset="0"/>
              </a:rPr>
              <a:t>24. Januar</a:t>
            </a:r>
            <a:endParaRPr lang="de-DE" sz="1400" dirty="0">
              <a:solidFill>
                <a:schemeClr val="bg2"/>
              </a:solidFill>
              <a:latin typeface="Arial" panose="020B0604020202020204" pitchFamily="34" charset="0"/>
              <a:cs typeface="Arial" panose="020B0604020202020204" pitchFamily="34" charset="0"/>
            </a:endParaRPr>
          </a:p>
        </p:txBody>
      </p:sp>
      <p:sp>
        <p:nvSpPr>
          <p:cNvPr id="12" name="Rechteck 11">
            <a:extLst>
              <a:ext uri="{FF2B5EF4-FFF2-40B4-BE49-F238E27FC236}">
                <a16:creationId xmlns:a16="http://schemas.microsoft.com/office/drawing/2014/main" id="{D92F76AF-A540-644C-A8DB-29C6A5D1F8FF}"/>
              </a:ext>
            </a:extLst>
          </p:cNvPr>
          <p:cNvSpPr/>
          <p:nvPr/>
        </p:nvSpPr>
        <p:spPr>
          <a:xfrm rot="18867567">
            <a:off x="867588" y="793002"/>
            <a:ext cx="2398242" cy="8509277"/>
          </a:xfrm>
          <a:prstGeom prst="rect">
            <a:avLst/>
          </a:pr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r>
              <a:rPr lang="de-DE"/>
              <a:t>4</a:t>
            </a:r>
          </a:p>
        </p:txBody>
      </p:sp>
      <p:sp>
        <p:nvSpPr>
          <p:cNvPr id="10" name="Textfeld 9">
            <a:extLst>
              <a:ext uri="{FF2B5EF4-FFF2-40B4-BE49-F238E27FC236}">
                <a16:creationId xmlns:a16="http://schemas.microsoft.com/office/drawing/2014/main" id="{EF80FDD1-E046-0E49-9545-B101760EBE45}"/>
              </a:ext>
            </a:extLst>
          </p:cNvPr>
          <p:cNvSpPr txBox="1"/>
          <p:nvPr/>
        </p:nvSpPr>
        <p:spPr>
          <a:xfrm>
            <a:off x="6085409" y="3433339"/>
            <a:ext cx="5734844" cy="420884"/>
          </a:xfrm>
          <a:prstGeom prst="rect">
            <a:avLst/>
          </a:prstGeom>
          <a:noFill/>
        </p:spPr>
        <p:txBody>
          <a:bodyPr vert="horz" wrap="square" lIns="0" tIns="0" rIns="0" bIns="45720" rtlCol="0" anchor="t" anchorCtr="0">
            <a:spAutoFit/>
          </a:bodyPr>
          <a:lstStyle/>
          <a:p>
            <a:pPr algn="r">
              <a:lnSpc>
                <a:spcPct val="110000"/>
              </a:lnSpc>
              <a:spcAft>
                <a:spcPts val="1000"/>
              </a:spcAft>
            </a:pPr>
            <a:r>
              <a:rPr lang="de-DE" sz="2400" b="1" spc="100" dirty="0">
                <a:solidFill>
                  <a:schemeClr val="accent1">
                    <a:lumMod val="75000"/>
                  </a:schemeClr>
                </a:solidFill>
              </a:rPr>
              <a:t>Data Science mit Python</a:t>
            </a:r>
            <a:endParaRPr lang="de-DE" sz="2400" b="1" spc="300" dirty="0">
              <a:solidFill>
                <a:srgbClr val="1C69D4"/>
              </a:solidFill>
              <a:latin typeface="Arial" panose="020B0604020202020204" pitchFamily="34" charset="0"/>
              <a:ea typeface="DIN OT Medium" charset="0"/>
              <a:cs typeface="Arial" panose="020B0604020202020204" pitchFamily="34" charset="0"/>
            </a:endParaRPr>
          </a:p>
        </p:txBody>
      </p:sp>
    </p:spTree>
    <p:extLst>
      <p:ext uri="{BB962C8B-B14F-4D97-AF65-F5344CB8AC3E}">
        <p14:creationId xmlns:p14="http://schemas.microsoft.com/office/powerpoint/2010/main" val="1938428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54B21B7-E2B2-5F42-9027-789EEBB99669}"/>
              </a:ext>
            </a:extLst>
          </p:cNvPr>
          <p:cNvSpPr/>
          <p:nvPr/>
        </p:nvSpPr>
        <p:spPr>
          <a:xfrm>
            <a:off x="663704" y="1512780"/>
            <a:ext cx="10815724" cy="42249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 name="Titel 1">
            <a:extLst>
              <a:ext uri="{FF2B5EF4-FFF2-40B4-BE49-F238E27FC236}">
                <a16:creationId xmlns:a16="http://schemas.microsoft.com/office/drawing/2014/main" id="{909C82F6-F680-E44A-BFD2-CCDD92C9B6B7}"/>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F14CA5CF-45CF-344A-B419-C93D64396480}"/>
              </a:ext>
            </a:extLst>
          </p:cNvPr>
          <p:cNvSpPr>
            <a:spLocks noGrp="1"/>
          </p:cNvSpPr>
          <p:nvPr>
            <p:ph type="body" sz="quarter" idx="13"/>
          </p:nvPr>
        </p:nvSpPr>
        <p:spPr/>
        <p:txBody>
          <a:bodyPr/>
          <a:lstStyle/>
          <a:p>
            <a:r>
              <a:rPr lang="de-DE" dirty="0"/>
              <a:t>KI und ML</a:t>
            </a:r>
          </a:p>
        </p:txBody>
      </p:sp>
      <p:sp>
        <p:nvSpPr>
          <p:cNvPr id="9" name="Rechteck 8">
            <a:extLst>
              <a:ext uri="{FF2B5EF4-FFF2-40B4-BE49-F238E27FC236}">
                <a16:creationId xmlns:a16="http://schemas.microsoft.com/office/drawing/2014/main" id="{4CF699ED-E50D-2244-86E8-544A3F5E1974}"/>
              </a:ext>
            </a:extLst>
          </p:cNvPr>
          <p:cNvSpPr/>
          <p:nvPr/>
        </p:nvSpPr>
        <p:spPr>
          <a:xfrm>
            <a:off x="2099324" y="3157230"/>
            <a:ext cx="9379546" cy="258052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 name="Textfeld 4">
            <a:extLst>
              <a:ext uri="{FF2B5EF4-FFF2-40B4-BE49-F238E27FC236}">
                <a16:creationId xmlns:a16="http://schemas.microsoft.com/office/drawing/2014/main" id="{25241B94-E26B-3F40-B89E-C9E646C3F04E}"/>
              </a:ext>
            </a:extLst>
          </p:cNvPr>
          <p:cNvSpPr txBox="1"/>
          <p:nvPr/>
        </p:nvSpPr>
        <p:spPr>
          <a:xfrm>
            <a:off x="640316" y="1513813"/>
            <a:ext cx="9640506" cy="1558715"/>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Künstliche Intelligenz</a:t>
            </a:r>
          </a:p>
          <a:p>
            <a:pPr>
              <a:lnSpc>
                <a:spcPct val="110000"/>
              </a:lnSpc>
            </a:pPr>
            <a:r>
              <a:rPr lang="de-DE" dirty="0">
                <a:latin typeface="Arial Standard" charset="0"/>
              </a:rPr>
              <a:t>Computer / Maschinen die intelligente, menschenähnliche Verhaltensweisen und Fähigkeiten aufweisen, welche es ihnen erlauben Aufgaben auszuführen die menschliche Intelligenz benötigen</a:t>
            </a:r>
          </a:p>
        </p:txBody>
      </p:sp>
      <p:sp>
        <p:nvSpPr>
          <p:cNvPr id="6" name="Textfeld 5">
            <a:extLst>
              <a:ext uri="{FF2B5EF4-FFF2-40B4-BE49-F238E27FC236}">
                <a16:creationId xmlns:a16="http://schemas.microsoft.com/office/drawing/2014/main" id="{07576613-0B16-8A45-A2C8-1F33B70DCA93}"/>
              </a:ext>
            </a:extLst>
          </p:cNvPr>
          <p:cNvSpPr txBox="1"/>
          <p:nvPr/>
        </p:nvSpPr>
        <p:spPr>
          <a:xfrm>
            <a:off x="2099324" y="3157230"/>
            <a:ext cx="9403492" cy="1558715"/>
          </a:xfrm>
          <a:prstGeom prst="rect">
            <a:avLst/>
          </a:prstGeom>
          <a:noFill/>
        </p:spPr>
        <p:txBody>
          <a:bodyPr vert="horz" wrap="square" lIns="180000" tIns="180000" rIns="180000" bIns="180000" rtlCol="0" anchor="t" anchorCtr="0">
            <a:spAutoFit/>
          </a:bodyPr>
          <a:lstStyle/>
          <a:p>
            <a:pPr>
              <a:lnSpc>
                <a:spcPct val="110000"/>
              </a:lnSpc>
            </a:pPr>
            <a:r>
              <a:rPr lang="de-DE" b="1" dirty="0" err="1">
                <a:latin typeface="Arial Standard" charset="0"/>
              </a:rPr>
              <a:t>Machine</a:t>
            </a:r>
            <a:r>
              <a:rPr lang="de-DE" b="1" dirty="0">
                <a:latin typeface="Arial Standard" charset="0"/>
              </a:rPr>
              <a:t> Learning</a:t>
            </a:r>
          </a:p>
          <a:p>
            <a:pPr>
              <a:lnSpc>
                <a:spcPct val="110000"/>
              </a:lnSpc>
            </a:pPr>
            <a:r>
              <a:rPr lang="de-DE" dirty="0">
                <a:latin typeface="Arial Standard" charset="0"/>
              </a:rPr>
              <a:t>Ein Forschungsbereich zu Algorithmen, statistischen Modellen und Computersystemen, mit dem Ziel, das ein Computer lernt eine Aufgabe auszuführen ohne das er explizit programmiert wurde.</a:t>
            </a:r>
          </a:p>
        </p:txBody>
      </p:sp>
      <p:sp>
        <p:nvSpPr>
          <p:cNvPr id="10" name="Rechteck 9">
            <a:extLst>
              <a:ext uri="{FF2B5EF4-FFF2-40B4-BE49-F238E27FC236}">
                <a16:creationId xmlns:a16="http://schemas.microsoft.com/office/drawing/2014/main" id="{9B5081AF-B3C9-0E47-B304-BBC42B0C3CF5}"/>
              </a:ext>
            </a:extLst>
          </p:cNvPr>
          <p:cNvSpPr/>
          <p:nvPr/>
        </p:nvSpPr>
        <p:spPr>
          <a:xfrm>
            <a:off x="6709163" y="4726267"/>
            <a:ext cx="4769986" cy="101149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 name="Textfeld 6">
            <a:extLst>
              <a:ext uri="{FF2B5EF4-FFF2-40B4-BE49-F238E27FC236}">
                <a16:creationId xmlns:a16="http://schemas.microsoft.com/office/drawing/2014/main" id="{6CFC6923-EE81-234A-9159-CE02F374687B}"/>
              </a:ext>
            </a:extLst>
          </p:cNvPr>
          <p:cNvSpPr txBox="1"/>
          <p:nvPr/>
        </p:nvSpPr>
        <p:spPr>
          <a:xfrm>
            <a:off x="6975970" y="4909703"/>
            <a:ext cx="4351787"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bg1"/>
                </a:solidFill>
                <a:latin typeface="Arial Standard" charset="0"/>
              </a:rPr>
              <a:t>Neuronale Netzwerke </a:t>
            </a:r>
            <a:r>
              <a:rPr lang="de-DE" dirty="0">
                <a:solidFill>
                  <a:schemeClr val="bg1"/>
                </a:solidFill>
                <a:latin typeface="Arial Standard" charset="0"/>
              </a:rPr>
              <a:t>(</a:t>
            </a:r>
            <a:r>
              <a:rPr lang="de-DE" dirty="0" err="1">
                <a:solidFill>
                  <a:schemeClr val="bg1"/>
                </a:solidFill>
                <a:latin typeface="Arial Standard" charset="0"/>
              </a:rPr>
              <a:t>Deep</a:t>
            </a:r>
            <a:r>
              <a:rPr lang="de-DE" dirty="0">
                <a:solidFill>
                  <a:schemeClr val="bg1"/>
                </a:solidFill>
                <a:latin typeface="Arial Standard" charset="0"/>
              </a:rPr>
              <a:t> </a:t>
            </a:r>
            <a:r>
              <a:rPr lang="de-DE" dirty="0" err="1">
                <a:solidFill>
                  <a:schemeClr val="bg1"/>
                </a:solidFill>
                <a:latin typeface="Arial Standard" charset="0"/>
              </a:rPr>
              <a:t>learning</a:t>
            </a:r>
            <a:r>
              <a:rPr lang="de-DE" dirty="0">
                <a:solidFill>
                  <a:schemeClr val="bg1"/>
                </a:solidFill>
                <a:latin typeface="Arial Standard" charset="0"/>
              </a:rPr>
              <a:t>)</a:t>
            </a:r>
          </a:p>
        </p:txBody>
      </p:sp>
    </p:spTree>
    <p:extLst>
      <p:ext uri="{BB962C8B-B14F-4D97-AF65-F5344CB8AC3E}">
        <p14:creationId xmlns:p14="http://schemas.microsoft.com/office/powerpoint/2010/main" val="245717505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9BB1B-F450-384A-8359-0F87871CAE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5D2F31D-E86B-F344-9942-ADEEA55A2D91}"/>
              </a:ext>
            </a:extLst>
          </p:cNvPr>
          <p:cNvSpPr>
            <a:spLocks noGrp="1"/>
          </p:cNvSpPr>
          <p:nvPr>
            <p:ph type="body" sz="quarter" idx="13"/>
          </p:nvPr>
        </p:nvSpPr>
        <p:spPr/>
        <p:txBody>
          <a:bodyPr/>
          <a:lstStyle/>
          <a:p>
            <a:r>
              <a:rPr lang="de-DE" dirty="0"/>
              <a:t>Modellierung - DBSCAN</a:t>
            </a:r>
          </a:p>
        </p:txBody>
      </p:sp>
      <p:sp>
        <p:nvSpPr>
          <p:cNvPr id="5" name="Textfeld 4">
            <a:extLst>
              <a:ext uri="{FF2B5EF4-FFF2-40B4-BE49-F238E27FC236}">
                <a16:creationId xmlns:a16="http://schemas.microsoft.com/office/drawing/2014/main" id="{81855AB8-BBA1-A04B-833C-49ACFADC4C1E}"/>
              </a:ext>
            </a:extLst>
          </p:cNvPr>
          <p:cNvSpPr txBox="1"/>
          <p:nvPr/>
        </p:nvSpPr>
        <p:spPr>
          <a:xfrm>
            <a:off x="371476" y="1556029"/>
            <a:ext cx="1121270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In vielen Anwendungsfällen ist die </a:t>
            </a:r>
            <a:r>
              <a:rPr lang="de-DE" b="1" dirty="0">
                <a:latin typeface="Arial Standard" charset="0"/>
              </a:rPr>
              <a:t>Anzahl an Clustern initial nicht bekannt </a:t>
            </a:r>
            <a:r>
              <a:rPr lang="de-DE" dirty="0">
                <a:latin typeface="Arial Standard" charset="0"/>
              </a:rPr>
              <a:t>(Problematisch für K-</a:t>
            </a:r>
            <a:r>
              <a:rPr lang="de-DE" dirty="0" err="1">
                <a:latin typeface="Arial Standard" charset="0"/>
              </a:rPr>
              <a:t>Means</a:t>
            </a:r>
            <a:r>
              <a:rPr lang="de-DE" dirty="0">
                <a:latin typeface="Arial Standard" charset="0"/>
              </a:rPr>
              <a:t>)</a:t>
            </a:r>
          </a:p>
        </p:txBody>
      </p:sp>
      <p:sp>
        <p:nvSpPr>
          <p:cNvPr id="7" name="Textfeld 6">
            <a:extLst>
              <a:ext uri="{FF2B5EF4-FFF2-40B4-BE49-F238E27FC236}">
                <a16:creationId xmlns:a16="http://schemas.microsoft.com/office/drawing/2014/main" id="{DCBC1EB9-28E0-4C4B-B2E4-43E403AB0FFF}"/>
              </a:ext>
            </a:extLst>
          </p:cNvPr>
          <p:cNvSpPr txBox="1"/>
          <p:nvPr/>
        </p:nvSpPr>
        <p:spPr>
          <a:xfrm>
            <a:off x="382951" y="2287820"/>
            <a:ext cx="7506497"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Komplexe Datenstrukturen können für </a:t>
            </a:r>
            <a:r>
              <a:rPr lang="de-DE" b="1" dirty="0" err="1">
                <a:latin typeface="Arial Standard" charset="0"/>
              </a:rPr>
              <a:t>k-Means</a:t>
            </a:r>
            <a:r>
              <a:rPr lang="de-DE" b="1" dirty="0">
                <a:latin typeface="Arial Standard" charset="0"/>
              </a:rPr>
              <a:t> schwierig </a:t>
            </a:r>
            <a:r>
              <a:rPr lang="de-DE" dirty="0">
                <a:latin typeface="Arial Standard" charset="0"/>
              </a:rPr>
              <a:t>werden</a:t>
            </a:r>
          </a:p>
        </p:txBody>
      </p:sp>
      <p:sp>
        <p:nvSpPr>
          <p:cNvPr id="8" name="Textfeld 7">
            <a:extLst>
              <a:ext uri="{FF2B5EF4-FFF2-40B4-BE49-F238E27FC236}">
                <a16:creationId xmlns:a16="http://schemas.microsoft.com/office/drawing/2014/main" id="{C1D80E74-24F1-3747-92DF-FCE8997AC4AB}"/>
              </a:ext>
            </a:extLst>
          </p:cNvPr>
          <p:cNvSpPr txBox="1"/>
          <p:nvPr/>
        </p:nvSpPr>
        <p:spPr>
          <a:xfrm>
            <a:off x="382951" y="3019611"/>
            <a:ext cx="868149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Für solche Situation kann auf </a:t>
            </a:r>
            <a:r>
              <a:rPr lang="de-DE" b="1" dirty="0" err="1">
                <a:latin typeface="Arial Standard" charset="0"/>
              </a:rPr>
              <a:t>Density-Based</a:t>
            </a:r>
            <a:r>
              <a:rPr lang="de-DE" b="1" dirty="0">
                <a:latin typeface="Arial Standard" charset="0"/>
              </a:rPr>
              <a:t> Clustering</a:t>
            </a:r>
            <a:r>
              <a:rPr lang="de-DE" dirty="0">
                <a:latin typeface="Arial Standard" charset="0"/>
              </a:rPr>
              <a:t> zurückgegriffen werden</a:t>
            </a:r>
          </a:p>
        </p:txBody>
      </p:sp>
      <p:grpSp>
        <p:nvGrpSpPr>
          <p:cNvPr id="94" name="Gruppieren 93">
            <a:extLst>
              <a:ext uri="{FF2B5EF4-FFF2-40B4-BE49-F238E27FC236}">
                <a16:creationId xmlns:a16="http://schemas.microsoft.com/office/drawing/2014/main" id="{48EEBB35-143C-AE42-8975-4A9201888E26}"/>
              </a:ext>
            </a:extLst>
          </p:cNvPr>
          <p:cNvGrpSpPr/>
          <p:nvPr/>
        </p:nvGrpSpPr>
        <p:grpSpPr>
          <a:xfrm>
            <a:off x="2545791" y="3936269"/>
            <a:ext cx="6562772" cy="2068361"/>
            <a:chOff x="3274142" y="3936269"/>
            <a:chExt cx="6562772" cy="2068361"/>
          </a:xfrm>
        </p:grpSpPr>
        <p:grpSp>
          <p:nvGrpSpPr>
            <p:cNvPr id="93" name="Gruppieren 92">
              <a:extLst>
                <a:ext uri="{FF2B5EF4-FFF2-40B4-BE49-F238E27FC236}">
                  <a16:creationId xmlns:a16="http://schemas.microsoft.com/office/drawing/2014/main" id="{2EB9DCAC-6DC9-6A42-B295-4F8045C2605B}"/>
                </a:ext>
              </a:extLst>
            </p:cNvPr>
            <p:cNvGrpSpPr/>
            <p:nvPr/>
          </p:nvGrpSpPr>
          <p:grpSpPr>
            <a:xfrm>
              <a:off x="5064056" y="3936269"/>
              <a:ext cx="2105188" cy="2068361"/>
              <a:chOff x="5064056" y="3936269"/>
              <a:chExt cx="2105188" cy="2068361"/>
            </a:xfrm>
          </p:grpSpPr>
          <p:sp>
            <p:nvSpPr>
              <p:cNvPr id="10" name="Oval 9">
                <a:extLst>
                  <a:ext uri="{FF2B5EF4-FFF2-40B4-BE49-F238E27FC236}">
                    <a16:creationId xmlns:a16="http://schemas.microsoft.com/office/drawing/2014/main" id="{26FA6638-B642-C246-ACEC-5B2F7010D435}"/>
                  </a:ext>
                </a:extLst>
              </p:cNvPr>
              <p:cNvSpPr>
                <a:spLocks noChangeAspect="1"/>
              </p:cNvSpPr>
              <p:nvPr/>
            </p:nvSpPr>
            <p:spPr>
              <a:xfrm>
                <a:off x="6860093" y="454755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 name="Oval 10">
                <a:extLst>
                  <a:ext uri="{FF2B5EF4-FFF2-40B4-BE49-F238E27FC236}">
                    <a16:creationId xmlns:a16="http://schemas.microsoft.com/office/drawing/2014/main" id="{CD57B8E7-9C50-B443-95E6-58592765077C}"/>
                  </a:ext>
                </a:extLst>
              </p:cNvPr>
              <p:cNvSpPr>
                <a:spLocks noChangeAspect="1"/>
              </p:cNvSpPr>
              <p:nvPr/>
            </p:nvSpPr>
            <p:spPr>
              <a:xfrm>
                <a:off x="6919580" y="4252326"/>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 name="Oval 11">
                <a:extLst>
                  <a:ext uri="{FF2B5EF4-FFF2-40B4-BE49-F238E27FC236}">
                    <a16:creationId xmlns:a16="http://schemas.microsoft.com/office/drawing/2014/main" id="{C91854F6-D468-D848-BD0E-338B9DA4E525}"/>
                  </a:ext>
                </a:extLst>
              </p:cNvPr>
              <p:cNvSpPr>
                <a:spLocks noChangeAspect="1"/>
              </p:cNvSpPr>
              <p:nvPr/>
            </p:nvSpPr>
            <p:spPr>
              <a:xfrm>
                <a:off x="6796640" y="465220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 name="Oval 13">
                <a:extLst>
                  <a:ext uri="{FF2B5EF4-FFF2-40B4-BE49-F238E27FC236}">
                    <a16:creationId xmlns:a16="http://schemas.microsoft.com/office/drawing/2014/main" id="{E5BDC9DF-4008-BE4B-A8C8-EC29175E94CA}"/>
                  </a:ext>
                </a:extLst>
              </p:cNvPr>
              <p:cNvSpPr>
                <a:spLocks noChangeAspect="1"/>
              </p:cNvSpPr>
              <p:nvPr/>
            </p:nvSpPr>
            <p:spPr>
              <a:xfrm>
                <a:off x="6934945" y="480460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 name="Oval 14">
                <a:extLst>
                  <a:ext uri="{FF2B5EF4-FFF2-40B4-BE49-F238E27FC236}">
                    <a16:creationId xmlns:a16="http://schemas.microsoft.com/office/drawing/2014/main" id="{017667BB-CFBE-994C-A1AA-AD6155F97637}"/>
                  </a:ext>
                </a:extLst>
              </p:cNvPr>
              <p:cNvSpPr>
                <a:spLocks noChangeAspect="1"/>
              </p:cNvSpPr>
              <p:nvPr/>
            </p:nvSpPr>
            <p:spPr>
              <a:xfrm>
                <a:off x="7087345" y="495700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6" name="Oval 15">
                <a:extLst>
                  <a:ext uri="{FF2B5EF4-FFF2-40B4-BE49-F238E27FC236}">
                    <a16:creationId xmlns:a16="http://schemas.microsoft.com/office/drawing/2014/main" id="{F44A921F-B5AD-5E43-A210-302E5C400C47}"/>
                  </a:ext>
                </a:extLst>
              </p:cNvPr>
              <p:cNvSpPr>
                <a:spLocks noChangeAspect="1"/>
              </p:cNvSpPr>
              <p:nvPr/>
            </p:nvSpPr>
            <p:spPr>
              <a:xfrm>
                <a:off x="6878539" y="4973615"/>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8" name="Oval 17">
                <a:extLst>
                  <a:ext uri="{FF2B5EF4-FFF2-40B4-BE49-F238E27FC236}">
                    <a16:creationId xmlns:a16="http://schemas.microsoft.com/office/drawing/2014/main" id="{341263B7-34CE-554F-AD8D-08005288574A}"/>
                  </a:ext>
                </a:extLst>
              </p:cNvPr>
              <p:cNvSpPr>
                <a:spLocks noChangeAspect="1"/>
              </p:cNvSpPr>
              <p:nvPr/>
            </p:nvSpPr>
            <p:spPr>
              <a:xfrm>
                <a:off x="6916499" y="5213127"/>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9" name="Oval 18">
                <a:extLst>
                  <a:ext uri="{FF2B5EF4-FFF2-40B4-BE49-F238E27FC236}">
                    <a16:creationId xmlns:a16="http://schemas.microsoft.com/office/drawing/2014/main" id="{08A5AAC6-1D5A-144A-986B-810B2F80AE2B}"/>
                  </a:ext>
                </a:extLst>
              </p:cNvPr>
              <p:cNvSpPr>
                <a:spLocks noChangeAspect="1"/>
              </p:cNvSpPr>
              <p:nvPr/>
            </p:nvSpPr>
            <p:spPr>
              <a:xfrm>
                <a:off x="6770724" y="555059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0" name="Oval 19">
                <a:extLst>
                  <a:ext uri="{FF2B5EF4-FFF2-40B4-BE49-F238E27FC236}">
                    <a16:creationId xmlns:a16="http://schemas.microsoft.com/office/drawing/2014/main" id="{3A3EA8C9-D9D7-414E-B540-F51D7D189DAB}"/>
                  </a:ext>
                </a:extLst>
              </p:cNvPr>
              <p:cNvSpPr>
                <a:spLocks noChangeAspect="1"/>
              </p:cNvSpPr>
              <p:nvPr/>
            </p:nvSpPr>
            <p:spPr>
              <a:xfrm>
                <a:off x="6860093" y="5382138"/>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2" name="Oval 21">
                <a:extLst>
                  <a:ext uri="{FF2B5EF4-FFF2-40B4-BE49-F238E27FC236}">
                    <a16:creationId xmlns:a16="http://schemas.microsoft.com/office/drawing/2014/main" id="{4A58C8BC-9967-C540-8579-3AF8C2FA1705}"/>
                  </a:ext>
                </a:extLst>
              </p:cNvPr>
              <p:cNvSpPr>
                <a:spLocks noChangeAspect="1"/>
              </p:cNvSpPr>
              <p:nvPr/>
            </p:nvSpPr>
            <p:spPr>
              <a:xfrm>
                <a:off x="6651777" y="5613388"/>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 name="Oval 22">
                <a:extLst>
                  <a:ext uri="{FF2B5EF4-FFF2-40B4-BE49-F238E27FC236}">
                    <a16:creationId xmlns:a16="http://schemas.microsoft.com/office/drawing/2014/main" id="{4C2EBA92-2792-2441-8C31-85C9B37B5A34}"/>
                  </a:ext>
                </a:extLst>
              </p:cNvPr>
              <p:cNvSpPr>
                <a:spLocks noChangeAspect="1"/>
              </p:cNvSpPr>
              <p:nvPr/>
            </p:nvSpPr>
            <p:spPr>
              <a:xfrm>
                <a:off x="6796640" y="571904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 name="Oval 23">
                <a:extLst>
                  <a:ext uri="{FF2B5EF4-FFF2-40B4-BE49-F238E27FC236}">
                    <a16:creationId xmlns:a16="http://schemas.microsoft.com/office/drawing/2014/main" id="{791B2F0A-8461-8F47-B8D5-4BF0EF76763B}"/>
                  </a:ext>
                </a:extLst>
              </p:cNvPr>
              <p:cNvSpPr>
                <a:spLocks noChangeAspect="1"/>
              </p:cNvSpPr>
              <p:nvPr/>
            </p:nvSpPr>
            <p:spPr>
              <a:xfrm>
                <a:off x="6587834" y="5735660"/>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 name="Oval 25">
                <a:extLst>
                  <a:ext uri="{FF2B5EF4-FFF2-40B4-BE49-F238E27FC236}">
                    <a16:creationId xmlns:a16="http://schemas.microsoft.com/office/drawing/2014/main" id="{02AF094E-AA32-AD42-9220-898E3CFF3063}"/>
                  </a:ext>
                </a:extLst>
              </p:cNvPr>
              <p:cNvSpPr>
                <a:spLocks noChangeAspect="1"/>
              </p:cNvSpPr>
              <p:nvPr/>
            </p:nvSpPr>
            <p:spPr>
              <a:xfrm>
                <a:off x="6539836" y="4293276"/>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 name="Oval 26">
                <a:extLst>
                  <a:ext uri="{FF2B5EF4-FFF2-40B4-BE49-F238E27FC236}">
                    <a16:creationId xmlns:a16="http://schemas.microsoft.com/office/drawing/2014/main" id="{750A8101-EEE2-394E-8182-BC5D93EAF903}"/>
                  </a:ext>
                </a:extLst>
              </p:cNvPr>
              <p:cNvSpPr>
                <a:spLocks noChangeAspect="1"/>
              </p:cNvSpPr>
              <p:nvPr/>
            </p:nvSpPr>
            <p:spPr>
              <a:xfrm>
                <a:off x="6692236" y="4445676"/>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 name="Oval 27">
                <a:extLst>
                  <a:ext uri="{FF2B5EF4-FFF2-40B4-BE49-F238E27FC236}">
                    <a16:creationId xmlns:a16="http://schemas.microsoft.com/office/drawing/2014/main" id="{46772327-8124-C142-83F6-26F05FA43140}"/>
                  </a:ext>
                </a:extLst>
              </p:cNvPr>
              <p:cNvSpPr>
                <a:spLocks noChangeAspect="1"/>
              </p:cNvSpPr>
              <p:nvPr/>
            </p:nvSpPr>
            <p:spPr>
              <a:xfrm>
                <a:off x="6358539" y="4372913"/>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0" name="Oval 29">
                <a:extLst>
                  <a:ext uri="{FF2B5EF4-FFF2-40B4-BE49-F238E27FC236}">
                    <a16:creationId xmlns:a16="http://schemas.microsoft.com/office/drawing/2014/main" id="{7E758793-8FCC-2D42-8333-412DA06748B6}"/>
                  </a:ext>
                </a:extLst>
              </p:cNvPr>
              <p:cNvSpPr>
                <a:spLocks noChangeAspect="1"/>
              </p:cNvSpPr>
              <p:nvPr/>
            </p:nvSpPr>
            <p:spPr>
              <a:xfrm>
                <a:off x="6172208" y="393626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1" name="Oval 30">
                <a:extLst>
                  <a:ext uri="{FF2B5EF4-FFF2-40B4-BE49-F238E27FC236}">
                    <a16:creationId xmlns:a16="http://schemas.microsoft.com/office/drawing/2014/main" id="{6411F9C5-FC58-5C40-9033-2206DE4FE522}"/>
                  </a:ext>
                </a:extLst>
              </p:cNvPr>
              <p:cNvSpPr>
                <a:spLocks noChangeAspect="1"/>
              </p:cNvSpPr>
              <p:nvPr/>
            </p:nvSpPr>
            <p:spPr>
              <a:xfrm>
                <a:off x="6233775" y="4347166"/>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2" name="Oval 31">
                <a:extLst>
                  <a:ext uri="{FF2B5EF4-FFF2-40B4-BE49-F238E27FC236}">
                    <a16:creationId xmlns:a16="http://schemas.microsoft.com/office/drawing/2014/main" id="{A605E724-1C14-BE45-B97B-E7A88105438D}"/>
                  </a:ext>
                </a:extLst>
              </p:cNvPr>
              <p:cNvSpPr>
                <a:spLocks noChangeAspect="1"/>
              </p:cNvSpPr>
              <p:nvPr/>
            </p:nvSpPr>
            <p:spPr>
              <a:xfrm>
                <a:off x="6024969" y="4363777"/>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4" name="Oval 33">
                <a:extLst>
                  <a:ext uri="{FF2B5EF4-FFF2-40B4-BE49-F238E27FC236}">
                    <a16:creationId xmlns:a16="http://schemas.microsoft.com/office/drawing/2014/main" id="{AC10D8CF-E5B4-894B-B9A4-AAA7AC91E60D}"/>
                  </a:ext>
                </a:extLst>
              </p:cNvPr>
              <p:cNvSpPr>
                <a:spLocks noChangeAspect="1"/>
              </p:cNvSpPr>
              <p:nvPr/>
            </p:nvSpPr>
            <p:spPr>
              <a:xfrm>
                <a:off x="5505307" y="4521382"/>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5" name="Oval 34">
                <a:extLst>
                  <a:ext uri="{FF2B5EF4-FFF2-40B4-BE49-F238E27FC236}">
                    <a16:creationId xmlns:a16="http://schemas.microsoft.com/office/drawing/2014/main" id="{0E9DE5E2-55D0-4642-958B-D5E5EEDBE9FF}"/>
                  </a:ext>
                </a:extLst>
              </p:cNvPr>
              <p:cNvSpPr>
                <a:spLocks noChangeAspect="1"/>
              </p:cNvSpPr>
              <p:nvPr/>
            </p:nvSpPr>
            <p:spPr>
              <a:xfrm>
                <a:off x="5568759" y="465687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6" name="Oval 35">
                <a:extLst>
                  <a:ext uri="{FF2B5EF4-FFF2-40B4-BE49-F238E27FC236}">
                    <a16:creationId xmlns:a16="http://schemas.microsoft.com/office/drawing/2014/main" id="{072F2FA5-4B1C-CE4F-8F8E-7CD18F877AE6}"/>
                  </a:ext>
                </a:extLst>
              </p:cNvPr>
              <p:cNvSpPr>
                <a:spLocks noChangeAspect="1"/>
              </p:cNvSpPr>
              <p:nvPr/>
            </p:nvSpPr>
            <p:spPr>
              <a:xfrm>
                <a:off x="5448901" y="4690393"/>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8" name="Oval 37">
                <a:extLst>
                  <a:ext uri="{FF2B5EF4-FFF2-40B4-BE49-F238E27FC236}">
                    <a16:creationId xmlns:a16="http://schemas.microsoft.com/office/drawing/2014/main" id="{84E78E25-160D-D04F-B915-A065CBC6FAF7}"/>
                  </a:ext>
                </a:extLst>
              </p:cNvPr>
              <p:cNvSpPr>
                <a:spLocks noChangeAspect="1"/>
              </p:cNvSpPr>
              <p:nvPr/>
            </p:nvSpPr>
            <p:spPr>
              <a:xfrm>
                <a:off x="5326537" y="4810721"/>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9" name="Oval 38">
                <a:extLst>
                  <a:ext uri="{FF2B5EF4-FFF2-40B4-BE49-F238E27FC236}">
                    <a16:creationId xmlns:a16="http://schemas.microsoft.com/office/drawing/2014/main" id="{8308CAEA-36EC-B144-BA25-E3EB41654BCA}"/>
                  </a:ext>
                </a:extLst>
              </p:cNvPr>
              <p:cNvSpPr>
                <a:spLocks noChangeAspect="1"/>
              </p:cNvSpPr>
              <p:nvPr/>
            </p:nvSpPr>
            <p:spPr>
              <a:xfrm>
                <a:off x="5369155" y="4938072"/>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0" name="Oval 39">
                <a:extLst>
                  <a:ext uri="{FF2B5EF4-FFF2-40B4-BE49-F238E27FC236}">
                    <a16:creationId xmlns:a16="http://schemas.microsoft.com/office/drawing/2014/main" id="{8B2E99DC-4FC3-184C-85FC-54ACD9A59459}"/>
                  </a:ext>
                </a:extLst>
              </p:cNvPr>
              <p:cNvSpPr>
                <a:spLocks noChangeAspect="1"/>
              </p:cNvSpPr>
              <p:nvPr/>
            </p:nvSpPr>
            <p:spPr>
              <a:xfrm>
                <a:off x="5103470" y="5212322"/>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2" name="Oval 41">
                <a:extLst>
                  <a:ext uri="{FF2B5EF4-FFF2-40B4-BE49-F238E27FC236}">
                    <a16:creationId xmlns:a16="http://schemas.microsoft.com/office/drawing/2014/main" id="{48B03584-0005-D045-B01D-E5D81BFA8321}"/>
                  </a:ext>
                </a:extLst>
              </p:cNvPr>
              <p:cNvSpPr>
                <a:spLocks noChangeAspect="1"/>
              </p:cNvSpPr>
              <p:nvPr/>
            </p:nvSpPr>
            <p:spPr>
              <a:xfrm>
                <a:off x="5799211" y="4391846"/>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3" name="Oval 42">
                <a:extLst>
                  <a:ext uri="{FF2B5EF4-FFF2-40B4-BE49-F238E27FC236}">
                    <a16:creationId xmlns:a16="http://schemas.microsoft.com/office/drawing/2014/main" id="{FBD5A870-16A0-C749-A4A1-2DF30BE9B995}"/>
                  </a:ext>
                </a:extLst>
              </p:cNvPr>
              <p:cNvSpPr>
                <a:spLocks noChangeAspect="1"/>
              </p:cNvSpPr>
              <p:nvPr/>
            </p:nvSpPr>
            <p:spPr>
              <a:xfrm>
                <a:off x="5903614" y="447695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4" name="Oval 43">
                <a:extLst>
                  <a:ext uri="{FF2B5EF4-FFF2-40B4-BE49-F238E27FC236}">
                    <a16:creationId xmlns:a16="http://schemas.microsoft.com/office/drawing/2014/main" id="{34EA020F-7FED-044D-B1AE-2923FCD79C59}"/>
                  </a:ext>
                </a:extLst>
              </p:cNvPr>
              <p:cNvSpPr>
                <a:spLocks noChangeAspect="1"/>
              </p:cNvSpPr>
              <p:nvPr/>
            </p:nvSpPr>
            <p:spPr>
              <a:xfrm>
                <a:off x="5694808" y="4493565"/>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6" name="Oval 45">
                <a:extLst>
                  <a:ext uri="{FF2B5EF4-FFF2-40B4-BE49-F238E27FC236}">
                    <a16:creationId xmlns:a16="http://schemas.microsoft.com/office/drawing/2014/main" id="{16962F92-174F-E642-BE14-EF3BBC18E026}"/>
                  </a:ext>
                </a:extLst>
              </p:cNvPr>
              <p:cNvSpPr>
                <a:spLocks noChangeAspect="1"/>
              </p:cNvSpPr>
              <p:nvPr/>
            </p:nvSpPr>
            <p:spPr>
              <a:xfrm>
                <a:off x="5408436" y="5198010"/>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7" name="Oval 46">
                <a:extLst>
                  <a:ext uri="{FF2B5EF4-FFF2-40B4-BE49-F238E27FC236}">
                    <a16:creationId xmlns:a16="http://schemas.microsoft.com/office/drawing/2014/main" id="{6229451B-119B-8F4C-B3C5-0CA31FA14A54}"/>
                  </a:ext>
                </a:extLst>
              </p:cNvPr>
              <p:cNvSpPr>
                <a:spLocks noChangeAspect="1"/>
              </p:cNvSpPr>
              <p:nvPr/>
            </p:nvSpPr>
            <p:spPr>
              <a:xfrm>
                <a:off x="5511361" y="5365527"/>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8" name="Oval 47">
                <a:extLst>
                  <a:ext uri="{FF2B5EF4-FFF2-40B4-BE49-F238E27FC236}">
                    <a16:creationId xmlns:a16="http://schemas.microsoft.com/office/drawing/2014/main" id="{A5FAB2E0-47AA-2944-962C-B4031B30F083}"/>
                  </a:ext>
                </a:extLst>
              </p:cNvPr>
              <p:cNvSpPr>
                <a:spLocks noChangeAspect="1"/>
              </p:cNvSpPr>
              <p:nvPr/>
            </p:nvSpPr>
            <p:spPr>
              <a:xfrm>
                <a:off x="5352030" y="5367021"/>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0" name="Oval 49">
                <a:extLst>
                  <a:ext uri="{FF2B5EF4-FFF2-40B4-BE49-F238E27FC236}">
                    <a16:creationId xmlns:a16="http://schemas.microsoft.com/office/drawing/2014/main" id="{F43B3C27-6843-3E46-ABBC-1AA3D93612F1}"/>
                  </a:ext>
                </a:extLst>
              </p:cNvPr>
              <p:cNvSpPr>
                <a:spLocks noChangeAspect="1"/>
              </p:cNvSpPr>
              <p:nvPr/>
            </p:nvSpPr>
            <p:spPr>
              <a:xfrm>
                <a:off x="5568760" y="5519421"/>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1" name="Oval 50">
                <a:extLst>
                  <a:ext uri="{FF2B5EF4-FFF2-40B4-BE49-F238E27FC236}">
                    <a16:creationId xmlns:a16="http://schemas.microsoft.com/office/drawing/2014/main" id="{DA0F1794-ECD2-3C47-AE8A-AD281224B256}"/>
                  </a:ext>
                </a:extLst>
              </p:cNvPr>
              <p:cNvSpPr>
                <a:spLocks noChangeAspect="1"/>
              </p:cNvSpPr>
              <p:nvPr/>
            </p:nvSpPr>
            <p:spPr>
              <a:xfrm>
                <a:off x="5721160" y="5671821"/>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2" name="Oval 51">
                <a:extLst>
                  <a:ext uri="{FF2B5EF4-FFF2-40B4-BE49-F238E27FC236}">
                    <a16:creationId xmlns:a16="http://schemas.microsoft.com/office/drawing/2014/main" id="{00AC1B19-A221-F349-BE50-1042B24BADBC}"/>
                  </a:ext>
                </a:extLst>
              </p:cNvPr>
              <p:cNvSpPr>
                <a:spLocks noChangeAspect="1"/>
              </p:cNvSpPr>
              <p:nvPr/>
            </p:nvSpPr>
            <p:spPr>
              <a:xfrm>
                <a:off x="6044456" y="5842145"/>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4" name="Oval 53">
                <a:extLst>
                  <a:ext uri="{FF2B5EF4-FFF2-40B4-BE49-F238E27FC236}">
                    <a16:creationId xmlns:a16="http://schemas.microsoft.com/office/drawing/2014/main" id="{255C6F37-9042-E049-B709-B6BD6225A334}"/>
                  </a:ext>
                </a:extLst>
              </p:cNvPr>
              <p:cNvSpPr>
                <a:spLocks noChangeAspect="1"/>
              </p:cNvSpPr>
              <p:nvPr/>
            </p:nvSpPr>
            <p:spPr>
              <a:xfrm>
                <a:off x="5920198" y="5753720"/>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5" name="Oval 54">
                <a:extLst>
                  <a:ext uri="{FF2B5EF4-FFF2-40B4-BE49-F238E27FC236}">
                    <a16:creationId xmlns:a16="http://schemas.microsoft.com/office/drawing/2014/main" id="{D1541134-F8D6-0045-8826-E64941F507CE}"/>
                  </a:ext>
                </a:extLst>
              </p:cNvPr>
              <p:cNvSpPr>
                <a:spLocks noChangeAspect="1"/>
              </p:cNvSpPr>
              <p:nvPr/>
            </p:nvSpPr>
            <p:spPr>
              <a:xfrm>
                <a:off x="5939011" y="5922731"/>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6" name="Oval 55">
                <a:extLst>
                  <a:ext uri="{FF2B5EF4-FFF2-40B4-BE49-F238E27FC236}">
                    <a16:creationId xmlns:a16="http://schemas.microsoft.com/office/drawing/2014/main" id="{CE31D2D9-676F-E242-A03E-E6CAC59788D3}"/>
                  </a:ext>
                </a:extLst>
              </p:cNvPr>
              <p:cNvSpPr>
                <a:spLocks noChangeAspect="1"/>
              </p:cNvSpPr>
              <p:nvPr/>
            </p:nvSpPr>
            <p:spPr>
              <a:xfrm>
                <a:off x="5064056" y="590611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8" name="Oval 57">
                <a:extLst>
                  <a:ext uri="{FF2B5EF4-FFF2-40B4-BE49-F238E27FC236}">
                    <a16:creationId xmlns:a16="http://schemas.microsoft.com/office/drawing/2014/main" id="{2D98FC11-00FE-3A41-B4E5-1FFCF878A8A4}"/>
                  </a:ext>
                </a:extLst>
              </p:cNvPr>
              <p:cNvSpPr>
                <a:spLocks noChangeAspect="1"/>
              </p:cNvSpPr>
              <p:nvPr/>
            </p:nvSpPr>
            <p:spPr>
              <a:xfrm>
                <a:off x="6287165" y="5742648"/>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9" name="Oval 58">
                <a:extLst>
                  <a:ext uri="{FF2B5EF4-FFF2-40B4-BE49-F238E27FC236}">
                    <a16:creationId xmlns:a16="http://schemas.microsoft.com/office/drawing/2014/main" id="{DCA7CDAE-A248-8542-B29E-657F24CEA82D}"/>
                  </a:ext>
                </a:extLst>
              </p:cNvPr>
              <p:cNvSpPr>
                <a:spLocks noChangeAspect="1"/>
              </p:cNvSpPr>
              <p:nvPr/>
            </p:nvSpPr>
            <p:spPr>
              <a:xfrm>
                <a:off x="6419977" y="581332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0" name="Oval 59">
                <a:extLst>
                  <a:ext uri="{FF2B5EF4-FFF2-40B4-BE49-F238E27FC236}">
                    <a16:creationId xmlns:a16="http://schemas.microsoft.com/office/drawing/2014/main" id="{F68A0649-17E1-6245-8C3C-0851AE45B02A}"/>
                  </a:ext>
                </a:extLst>
              </p:cNvPr>
              <p:cNvSpPr>
                <a:spLocks noChangeAspect="1"/>
              </p:cNvSpPr>
              <p:nvPr/>
            </p:nvSpPr>
            <p:spPr>
              <a:xfrm>
                <a:off x="6230759" y="5911659"/>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nvGrpSpPr>
              <p:cNvPr id="77" name="Gruppieren 76">
                <a:extLst>
                  <a:ext uri="{FF2B5EF4-FFF2-40B4-BE49-F238E27FC236}">
                    <a16:creationId xmlns:a16="http://schemas.microsoft.com/office/drawing/2014/main" id="{07FC5064-06F9-514F-BB86-7CA734FC3A34}"/>
                  </a:ext>
                </a:extLst>
              </p:cNvPr>
              <p:cNvGrpSpPr/>
              <p:nvPr/>
            </p:nvGrpSpPr>
            <p:grpSpPr>
              <a:xfrm>
                <a:off x="5775213" y="4840482"/>
                <a:ext cx="838843" cy="808066"/>
                <a:chOff x="5775213" y="4840482"/>
                <a:chExt cx="838843" cy="808066"/>
              </a:xfrm>
              <a:solidFill>
                <a:schemeClr val="accent5"/>
              </a:solidFill>
            </p:grpSpPr>
            <p:sp>
              <p:nvSpPr>
                <p:cNvPr id="62" name="Oval 61">
                  <a:extLst>
                    <a:ext uri="{FF2B5EF4-FFF2-40B4-BE49-F238E27FC236}">
                      <a16:creationId xmlns:a16="http://schemas.microsoft.com/office/drawing/2014/main" id="{4C38868C-F9C1-4745-BEEB-01286284B5E4}"/>
                    </a:ext>
                  </a:extLst>
                </p:cNvPr>
                <p:cNvSpPr>
                  <a:spLocks noChangeAspect="1"/>
                </p:cNvSpPr>
                <p:nvPr/>
              </p:nvSpPr>
              <p:spPr>
                <a:xfrm>
                  <a:off x="6175240" y="4906896"/>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3" name="Oval 62">
                  <a:extLst>
                    <a:ext uri="{FF2B5EF4-FFF2-40B4-BE49-F238E27FC236}">
                      <a16:creationId xmlns:a16="http://schemas.microsoft.com/office/drawing/2014/main" id="{3606E5E6-6820-A64D-9F43-A12D0432ADEB}"/>
                    </a:ext>
                  </a:extLst>
                </p:cNvPr>
                <p:cNvSpPr>
                  <a:spLocks noChangeAspect="1"/>
                </p:cNvSpPr>
                <p:nvPr/>
              </p:nvSpPr>
              <p:spPr>
                <a:xfrm>
                  <a:off x="6294212" y="4992882"/>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4" name="Oval 63">
                  <a:extLst>
                    <a:ext uri="{FF2B5EF4-FFF2-40B4-BE49-F238E27FC236}">
                      <a16:creationId xmlns:a16="http://schemas.microsoft.com/office/drawing/2014/main" id="{3980972A-165D-4140-B323-FB6907F13E44}"/>
                    </a:ext>
                  </a:extLst>
                </p:cNvPr>
                <p:cNvSpPr>
                  <a:spLocks noChangeAspect="1"/>
                </p:cNvSpPr>
                <p:nvPr/>
              </p:nvSpPr>
              <p:spPr>
                <a:xfrm>
                  <a:off x="6085406" y="5009493"/>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6" name="Oval 65">
                  <a:extLst>
                    <a:ext uri="{FF2B5EF4-FFF2-40B4-BE49-F238E27FC236}">
                      <a16:creationId xmlns:a16="http://schemas.microsoft.com/office/drawing/2014/main" id="{458984BE-0F54-4243-A02B-F4D208F31D4C}"/>
                    </a:ext>
                  </a:extLst>
                </p:cNvPr>
                <p:cNvSpPr>
                  <a:spLocks noChangeAspect="1"/>
                </p:cNvSpPr>
                <p:nvPr/>
              </p:nvSpPr>
              <p:spPr>
                <a:xfrm>
                  <a:off x="6206139" y="5074781"/>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7" name="Oval 66">
                  <a:extLst>
                    <a:ext uri="{FF2B5EF4-FFF2-40B4-BE49-F238E27FC236}">
                      <a16:creationId xmlns:a16="http://schemas.microsoft.com/office/drawing/2014/main" id="{89BF549D-6169-9A49-960A-03C1F6908C09}"/>
                    </a:ext>
                  </a:extLst>
                </p:cNvPr>
                <p:cNvSpPr>
                  <a:spLocks noChangeAspect="1"/>
                </p:cNvSpPr>
                <p:nvPr/>
              </p:nvSpPr>
              <p:spPr>
                <a:xfrm>
                  <a:off x="6358539" y="5227181"/>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8" name="Oval 67">
                  <a:extLst>
                    <a:ext uri="{FF2B5EF4-FFF2-40B4-BE49-F238E27FC236}">
                      <a16:creationId xmlns:a16="http://schemas.microsoft.com/office/drawing/2014/main" id="{BB744918-DAFC-1F43-BCDE-0DCEC8544FFC}"/>
                    </a:ext>
                  </a:extLst>
                </p:cNvPr>
                <p:cNvSpPr>
                  <a:spLocks noChangeAspect="1"/>
                </p:cNvSpPr>
                <p:nvPr/>
              </p:nvSpPr>
              <p:spPr>
                <a:xfrm>
                  <a:off x="6230759" y="5268130"/>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0" name="Oval 69">
                  <a:extLst>
                    <a:ext uri="{FF2B5EF4-FFF2-40B4-BE49-F238E27FC236}">
                      <a16:creationId xmlns:a16="http://schemas.microsoft.com/office/drawing/2014/main" id="{0E4C027C-F61F-124A-8ECC-CD510169E59C}"/>
                    </a:ext>
                  </a:extLst>
                </p:cNvPr>
                <p:cNvSpPr>
                  <a:spLocks noChangeAspect="1"/>
                </p:cNvSpPr>
                <p:nvPr/>
              </p:nvSpPr>
              <p:spPr>
                <a:xfrm>
                  <a:off x="5775213" y="4895119"/>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1" name="Oval 70">
                  <a:extLst>
                    <a:ext uri="{FF2B5EF4-FFF2-40B4-BE49-F238E27FC236}">
                      <a16:creationId xmlns:a16="http://schemas.microsoft.com/office/drawing/2014/main" id="{FA84A305-C04E-FB44-9E76-DC333E47AA7F}"/>
                    </a:ext>
                  </a:extLst>
                </p:cNvPr>
                <p:cNvSpPr>
                  <a:spLocks noChangeAspect="1"/>
                </p:cNvSpPr>
                <p:nvPr/>
              </p:nvSpPr>
              <p:spPr>
                <a:xfrm>
                  <a:off x="6076160" y="5214031"/>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2" name="Oval 71">
                  <a:extLst>
                    <a:ext uri="{FF2B5EF4-FFF2-40B4-BE49-F238E27FC236}">
                      <a16:creationId xmlns:a16="http://schemas.microsoft.com/office/drawing/2014/main" id="{1F4DECCE-8CBF-0346-B77E-F1D973FC9CE8}"/>
                    </a:ext>
                  </a:extLst>
                </p:cNvPr>
                <p:cNvSpPr>
                  <a:spLocks noChangeAspect="1"/>
                </p:cNvSpPr>
                <p:nvPr/>
              </p:nvSpPr>
              <p:spPr>
                <a:xfrm>
                  <a:off x="5867354" y="5230642"/>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4" name="Oval 73">
                  <a:extLst>
                    <a:ext uri="{FF2B5EF4-FFF2-40B4-BE49-F238E27FC236}">
                      <a16:creationId xmlns:a16="http://schemas.microsoft.com/office/drawing/2014/main" id="{209A1309-4257-894F-B89A-7422956F68AB}"/>
                    </a:ext>
                  </a:extLst>
                </p:cNvPr>
                <p:cNvSpPr>
                  <a:spLocks noChangeAspect="1"/>
                </p:cNvSpPr>
                <p:nvPr/>
              </p:nvSpPr>
              <p:spPr>
                <a:xfrm>
                  <a:off x="6379757" y="4840482"/>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5" name="Oval 74">
                  <a:extLst>
                    <a:ext uri="{FF2B5EF4-FFF2-40B4-BE49-F238E27FC236}">
                      <a16:creationId xmlns:a16="http://schemas.microsoft.com/office/drawing/2014/main" id="{A5DD4560-A35D-9B40-B96C-F5F4FB453900}"/>
                    </a:ext>
                  </a:extLst>
                </p:cNvPr>
                <p:cNvSpPr>
                  <a:spLocks noChangeAspect="1"/>
                </p:cNvSpPr>
                <p:nvPr/>
              </p:nvSpPr>
              <p:spPr>
                <a:xfrm>
                  <a:off x="6532157" y="4992882"/>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6" name="Oval 75">
                  <a:extLst>
                    <a:ext uri="{FF2B5EF4-FFF2-40B4-BE49-F238E27FC236}">
                      <a16:creationId xmlns:a16="http://schemas.microsoft.com/office/drawing/2014/main" id="{2D5C1292-1F5D-2146-AA84-163C70FFD269}"/>
                    </a:ext>
                  </a:extLst>
                </p:cNvPr>
                <p:cNvSpPr>
                  <a:spLocks noChangeAspect="1"/>
                </p:cNvSpPr>
                <p:nvPr/>
              </p:nvSpPr>
              <p:spPr>
                <a:xfrm>
                  <a:off x="6141115" y="5566649"/>
                  <a:ext cx="81899" cy="81899"/>
                </a:xfrm>
                <a:prstGeom prst="ellipse">
                  <a:avLst/>
                </a:prstGeom>
                <a:grp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sp>
          <p:nvSpPr>
            <p:cNvPr id="78" name="Textfeld 77">
              <a:extLst>
                <a:ext uri="{FF2B5EF4-FFF2-40B4-BE49-F238E27FC236}">
                  <a16:creationId xmlns:a16="http://schemas.microsoft.com/office/drawing/2014/main" id="{7383F829-8A5C-FB4C-9063-85732EEC3D3D}"/>
                </a:ext>
              </a:extLst>
            </p:cNvPr>
            <p:cNvSpPr txBox="1"/>
            <p:nvPr/>
          </p:nvSpPr>
          <p:spPr>
            <a:xfrm>
              <a:off x="3274142" y="4572000"/>
              <a:ext cx="163309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Hohe Dichte</a:t>
              </a:r>
            </a:p>
          </p:txBody>
        </p:sp>
        <p:sp>
          <p:nvSpPr>
            <p:cNvPr id="79" name="Textfeld 78">
              <a:extLst>
                <a:ext uri="{FF2B5EF4-FFF2-40B4-BE49-F238E27FC236}">
                  <a16:creationId xmlns:a16="http://schemas.microsoft.com/office/drawing/2014/main" id="{C0D551D3-1BC6-D04A-92FC-7DFFD1664092}"/>
                </a:ext>
              </a:extLst>
            </p:cNvPr>
            <p:cNvSpPr txBox="1"/>
            <p:nvPr/>
          </p:nvSpPr>
          <p:spPr>
            <a:xfrm>
              <a:off x="7934516" y="4705411"/>
              <a:ext cx="190239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Geringe Dichte</a:t>
              </a:r>
            </a:p>
          </p:txBody>
        </p:sp>
        <p:cxnSp>
          <p:nvCxnSpPr>
            <p:cNvPr id="80" name="Gerade Verbindung mit Pfeil 79">
              <a:extLst>
                <a:ext uri="{FF2B5EF4-FFF2-40B4-BE49-F238E27FC236}">
                  <a16:creationId xmlns:a16="http://schemas.microsoft.com/office/drawing/2014/main" id="{B0858B6F-46CB-834D-8ACA-F02625DE5C03}"/>
                </a:ext>
              </a:extLst>
            </p:cNvPr>
            <p:cNvCxnSpPr>
              <a:cxnSpLocks/>
              <a:stCxn id="79" idx="1"/>
            </p:cNvCxnSpPr>
            <p:nvPr/>
          </p:nvCxnSpPr>
          <p:spPr>
            <a:xfrm flipH="1">
              <a:off x="6561284" y="5027720"/>
              <a:ext cx="1373232" cy="436317"/>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83" name="Gerade Verbindung mit Pfeil 82">
              <a:extLst>
                <a:ext uri="{FF2B5EF4-FFF2-40B4-BE49-F238E27FC236}">
                  <a16:creationId xmlns:a16="http://schemas.microsoft.com/office/drawing/2014/main" id="{FA02135C-872C-3F4B-AC93-317BC9D26437}"/>
                </a:ext>
              </a:extLst>
            </p:cNvPr>
            <p:cNvCxnSpPr>
              <a:cxnSpLocks/>
              <a:stCxn id="79" idx="1"/>
            </p:cNvCxnSpPr>
            <p:nvPr/>
          </p:nvCxnSpPr>
          <p:spPr>
            <a:xfrm flipH="1" flipV="1">
              <a:off x="6594164" y="4127442"/>
              <a:ext cx="1340352" cy="900278"/>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86" name="Gerade Verbindung mit Pfeil 85">
              <a:extLst>
                <a:ext uri="{FF2B5EF4-FFF2-40B4-BE49-F238E27FC236}">
                  <a16:creationId xmlns:a16="http://schemas.microsoft.com/office/drawing/2014/main" id="{8C2C3890-3190-8D45-AECA-196DF7997AE2}"/>
                </a:ext>
              </a:extLst>
            </p:cNvPr>
            <p:cNvCxnSpPr>
              <a:cxnSpLocks/>
              <a:stCxn id="78" idx="3"/>
              <a:endCxn id="66" idx="5"/>
            </p:cNvCxnSpPr>
            <p:nvPr/>
          </p:nvCxnSpPr>
          <p:spPr>
            <a:xfrm>
              <a:off x="4907236" y="4894309"/>
              <a:ext cx="1368808" cy="250377"/>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90" name="Gerade Verbindung mit Pfeil 89">
              <a:extLst>
                <a:ext uri="{FF2B5EF4-FFF2-40B4-BE49-F238E27FC236}">
                  <a16:creationId xmlns:a16="http://schemas.microsoft.com/office/drawing/2014/main" id="{303F5231-D2A3-284E-9377-DEFEA522A0C9}"/>
                </a:ext>
              </a:extLst>
            </p:cNvPr>
            <p:cNvCxnSpPr>
              <a:cxnSpLocks/>
              <a:stCxn id="78" idx="3"/>
              <a:endCxn id="54" idx="2"/>
            </p:cNvCxnSpPr>
            <p:nvPr/>
          </p:nvCxnSpPr>
          <p:spPr>
            <a:xfrm>
              <a:off x="4907236" y="4894309"/>
              <a:ext cx="1012962" cy="900361"/>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170084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9BB1B-F450-384A-8359-0F87871CAE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5D2F31D-E86B-F344-9942-ADEEA55A2D91}"/>
              </a:ext>
            </a:extLst>
          </p:cNvPr>
          <p:cNvSpPr>
            <a:spLocks noGrp="1"/>
          </p:cNvSpPr>
          <p:nvPr>
            <p:ph type="body" sz="quarter" idx="13"/>
          </p:nvPr>
        </p:nvSpPr>
        <p:spPr/>
        <p:txBody>
          <a:bodyPr/>
          <a:lstStyle/>
          <a:p>
            <a:r>
              <a:rPr lang="de-DE" dirty="0"/>
              <a:t>Modellierung - DBSCAN Grundlagen</a:t>
            </a:r>
          </a:p>
        </p:txBody>
      </p:sp>
      <p:sp>
        <p:nvSpPr>
          <p:cNvPr id="6" name="Textfeld 5">
            <a:extLst>
              <a:ext uri="{FF2B5EF4-FFF2-40B4-BE49-F238E27FC236}">
                <a16:creationId xmlns:a16="http://schemas.microsoft.com/office/drawing/2014/main" id="{7322788C-2A96-EF49-9B4A-85A73794C7D5}"/>
              </a:ext>
            </a:extLst>
          </p:cNvPr>
          <p:cNvSpPr txBox="1"/>
          <p:nvPr/>
        </p:nvSpPr>
        <p:spPr>
          <a:xfrm>
            <a:off x="371477" y="1556029"/>
            <a:ext cx="7232212" cy="1558715"/>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Dichte messen</a:t>
            </a:r>
          </a:p>
          <a:p>
            <a:pPr marL="285750" indent="-285750">
              <a:lnSpc>
                <a:spcPct val="110000"/>
              </a:lnSpc>
              <a:buFont typeface="Arial" panose="020B0604020202020204" pitchFamily="34" charset="0"/>
              <a:buChar char="•"/>
            </a:pPr>
            <a:r>
              <a:rPr lang="de-DE" dirty="0">
                <a:latin typeface="Arial Standard" charset="0"/>
              </a:rPr>
              <a:t>Dichte = Anzahl von Datenpunkten innerhalb eines gewissen Bereichs mit dem Radius 𝜀</a:t>
            </a:r>
          </a:p>
          <a:p>
            <a:pPr marL="285750" indent="-285750">
              <a:lnSpc>
                <a:spcPct val="110000"/>
              </a:lnSpc>
              <a:buFont typeface="Arial" panose="020B0604020202020204" pitchFamily="34" charset="0"/>
              <a:buChar char="•"/>
            </a:pPr>
            <a:r>
              <a:rPr lang="de-DE" dirty="0">
                <a:latin typeface="Arial Standard" charset="0"/>
              </a:rPr>
              <a:t>Beispiel: Dichte um den Datenpunkt A ist 6</a:t>
            </a:r>
          </a:p>
        </p:txBody>
      </p:sp>
      <p:sp>
        <p:nvSpPr>
          <p:cNvPr id="10" name="Textfeld 9">
            <a:extLst>
              <a:ext uri="{FF2B5EF4-FFF2-40B4-BE49-F238E27FC236}">
                <a16:creationId xmlns:a16="http://schemas.microsoft.com/office/drawing/2014/main" id="{C28C4B8F-1116-064F-BFC0-4D1C0251DE4C}"/>
              </a:ext>
            </a:extLst>
          </p:cNvPr>
          <p:cNvSpPr txBox="1"/>
          <p:nvPr/>
        </p:nvSpPr>
        <p:spPr>
          <a:xfrm>
            <a:off x="382950" y="3174564"/>
            <a:ext cx="7220739"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Basierend auf dieser Idee identifiziert der DBSCAN Algorithmus Dichteregionen mit den Hyperparametern Radius und </a:t>
            </a:r>
            <a:r>
              <a:rPr lang="de-DE" i="1" dirty="0">
                <a:latin typeface="Arial Standard" charset="0"/>
              </a:rPr>
              <a:t>Minimum </a:t>
            </a:r>
            <a:r>
              <a:rPr lang="de-DE" i="1" dirty="0" err="1">
                <a:latin typeface="Arial Standard" charset="0"/>
              </a:rPr>
              <a:t>Number</a:t>
            </a:r>
            <a:r>
              <a:rPr lang="de-DE" i="1" dirty="0">
                <a:latin typeface="Arial Standard" charset="0"/>
              </a:rPr>
              <a:t> </a:t>
            </a:r>
            <a:r>
              <a:rPr lang="de-DE" i="1" dirty="0" err="1">
                <a:latin typeface="Arial Standard" charset="0"/>
              </a:rPr>
              <a:t>of</a:t>
            </a:r>
            <a:r>
              <a:rPr lang="de-DE" i="1" dirty="0">
                <a:latin typeface="Arial Standard" charset="0"/>
              </a:rPr>
              <a:t> Points</a:t>
            </a:r>
          </a:p>
        </p:txBody>
      </p:sp>
      <p:cxnSp>
        <p:nvCxnSpPr>
          <p:cNvPr id="18" name="Gerade Verbindung mit Pfeil 17">
            <a:extLst>
              <a:ext uri="{FF2B5EF4-FFF2-40B4-BE49-F238E27FC236}">
                <a16:creationId xmlns:a16="http://schemas.microsoft.com/office/drawing/2014/main" id="{6F7EBE03-27AC-A04A-9115-62D1CF9AE3B1}"/>
              </a:ext>
            </a:extLst>
          </p:cNvPr>
          <p:cNvCxnSpPr>
            <a:cxnSpLocks noChangeAspect="1"/>
          </p:cNvCxnSpPr>
          <p:nvPr/>
        </p:nvCxnSpPr>
        <p:spPr>
          <a:xfrm flipV="1">
            <a:off x="8431084" y="1870592"/>
            <a:ext cx="0" cy="2427912"/>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10DCAADC-9855-EA45-B472-AAC7F84EF37A}"/>
              </a:ext>
            </a:extLst>
          </p:cNvPr>
          <p:cNvCxnSpPr>
            <a:cxnSpLocks noChangeAspect="1"/>
          </p:cNvCxnSpPr>
          <p:nvPr/>
        </p:nvCxnSpPr>
        <p:spPr>
          <a:xfrm>
            <a:off x="8431084" y="4298106"/>
            <a:ext cx="230609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395FC991-45AC-5842-818F-3D221E1E989B}"/>
              </a:ext>
            </a:extLst>
          </p:cNvPr>
          <p:cNvSpPr>
            <a:spLocks noChangeAspect="1"/>
          </p:cNvSpPr>
          <p:nvPr/>
        </p:nvSpPr>
        <p:spPr>
          <a:xfrm>
            <a:off x="8643095" y="3188315"/>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9" name="Oval 38">
            <a:extLst>
              <a:ext uri="{FF2B5EF4-FFF2-40B4-BE49-F238E27FC236}">
                <a16:creationId xmlns:a16="http://schemas.microsoft.com/office/drawing/2014/main" id="{9250DBC1-66AD-D347-A83E-B67026BDA61A}"/>
              </a:ext>
            </a:extLst>
          </p:cNvPr>
          <p:cNvSpPr>
            <a:spLocks noChangeAspect="1"/>
          </p:cNvSpPr>
          <p:nvPr/>
        </p:nvSpPr>
        <p:spPr>
          <a:xfrm>
            <a:off x="9022311" y="294508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0" name="Oval 39">
            <a:extLst>
              <a:ext uri="{FF2B5EF4-FFF2-40B4-BE49-F238E27FC236}">
                <a16:creationId xmlns:a16="http://schemas.microsoft.com/office/drawing/2014/main" id="{0D83C51F-B3F4-4C48-B6DC-980F82EFBA6D}"/>
              </a:ext>
            </a:extLst>
          </p:cNvPr>
          <p:cNvSpPr>
            <a:spLocks noChangeAspect="1"/>
          </p:cNvSpPr>
          <p:nvPr/>
        </p:nvSpPr>
        <p:spPr>
          <a:xfrm>
            <a:off x="8936233" y="3515275"/>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2" name="Oval 41">
            <a:extLst>
              <a:ext uri="{FF2B5EF4-FFF2-40B4-BE49-F238E27FC236}">
                <a16:creationId xmlns:a16="http://schemas.microsoft.com/office/drawing/2014/main" id="{D76007E2-CD21-814C-A4F7-13A84517B883}"/>
              </a:ext>
            </a:extLst>
          </p:cNvPr>
          <p:cNvSpPr>
            <a:spLocks noChangeAspect="1"/>
          </p:cNvSpPr>
          <p:nvPr/>
        </p:nvSpPr>
        <p:spPr>
          <a:xfrm>
            <a:off x="9077263" y="3694875"/>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3" name="Oval 42">
            <a:extLst>
              <a:ext uri="{FF2B5EF4-FFF2-40B4-BE49-F238E27FC236}">
                <a16:creationId xmlns:a16="http://schemas.microsoft.com/office/drawing/2014/main" id="{B97F1868-634E-D742-BCB5-A6B7D329E333}"/>
              </a:ext>
            </a:extLst>
          </p:cNvPr>
          <p:cNvSpPr>
            <a:spLocks noChangeAspect="1"/>
          </p:cNvSpPr>
          <p:nvPr/>
        </p:nvSpPr>
        <p:spPr>
          <a:xfrm>
            <a:off x="8920132" y="4102163"/>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5" name="Oval 44">
            <a:extLst>
              <a:ext uri="{FF2B5EF4-FFF2-40B4-BE49-F238E27FC236}">
                <a16:creationId xmlns:a16="http://schemas.microsoft.com/office/drawing/2014/main" id="{BDECC363-C614-8645-AFE8-32B66302DF74}"/>
              </a:ext>
            </a:extLst>
          </p:cNvPr>
          <p:cNvSpPr>
            <a:spLocks noChangeAspect="1"/>
          </p:cNvSpPr>
          <p:nvPr/>
        </p:nvSpPr>
        <p:spPr>
          <a:xfrm>
            <a:off x="10315259" y="3727041"/>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6" name="Oval 45">
            <a:extLst>
              <a:ext uri="{FF2B5EF4-FFF2-40B4-BE49-F238E27FC236}">
                <a16:creationId xmlns:a16="http://schemas.microsoft.com/office/drawing/2014/main" id="{F3AF7ED9-156F-374D-A179-C6F8E243A096}"/>
              </a:ext>
            </a:extLst>
          </p:cNvPr>
          <p:cNvSpPr>
            <a:spLocks noChangeAspect="1"/>
          </p:cNvSpPr>
          <p:nvPr/>
        </p:nvSpPr>
        <p:spPr>
          <a:xfrm>
            <a:off x="10145584" y="3287569"/>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8" name="Oval 47">
            <a:extLst>
              <a:ext uri="{FF2B5EF4-FFF2-40B4-BE49-F238E27FC236}">
                <a16:creationId xmlns:a16="http://schemas.microsoft.com/office/drawing/2014/main" id="{1427255E-D576-CD4A-82BA-3B15C3EB4166}"/>
              </a:ext>
            </a:extLst>
          </p:cNvPr>
          <p:cNvSpPr>
            <a:spLocks noChangeAspect="1"/>
          </p:cNvSpPr>
          <p:nvPr/>
        </p:nvSpPr>
        <p:spPr>
          <a:xfrm>
            <a:off x="9568918" y="3982290"/>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9" name="Oval 48">
            <a:extLst>
              <a:ext uri="{FF2B5EF4-FFF2-40B4-BE49-F238E27FC236}">
                <a16:creationId xmlns:a16="http://schemas.microsoft.com/office/drawing/2014/main" id="{613C6158-9381-3C4B-A353-7E5B5A1FB299}"/>
              </a:ext>
            </a:extLst>
          </p:cNvPr>
          <p:cNvSpPr>
            <a:spLocks noChangeAspect="1"/>
          </p:cNvSpPr>
          <p:nvPr/>
        </p:nvSpPr>
        <p:spPr>
          <a:xfrm>
            <a:off x="9868678" y="3797541"/>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1" name="Oval 50">
            <a:extLst>
              <a:ext uri="{FF2B5EF4-FFF2-40B4-BE49-F238E27FC236}">
                <a16:creationId xmlns:a16="http://schemas.microsoft.com/office/drawing/2014/main" id="{0B103859-E7B4-AD4C-ABC8-DA0F0B5AB817}"/>
              </a:ext>
            </a:extLst>
          </p:cNvPr>
          <p:cNvSpPr>
            <a:spLocks noChangeAspect="1"/>
          </p:cNvSpPr>
          <p:nvPr/>
        </p:nvSpPr>
        <p:spPr>
          <a:xfrm>
            <a:off x="8684045" y="2904137"/>
            <a:ext cx="81899" cy="81899"/>
          </a:xfrm>
          <a:prstGeom prst="ellipse">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2" name="Oval 51">
            <a:extLst>
              <a:ext uri="{FF2B5EF4-FFF2-40B4-BE49-F238E27FC236}">
                <a16:creationId xmlns:a16="http://schemas.microsoft.com/office/drawing/2014/main" id="{6AC3A1E3-2A43-4349-B5B5-4C9A3D727177}"/>
              </a:ext>
            </a:extLst>
          </p:cNvPr>
          <p:cNvSpPr>
            <a:spLocks noChangeAspect="1"/>
          </p:cNvSpPr>
          <p:nvPr/>
        </p:nvSpPr>
        <p:spPr>
          <a:xfrm>
            <a:off x="8783834" y="2401455"/>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3" name="Oval 52">
            <a:extLst>
              <a:ext uri="{FF2B5EF4-FFF2-40B4-BE49-F238E27FC236}">
                <a16:creationId xmlns:a16="http://schemas.microsoft.com/office/drawing/2014/main" id="{F023FB32-2F29-9146-9B21-AF8682F67A8D}"/>
              </a:ext>
            </a:extLst>
          </p:cNvPr>
          <p:cNvSpPr>
            <a:spLocks noChangeAspect="1"/>
          </p:cNvSpPr>
          <p:nvPr/>
        </p:nvSpPr>
        <p:spPr>
          <a:xfrm>
            <a:off x="8936234" y="2553855"/>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4" name="Oval 53">
            <a:extLst>
              <a:ext uri="{FF2B5EF4-FFF2-40B4-BE49-F238E27FC236}">
                <a16:creationId xmlns:a16="http://schemas.microsoft.com/office/drawing/2014/main" id="{01F9FE41-B6C6-3F4F-8203-7C813AFF25A6}"/>
              </a:ext>
            </a:extLst>
          </p:cNvPr>
          <p:cNvSpPr>
            <a:spLocks noChangeAspect="1"/>
          </p:cNvSpPr>
          <p:nvPr/>
        </p:nvSpPr>
        <p:spPr>
          <a:xfrm>
            <a:off x="8017775" y="2237867"/>
            <a:ext cx="1414438" cy="1414438"/>
          </a:xfrm>
          <a:prstGeom prst="ellipse">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cxnSp>
        <p:nvCxnSpPr>
          <p:cNvPr id="56" name="Gerade Verbindung mit Pfeil 55">
            <a:extLst>
              <a:ext uri="{FF2B5EF4-FFF2-40B4-BE49-F238E27FC236}">
                <a16:creationId xmlns:a16="http://schemas.microsoft.com/office/drawing/2014/main" id="{90128312-5A9E-4843-9E1B-AC4E7E938EFD}"/>
              </a:ext>
            </a:extLst>
          </p:cNvPr>
          <p:cNvCxnSpPr>
            <a:cxnSpLocks/>
            <a:stCxn id="51" idx="7"/>
          </p:cNvCxnSpPr>
          <p:nvPr/>
        </p:nvCxnSpPr>
        <p:spPr>
          <a:xfrm flipV="1">
            <a:off x="8753950" y="2635755"/>
            <a:ext cx="582463" cy="280376"/>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58" name="Rechteck 57">
            <a:extLst>
              <a:ext uri="{FF2B5EF4-FFF2-40B4-BE49-F238E27FC236}">
                <a16:creationId xmlns:a16="http://schemas.microsoft.com/office/drawing/2014/main" id="{023F8CD7-7276-254F-A93C-4F53B4FAD8B1}"/>
              </a:ext>
            </a:extLst>
          </p:cNvPr>
          <p:cNvSpPr/>
          <p:nvPr/>
        </p:nvSpPr>
        <p:spPr>
          <a:xfrm>
            <a:off x="9053540" y="2657653"/>
            <a:ext cx="290464" cy="369332"/>
          </a:xfrm>
          <a:prstGeom prst="rect">
            <a:avLst/>
          </a:prstGeom>
        </p:spPr>
        <p:txBody>
          <a:bodyPr wrap="none">
            <a:spAutoFit/>
          </a:bodyPr>
          <a:lstStyle/>
          <a:p>
            <a:r>
              <a:rPr lang="de-DE" b="1" dirty="0">
                <a:solidFill>
                  <a:schemeClr val="accent1"/>
                </a:solidFill>
                <a:latin typeface="Arial Standard" charset="0"/>
              </a:rPr>
              <a:t>𝜀</a:t>
            </a:r>
            <a:endParaRPr lang="de-DE" b="1" dirty="0">
              <a:solidFill>
                <a:schemeClr val="accent1"/>
              </a:solidFill>
            </a:endParaRPr>
          </a:p>
        </p:txBody>
      </p:sp>
      <p:sp>
        <p:nvSpPr>
          <p:cNvPr id="61" name="Textfeld 60">
            <a:extLst>
              <a:ext uri="{FF2B5EF4-FFF2-40B4-BE49-F238E27FC236}">
                <a16:creationId xmlns:a16="http://schemas.microsoft.com/office/drawing/2014/main" id="{9D6F15EA-9B3C-E04A-A5AE-97660C6105BA}"/>
              </a:ext>
            </a:extLst>
          </p:cNvPr>
          <p:cNvSpPr txBox="1"/>
          <p:nvPr/>
        </p:nvSpPr>
        <p:spPr>
          <a:xfrm>
            <a:off x="8263768" y="2581828"/>
            <a:ext cx="530228"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A</a:t>
            </a:r>
          </a:p>
        </p:txBody>
      </p:sp>
    </p:spTree>
    <p:extLst>
      <p:ext uri="{BB962C8B-B14F-4D97-AF65-F5344CB8AC3E}">
        <p14:creationId xmlns:p14="http://schemas.microsoft.com/office/powerpoint/2010/main" val="174218087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9BB1B-F450-384A-8359-0F87871CAE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5D2F31D-E86B-F344-9942-ADEEA55A2D91}"/>
              </a:ext>
            </a:extLst>
          </p:cNvPr>
          <p:cNvSpPr>
            <a:spLocks noGrp="1"/>
          </p:cNvSpPr>
          <p:nvPr>
            <p:ph type="body" sz="quarter" idx="13"/>
          </p:nvPr>
        </p:nvSpPr>
        <p:spPr/>
        <p:txBody>
          <a:bodyPr/>
          <a:lstStyle/>
          <a:p>
            <a:r>
              <a:rPr lang="de-DE" dirty="0"/>
              <a:t>Modellierung - DBSCAN Algorithmus</a:t>
            </a:r>
          </a:p>
        </p:txBody>
      </p:sp>
      <p:sp>
        <p:nvSpPr>
          <p:cNvPr id="6" name="Textfeld 5">
            <a:extLst>
              <a:ext uri="{FF2B5EF4-FFF2-40B4-BE49-F238E27FC236}">
                <a16:creationId xmlns:a16="http://schemas.microsoft.com/office/drawing/2014/main" id="{4EA343F5-2985-5A44-8A51-D636A6B4CBD7}"/>
              </a:ext>
            </a:extLst>
          </p:cNvPr>
          <p:cNvSpPr txBox="1"/>
          <p:nvPr/>
        </p:nvSpPr>
        <p:spPr>
          <a:xfrm>
            <a:off x="371476" y="1556029"/>
            <a:ext cx="813910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DBSCAN (</a:t>
            </a:r>
            <a:r>
              <a:rPr lang="de-DE" b="1" dirty="0" err="1">
                <a:latin typeface="Arial Standard" charset="0"/>
              </a:rPr>
              <a:t>Density-Based</a:t>
            </a:r>
            <a:r>
              <a:rPr lang="de-DE" b="1" dirty="0">
                <a:latin typeface="Arial Standard" charset="0"/>
              </a:rPr>
              <a:t> </a:t>
            </a:r>
            <a:r>
              <a:rPr lang="de-DE" b="1" dirty="0" err="1">
                <a:latin typeface="Arial Standard" charset="0"/>
              </a:rPr>
              <a:t>Spatial</a:t>
            </a:r>
            <a:r>
              <a:rPr lang="de-DE" b="1" dirty="0">
                <a:latin typeface="Arial Standard" charset="0"/>
              </a:rPr>
              <a:t> Clustering </a:t>
            </a:r>
            <a:r>
              <a:rPr lang="de-DE" b="1" dirty="0" err="1">
                <a:latin typeface="Arial Standard" charset="0"/>
              </a:rPr>
              <a:t>of</a:t>
            </a:r>
            <a:r>
              <a:rPr lang="de-DE" b="1" dirty="0">
                <a:latin typeface="Arial Standard" charset="0"/>
              </a:rPr>
              <a:t> </a:t>
            </a:r>
            <a:r>
              <a:rPr lang="de-DE" b="1" dirty="0" err="1">
                <a:latin typeface="Arial Standard" charset="0"/>
              </a:rPr>
              <a:t>Applications</a:t>
            </a:r>
            <a:r>
              <a:rPr lang="de-DE" b="1" dirty="0">
                <a:latin typeface="Arial Standard" charset="0"/>
              </a:rPr>
              <a:t> </a:t>
            </a:r>
            <a:r>
              <a:rPr lang="de-DE" b="1" dirty="0" err="1">
                <a:latin typeface="Arial Standard" charset="0"/>
              </a:rPr>
              <a:t>with</a:t>
            </a:r>
            <a:r>
              <a:rPr lang="de-DE" b="1" dirty="0">
                <a:latin typeface="Arial Standard" charset="0"/>
              </a:rPr>
              <a:t> Noise)</a:t>
            </a:r>
          </a:p>
        </p:txBody>
      </p:sp>
      <p:sp>
        <p:nvSpPr>
          <p:cNvPr id="7" name="Textfeld 6">
            <a:extLst>
              <a:ext uri="{FF2B5EF4-FFF2-40B4-BE49-F238E27FC236}">
                <a16:creationId xmlns:a16="http://schemas.microsoft.com/office/drawing/2014/main" id="{ACA8601A-0365-4C40-8061-1B1691485004}"/>
              </a:ext>
            </a:extLst>
          </p:cNvPr>
          <p:cNvSpPr txBox="1"/>
          <p:nvPr/>
        </p:nvSpPr>
        <p:spPr>
          <a:xfrm>
            <a:off x="382951" y="2607276"/>
            <a:ext cx="5713049" cy="3996305"/>
          </a:xfrm>
          <a:prstGeom prst="rect">
            <a:avLst/>
          </a:prstGeom>
          <a:noFill/>
        </p:spPr>
        <p:txBody>
          <a:bodyPr vert="horz" wrap="square" lIns="180000" tIns="180000" rIns="180000" bIns="180000" rtlCol="0" anchor="t" anchorCtr="0">
            <a:spAutoFit/>
          </a:bodyPr>
          <a:lstStyle/>
          <a:p>
            <a:pPr marL="342900" indent="-342900">
              <a:lnSpc>
                <a:spcPct val="110000"/>
              </a:lnSpc>
              <a:buFont typeface="+mj-lt"/>
              <a:buAutoNum type="arabicPeriod"/>
            </a:pPr>
            <a:r>
              <a:rPr lang="de-DE" dirty="0">
                <a:latin typeface="Arial Standard" charset="0"/>
              </a:rPr>
              <a:t>Berechnen der Dichte für jeden Datenpunkt abhängig von 𝜀. Ist die Dichte &gt; der </a:t>
            </a:r>
            <a:r>
              <a:rPr lang="de-DE" i="1" dirty="0">
                <a:latin typeface="Arial Standard" charset="0"/>
              </a:rPr>
              <a:t>Minimum </a:t>
            </a:r>
            <a:r>
              <a:rPr lang="de-DE" i="1" dirty="0" err="1">
                <a:latin typeface="Arial Standard" charset="0"/>
              </a:rPr>
              <a:t>Number</a:t>
            </a:r>
            <a:r>
              <a:rPr lang="de-DE" i="1" dirty="0">
                <a:latin typeface="Arial Standard" charset="0"/>
              </a:rPr>
              <a:t> </a:t>
            </a:r>
            <a:r>
              <a:rPr lang="de-DE" i="1" dirty="0" err="1">
                <a:latin typeface="Arial Standard" charset="0"/>
              </a:rPr>
              <a:t>of</a:t>
            </a:r>
            <a:r>
              <a:rPr lang="de-DE" i="1" dirty="0">
                <a:latin typeface="Arial Standard" charset="0"/>
              </a:rPr>
              <a:t> Points</a:t>
            </a:r>
            <a:r>
              <a:rPr lang="de-DE" dirty="0">
                <a:latin typeface="Arial Standard" charset="0"/>
              </a:rPr>
              <a:t> wird von einer </a:t>
            </a:r>
            <a:r>
              <a:rPr lang="de-DE" b="1" i="1" dirty="0">
                <a:latin typeface="Arial Standard" charset="0"/>
              </a:rPr>
              <a:t>High-</a:t>
            </a:r>
            <a:r>
              <a:rPr lang="de-DE" b="1" i="1" dirty="0" err="1">
                <a:latin typeface="Arial Standard" charset="0"/>
              </a:rPr>
              <a:t>Density</a:t>
            </a:r>
            <a:r>
              <a:rPr lang="de-DE" b="1" i="1" dirty="0">
                <a:latin typeface="Arial Standard" charset="0"/>
              </a:rPr>
              <a:t> Area</a:t>
            </a:r>
            <a:r>
              <a:rPr lang="de-DE" b="1" dirty="0">
                <a:latin typeface="Arial Standard" charset="0"/>
              </a:rPr>
              <a:t> </a:t>
            </a:r>
            <a:r>
              <a:rPr lang="de-DE" dirty="0">
                <a:latin typeface="Arial Standard" charset="0"/>
              </a:rPr>
              <a:t>gesprochen</a:t>
            </a:r>
          </a:p>
          <a:p>
            <a:pPr marL="342900" indent="-342900">
              <a:lnSpc>
                <a:spcPct val="110000"/>
              </a:lnSpc>
              <a:buFont typeface="+mj-lt"/>
              <a:buAutoNum type="arabicPeriod"/>
            </a:pPr>
            <a:r>
              <a:rPr lang="de-DE" dirty="0">
                <a:latin typeface="Arial Standard" charset="0"/>
              </a:rPr>
              <a:t>Datenpunkte innerhalb der </a:t>
            </a:r>
            <a:r>
              <a:rPr lang="de-DE" i="1" dirty="0">
                <a:latin typeface="Arial Standard" charset="0"/>
              </a:rPr>
              <a:t>High-</a:t>
            </a:r>
            <a:r>
              <a:rPr lang="de-DE" i="1" dirty="0" err="1">
                <a:latin typeface="Arial Standard" charset="0"/>
              </a:rPr>
              <a:t>Density</a:t>
            </a:r>
            <a:r>
              <a:rPr lang="de-DE" i="1" dirty="0">
                <a:latin typeface="Arial Standard" charset="0"/>
              </a:rPr>
              <a:t> Area </a:t>
            </a:r>
            <a:r>
              <a:rPr lang="de-DE" dirty="0">
                <a:latin typeface="Arial Standard" charset="0"/>
              </a:rPr>
              <a:t>sind </a:t>
            </a:r>
            <a:r>
              <a:rPr lang="de-DE" b="1" i="1" dirty="0">
                <a:latin typeface="Arial Standard" charset="0"/>
              </a:rPr>
              <a:t>Core Points</a:t>
            </a:r>
            <a:r>
              <a:rPr lang="de-DE" dirty="0">
                <a:latin typeface="Arial Standard" charset="0"/>
              </a:rPr>
              <a:t>. Datenpunkte außerhalb der </a:t>
            </a:r>
            <a:r>
              <a:rPr lang="de-DE" i="1" dirty="0">
                <a:latin typeface="Arial Standard" charset="0"/>
              </a:rPr>
              <a:t>High </a:t>
            </a:r>
            <a:r>
              <a:rPr lang="de-DE" i="1" dirty="0" err="1">
                <a:latin typeface="Arial Standard" charset="0"/>
              </a:rPr>
              <a:t>Density</a:t>
            </a:r>
            <a:r>
              <a:rPr lang="de-DE" i="1" dirty="0">
                <a:latin typeface="Arial Standard" charset="0"/>
              </a:rPr>
              <a:t> Area</a:t>
            </a:r>
            <a:r>
              <a:rPr lang="de-DE" dirty="0">
                <a:latin typeface="Arial Standard" charset="0"/>
              </a:rPr>
              <a:t> aber mit anderen </a:t>
            </a:r>
            <a:r>
              <a:rPr lang="de-DE" i="1" dirty="0">
                <a:latin typeface="Arial Standard" charset="0"/>
              </a:rPr>
              <a:t>Core Points </a:t>
            </a:r>
            <a:r>
              <a:rPr lang="de-DE" dirty="0">
                <a:latin typeface="Arial Standard" charset="0"/>
              </a:rPr>
              <a:t>innerhalb von 𝜀, sind </a:t>
            </a:r>
            <a:r>
              <a:rPr lang="de-DE" b="1" i="1" dirty="0" err="1">
                <a:latin typeface="Arial Standard" charset="0"/>
              </a:rPr>
              <a:t>Border</a:t>
            </a:r>
            <a:r>
              <a:rPr lang="de-DE" b="1" i="1" dirty="0">
                <a:latin typeface="Arial Standard" charset="0"/>
              </a:rPr>
              <a:t> Points</a:t>
            </a:r>
          </a:p>
          <a:p>
            <a:pPr marL="342900" indent="-342900">
              <a:lnSpc>
                <a:spcPct val="110000"/>
              </a:lnSpc>
              <a:buFont typeface="+mj-lt"/>
              <a:buAutoNum type="arabicPeriod"/>
            </a:pPr>
            <a:r>
              <a:rPr lang="de-DE" dirty="0">
                <a:latin typeface="Arial Standard" charset="0"/>
              </a:rPr>
              <a:t>Datenpunkte außerhalb der </a:t>
            </a:r>
            <a:r>
              <a:rPr lang="de-DE" i="1" dirty="0">
                <a:latin typeface="Arial Standard" charset="0"/>
              </a:rPr>
              <a:t>High-</a:t>
            </a:r>
            <a:r>
              <a:rPr lang="de-DE" i="1" dirty="0" err="1">
                <a:latin typeface="Arial Standard" charset="0"/>
              </a:rPr>
              <a:t>Density</a:t>
            </a:r>
            <a:r>
              <a:rPr lang="de-DE" i="1" dirty="0">
                <a:latin typeface="Arial Standard" charset="0"/>
              </a:rPr>
              <a:t> Area </a:t>
            </a:r>
            <a:r>
              <a:rPr lang="de-DE" dirty="0">
                <a:latin typeface="Arial Standard" charset="0"/>
              </a:rPr>
              <a:t>und mit keinen Core Points innerhalb 𝜀 sind </a:t>
            </a:r>
            <a:r>
              <a:rPr lang="de-DE" b="1" dirty="0">
                <a:latin typeface="Arial Standard" charset="0"/>
              </a:rPr>
              <a:t>Rauschen</a:t>
            </a:r>
            <a:r>
              <a:rPr lang="de-DE" dirty="0">
                <a:latin typeface="Arial Standard" charset="0"/>
              </a:rPr>
              <a:t> </a:t>
            </a:r>
          </a:p>
          <a:p>
            <a:pPr marL="342900" indent="-342900">
              <a:lnSpc>
                <a:spcPct val="110000"/>
              </a:lnSpc>
              <a:buFont typeface="+mj-lt"/>
              <a:buAutoNum type="arabicPeriod"/>
            </a:pPr>
            <a:endParaRPr lang="de-DE" dirty="0">
              <a:latin typeface="Arial Standard" charset="0"/>
            </a:endParaRPr>
          </a:p>
        </p:txBody>
      </p:sp>
      <p:sp>
        <p:nvSpPr>
          <p:cNvPr id="8" name="Textfeld 7">
            <a:extLst>
              <a:ext uri="{FF2B5EF4-FFF2-40B4-BE49-F238E27FC236}">
                <a16:creationId xmlns:a16="http://schemas.microsoft.com/office/drawing/2014/main" id="{031F7BCF-ED7A-5D40-9DEC-004AA81ABC0A}"/>
              </a:ext>
            </a:extLst>
          </p:cNvPr>
          <p:cNvSpPr txBox="1"/>
          <p:nvPr/>
        </p:nvSpPr>
        <p:spPr>
          <a:xfrm>
            <a:off x="7224284" y="2375861"/>
            <a:ext cx="3537461" cy="644618"/>
          </a:xfrm>
          <a:prstGeom prst="rect">
            <a:avLst/>
          </a:prstGeom>
          <a:noFill/>
        </p:spPr>
        <p:txBody>
          <a:bodyPr vert="horz" wrap="none" lIns="180000" tIns="180000" rIns="180000" bIns="180000" rtlCol="0" anchor="t" anchorCtr="0">
            <a:spAutoFit/>
          </a:bodyPr>
          <a:lstStyle/>
          <a:p>
            <a:pPr>
              <a:lnSpc>
                <a:spcPct val="110000"/>
              </a:lnSpc>
            </a:pPr>
            <a:r>
              <a:rPr lang="de-DE" i="1" dirty="0">
                <a:latin typeface="Arial Standard" charset="0"/>
              </a:rPr>
              <a:t>Minimum </a:t>
            </a:r>
            <a:r>
              <a:rPr lang="de-DE" i="1" dirty="0" err="1">
                <a:latin typeface="Arial Standard" charset="0"/>
              </a:rPr>
              <a:t>Number</a:t>
            </a:r>
            <a:r>
              <a:rPr lang="de-DE" i="1" dirty="0">
                <a:latin typeface="Arial Standard" charset="0"/>
              </a:rPr>
              <a:t> </a:t>
            </a:r>
            <a:r>
              <a:rPr lang="de-DE" i="1" dirty="0" err="1">
                <a:latin typeface="Arial Standard" charset="0"/>
              </a:rPr>
              <a:t>of</a:t>
            </a:r>
            <a:r>
              <a:rPr lang="de-DE" i="1" dirty="0">
                <a:latin typeface="Arial Standard" charset="0"/>
              </a:rPr>
              <a:t> Points </a:t>
            </a:r>
            <a:r>
              <a:rPr lang="de-DE" dirty="0">
                <a:latin typeface="Arial Standard" charset="0"/>
              </a:rPr>
              <a:t>= 4</a:t>
            </a:r>
          </a:p>
        </p:txBody>
      </p:sp>
      <p:sp>
        <p:nvSpPr>
          <p:cNvPr id="10" name="Oval 9">
            <a:extLst>
              <a:ext uri="{FF2B5EF4-FFF2-40B4-BE49-F238E27FC236}">
                <a16:creationId xmlns:a16="http://schemas.microsoft.com/office/drawing/2014/main" id="{737195C7-407E-8643-9D60-751081071F8F}"/>
              </a:ext>
            </a:extLst>
          </p:cNvPr>
          <p:cNvSpPr>
            <a:spLocks noChangeAspect="1"/>
          </p:cNvSpPr>
          <p:nvPr/>
        </p:nvSpPr>
        <p:spPr>
          <a:xfrm>
            <a:off x="8796498" y="3684112"/>
            <a:ext cx="81899" cy="81899"/>
          </a:xfrm>
          <a:prstGeom prst="ellipse">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 name="Oval 10">
            <a:extLst>
              <a:ext uri="{FF2B5EF4-FFF2-40B4-BE49-F238E27FC236}">
                <a16:creationId xmlns:a16="http://schemas.microsoft.com/office/drawing/2014/main" id="{3A2493AC-D280-F643-A393-7A559DFE0EC5}"/>
              </a:ext>
            </a:extLst>
          </p:cNvPr>
          <p:cNvSpPr>
            <a:spLocks noChangeAspect="1"/>
          </p:cNvSpPr>
          <p:nvPr/>
        </p:nvSpPr>
        <p:spPr>
          <a:xfrm>
            <a:off x="8318825" y="5331685"/>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 name="Oval 11">
            <a:extLst>
              <a:ext uri="{FF2B5EF4-FFF2-40B4-BE49-F238E27FC236}">
                <a16:creationId xmlns:a16="http://schemas.microsoft.com/office/drawing/2014/main" id="{F1507267-7E7C-1E4B-B437-4628E167EAD7}"/>
              </a:ext>
            </a:extLst>
          </p:cNvPr>
          <p:cNvSpPr>
            <a:spLocks noChangeAspect="1"/>
          </p:cNvSpPr>
          <p:nvPr/>
        </p:nvSpPr>
        <p:spPr>
          <a:xfrm>
            <a:off x="8655920" y="5046910"/>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0" name="Oval 19">
            <a:extLst>
              <a:ext uri="{FF2B5EF4-FFF2-40B4-BE49-F238E27FC236}">
                <a16:creationId xmlns:a16="http://schemas.microsoft.com/office/drawing/2014/main" id="{4FAB309C-A39F-8344-91DB-C4E3C1F73653}"/>
              </a:ext>
            </a:extLst>
          </p:cNvPr>
          <p:cNvSpPr>
            <a:spLocks noChangeAspect="1"/>
          </p:cNvSpPr>
          <p:nvPr/>
        </p:nvSpPr>
        <p:spPr>
          <a:xfrm>
            <a:off x="7820986" y="4833846"/>
            <a:ext cx="1077577" cy="1077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2" name="Oval 21">
            <a:extLst>
              <a:ext uri="{FF2B5EF4-FFF2-40B4-BE49-F238E27FC236}">
                <a16:creationId xmlns:a16="http://schemas.microsoft.com/office/drawing/2014/main" id="{295BEE9F-7076-8D43-9E9F-A5A51D809F86}"/>
              </a:ext>
            </a:extLst>
          </p:cNvPr>
          <p:cNvSpPr>
            <a:spLocks noChangeAspect="1"/>
          </p:cNvSpPr>
          <p:nvPr/>
        </p:nvSpPr>
        <p:spPr>
          <a:xfrm>
            <a:off x="8158081" y="4549071"/>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 name="Oval 22">
            <a:extLst>
              <a:ext uri="{FF2B5EF4-FFF2-40B4-BE49-F238E27FC236}">
                <a16:creationId xmlns:a16="http://schemas.microsoft.com/office/drawing/2014/main" id="{90BF6704-C043-4047-AC33-CE4D957029C5}"/>
              </a:ext>
            </a:extLst>
          </p:cNvPr>
          <p:cNvSpPr>
            <a:spLocks noChangeAspect="1"/>
          </p:cNvSpPr>
          <p:nvPr/>
        </p:nvSpPr>
        <p:spPr>
          <a:xfrm>
            <a:off x="9059307" y="4829959"/>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 name="Oval 23">
            <a:extLst>
              <a:ext uri="{FF2B5EF4-FFF2-40B4-BE49-F238E27FC236}">
                <a16:creationId xmlns:a16="http://schemas.microsoft.com/office/drawing/2014/main" id="{80734637-82BF-FF4D-AE1A-2FF1B767D5BE}"/>
              </a:ext>
            </a:extLst>
          </p:cNvPr>
          <p:cNvSpPr>
            <a:spLocks noChangeAspect="1"/>
          </p:cNvSpPr>
          <p:nvPr/>
        </p:nvSpPr>
        <p:spPr>
          <a:xfrm>
            <a:off x="8561468" y="4332120"/>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 name="Oval 24">
            <a:extLst>
              <a:ext uri="{FF2B5EF4-FFF2-40B4-BE49-F238E27FC236}">
                <a16:creationId xmlns:a16="http://schemas.microsoft.com/office/drawing/2014/main" id="{E7C99268-24B7-C646-9A13-4556D2A0CF5C}"/>
              </a:ext>
            </a:extLst>
          </p:cNvPr>
          <p:cNvSpPr>
            <a:spLocks noChangeAspect="1"/>
          </p:cNvSpPr>
          <p:nvPr/>
        </p:nvSpPr>
        <p:spPr>
          <a:xfrm>
            <a:off x="9019936" y="5205603"/>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 name="Oval 25">
            <a:extLst>
              <a:ext uri="{FF2B5EF4-FFF2-40B4-BE49-F238E27FC236}">
                <a16:creationId xmlns:a16="http://schemas.microsoft.com/office/drawing/2014/main" id="{312713EA-21E7-5443-AE23-D8FBD3FC1A65}"/>
              </a:ext>
            </a:extLst>
          </p:cNvPr>
          <p:cNvSpPr>
            <a:spLocks noChangeAspect="1"/>
          </p:cNvSpPr>
          <p:nvPr/>
        </p:nvSpPr>
        <p:spPr>
          <a:xfrm>
            <a:off x="8522097" y="4707764"/>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 name="Oval 26">
            <a:extLst>
              <a:ext uri="{FF2B5EF4-FFF2-40B4-BE49-F238E27FC236}">
                <a16:creationId xmlns:a16="http://schemas.microsoft.com/office/drawing/2014/main" id="{2D14272A-E17E-EC42-8251-D5F051F54254}"/>
              </a:ext>
            </a:extLst>
          </p:cNvPr>
          <p:cNvSpPr>
            <a:spLocks noChangeAspect="1"/>
          </p:cNvSpPr>
          <p:nvPr/>
        </p:nvSpPr>
        <p:spPr>
          <a:xfrm>
            <a:off x="9490854" y="4666814"/>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 name="Oval 27">
            <a:extLst>
              <a:ext uri="{FF2B5EF4-FFF2-40B4-BE49-F238E27FC236}">
                <a16:creationId xmlns:a16="http://schemas.microsoft.com/office/drawing/2014/main" id="{B6085D63-B42D-8541-B9F2-0BA72FB4FDA9}"/>
              </a:ext>
            </a:extLst>
          </p:cNvPr>
          <p:cNvSpPr>
            <a:spLocks noChangeAspect="1"/>
          </p:cNvSpPr>
          <p:nvPr/>
        </p:nvSpPr>
        <p:spPr>
          <a:xfrm>
            <a:off x="8993015" y="4168975"/>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9" name="Oval 28">
            <a:extLst>
              <a:ext uri="{FF2B5EF4-FFF2-40B4-BE49-F238E27FC236}">
                <a16:creationId xmlns:a16="http://schemas.microsoft.com/office/drawing/2014/main" id="{3D50AA5B-C7D7-2045-A54A-E7280D2BB722}"/>
              </a:ext>
            </a:extLst>
          </p:cNvPr>
          <p:cNvSpPr>
            <a:spLocks noChangeAspect="1"/>
          </p:cNvSpPr>
          <p:nvPr/>
        </p:nvSpPr>
        <p:spPr>
          <a:xfrm>
            <a:off x="10253080" y="4802624"/>
            <a:ext cx="81899" cy="81899"/>
          </a:xfrm>
          <a:prstGeom prst="ellipse">
            <a:avLst/>
          </a:prstGeom>
          <a:solidFill>
            <a:schemeClr val="accent1">
              <a:lumMod val="60000"/>
              <a:lumOff val="4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0" name="Oval 29">
            <a:extLst>
              <a:ext uri="{FF2B5EF4-FFF2-40B4-BE49-F238E27FC236}">
                <a16:creationId xmlns:a16="http://schemas.microsoft.com/office/drawing/2014/main" id="{668AA8F9-9D60-8D4E-A47B-636D053B6519}"/>
              </a:ext>
            </a:extLst>
          </p:cNvPr>
          <p:cNvSpPr>
            <a:spLocks noChangeAspect="1"/>
          </p:cNvSpPr>
          <p:nvPr/>
        </p:nvSpPr>
        <p:spPr>
          <a:xfrm>
            <a:off x="9755241" y="4304785"/>
            <a:ext cx="1077577" cy="1077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1" name="Oval 30">
            <a:extLst>
              <a:ext uri="{FF2B5EF4-FFF2-40B4-BE49-F238E27FC236}">
                <a16:creationId xmlns:a16="http://schemas.microsoft.com/office/drawing/2014/main" id="{BC7891F2-C85A-AE45-BC2E-991DF851C7E5}"/>
              </a:ext>
            </a:extLst>
          </p:cNvPr>
          <p:cNvSpPr>
            <a:spLocks noChangeAspect="1"/>
          </p:cNvSpPr>
          <p:nvPr/>
        </p:nvSpPr>
        <p:spPr>
          <a:xfrm>
            <a:off x="9409504" y="5126256"/>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2" name="Oval 31">
            <a:extLst>
              <a:ext uri="{FF2B5EF4-FFF2-40B4-BE49-F238E27FC236}">
                <a16:creationId xmlns:a16="http://schemas.microsoft.com/office/drawing/2014/main" id="{19732639-714D-6C4D-BB74-CC71A7A24EAC}"/>
              </a:ext>
            </a:extLst>
          </p:cNvPr>
          <p:cNvSpPr>
            <a:spLocks noChangeAspect="1"/>
          </p:cNvSpPr>
          <p:nvPr/>
        </p:nvSpPr>
        <p:spPr>
          <a:xfrm>
            <a:off x="8911665" y="4628417"/>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3" name="Oval 32">
            <a:extLst>
              <a:ext uri="{FF2B5EF4-FFF2-40B4-BE49-F238E27FC236}">
                <a16:creationId xmlns:a16="http://schemas.microsoft.com/office/drawing/2014/main" id="{D4CDC12B-74A1-B041-A85E-8E8F93DD720C}"/>
              </a:ext>
            </a:extLst>
          </p:cNvPr>
          <p:cNvSpPr>
            <a:spLocks noChangeAspect="1"/>
          </p:cNvSpPr>
          <p:nvPr/>
        </p:nvSpPr>
        <p:spPr>
          <a:xfrm>
            <a:off x="9812891" y="4938434"/>
            <a:ext cx="81899" cy="81899"/>
          </a:xfrm>
          <a:prstGeom prst="ellipse">
            <a:avLst/>
          </a:prstGeom>
          <a:solidFill>
            <a:schemeClr val="accent1">
              <a:lumMod val="60000"/>
              <a:lumOff val="40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4" name="Oval 33">
            <a:extLst>
              <a:ext uri="{FF2B5EF4-FFF2-40B4-BE49-F238E27FC236}">
                <a16:creationId xmlns:a16="http://schemas.microsoft.com/office/drawing/2014/main" id="{9D3BDF0E-208E-D848-838F-950D4280696B}"/>
              </a:ext>
            </a:extLst>
          </p:cNvPr>
          <p:cNvSpPr>
            <a:spLocks noChangeAspect="1"/>
          </p:cNvSpPr>
          <p:nvPr/>
        </p:nvSpPr>
        <p:spPr>
          <a:xfrm>
            <a:off x="9315052" y="4440595"/>
            <a:ext cx="1077577" cy="1077577"/>
          </a:xfrm>
          <a:prstGeom prst="ellipse">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5" name="Oval 34">
            <a:extLst>
              <a:ext uri="{FF2B5EF4-FFF2-40B4-BE49-F238E27FC236}">
                <a16:creationId xmlns:a16="http://schemas.microsoft.com/office/drawing/2014/main" id="{20E4B140-15E5-9B4A-AADF-A8DB184E30F2}"/>
              </a:ext>
            </a:extLst>
          </p:cNvPr>
          <p:cNvSpPr>
            <a:spLocks noChangeAspect="1"/>
          </p:cNvSpPr>
          <p:nvPr/>
        </p:nvSpPr>
        <p:spPr>
          <a:xfrm>
            <a:off x="8298659" y="3186273"/>
            <a:ext cx="1077577" cy="107757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6" name="Textfeld 35">
            <a:extLst>
              <a:ext uri="{FF2B5EF4-FFF2-40B4-BE49-F238E27FC236}">
                <a16:creationId xmlns:a16="http://schemas.microsoft.com/office/drawing/2014/main" id="{CD8CB037-1C56-1B47-BC9A-186E0EBAA7AC}"/>
              </a:ext>
            </a:extLst>
          </p:cNvPr>
          <p:cNvSpPr txBox="1"/>
          <p:nvPr/>
        </p:nvSpPr>
        <p:spPr>
          <a:xfrm>
            <a:off x="9369461" y="3344718"/>
            <a:ext cx="146638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Rauschen</a:t>
            </a:r>
          </a:p>
        </p:txBody>
      </p:sp>
      <p:sp>
        <p:nvSpPr>
          <p:cNvPr id="37" name="Textfeld 36">
            <a:extLst>
              <a:ext uri="{FF2B5EF4-FFF2-40B4-BE49-F238E27FC236}">
                <a16:creationId xmlns:a16="http://schemas.microsoft.com/office/drawing/2014/main" id="{E54CCDF5-0022-6348-A237-0DF325DA10D5}"/>
              </a:ext>
            </a:extLst>
          </p:cNvPr>
          <p:cNvSpPr txBox="1"/>
          <p:nvPr/>
        </p:nvSpPr>
        <p:spPr>
          <a:xfrm>
            <a:off x="6135371" y="5020333"/>
            <a:ext cx="1761334" cy="644618"/>
          </a:xfrm>
          <a:prstGeom prst="rect">
            <a:avLst/>
          </a:prstGeom>
          <a:noFill/>
        </p:spPr>
        <p:txBody>
          <a:bodyPr vert="horz" wrap="none" lIns="180000" tIns="180000" rIns="180000" bIns="180000" rtlCol="0" anchor="t" anchorCtr="0">
            <a:spAutoFit/>
          </a:bodyPr>
          <a:lstStyle/>
          <a:p>
            <a:pPr>
              <a:lnSpc>
                <a:spcPct val="110000"/>
              </a:lnSpc>
            </a:pPr>
            <a:r>
              <a:rPr lang="de-DE" b="1" i="1" dirty="0" err="1">
                <a:solidFill>
                  <a:schemeClr val="accent1"/>
                </a:solidFill>
                <a:latin typeface="Arial Standard" charset="0"/>
              </a:rPr>
              <a:t>Border</a:t>
            </a:r>
            <a:r>
              <a:rPr lang="de-DE" b="1" i="1" dirty="0">
                <a:solidFill>
                  <a:schemeClr val="accent1"/>
                </a:solidFill>
                <a:latin typeface="Arial Standard" charset="0"/>
              </a:rPr>
              <a:t> Point</a:t>
            </a:r>
          </a:p>
        </p:txBody>
      </p:sp>
      <p:sp>
        <p:nvSpPr>
          <p:cNvPr id="38" name="Textfeld 37">
            <a:extLst>
              <a:ext uri="{FF2B5EF4-FFF2-40B4-BE49-F238E27FC236}">
                <a16:creationId xmlns:a16="http://schemas.microsoft.com/office/drawing/2014/main" id="{853E02FC-860F-1A41-9962-16B1F418EF23}"/>
              </a:ext>
            </a:extLst>
          </p:cNvPr>
          <p:cNvSpPr txBox="1"/>
          <p:nvPr/>
        </p:nvSpPr>
        <p:spPr>
          <a:xfrm>
            <a:off x="8796498" y="5632605"/>
            <a:ext cx="1658742" cy="644618"/>
          </a:xfrm>
          <a:prstGeom prst="rect">
            <a:avLst/>
          </a:prstGeom>
          <a:noFill/>
        </p:spPr>
        <p:txBody>
          <a:bodyPr vert="horz" wrap="none" lIns="180000" tIns="180000" rIns="180000" bIns="180000" rtlCol="0" anchor="t" anchorCtr="0">
            <a:spAutoFit/>
          </a:bodyPr>
          <a:lstStyle/>
          <a:p>
            <a:pPr>
              <a:lnSpc>
                <a:spcPct val="110000"/>
              </a:lnSpc>
            </a:pPr>
            <a:r>
              <a:rPr lang="de-DE" b="1" i="1" dirty="0">
                <a:solidFill>
                  <a:schemeClr val="accent5">
                    <a:lumMod val="75000"/>
                  </a:schemeClr>
                </a:solidFill>
                <a:latin typeface="Arial Standard" charset="0"/>
              </a:rPr>
              <a:t>Core Points</a:t>
            </a:r>
          </a:p>
        </p:txBody>
      </p:sp>
    </p:spTree>
    <p:extLst>
      <p:ext uri="{BB962C8B-B14F-4D97-AF65-F5344CB8AC3E}">
        <p14:creationId xmlns:p14="http://schemas.microsoft.com/office/powerpoint/2010/main" val="98655567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9BB1B-F450-384A-8359-0F87871CAE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5D2F31D-E86B-F344-9942-ADEEA55A2D91}"/>
              </a:ext>
            </a:extLst>
          </p:cNvPr>
          <p:cNvSpPr>
            <a:spLocks noGrp="1"/>
          </p:cNvSpPr>
          <p:nvPr>
            <p:ph type="body" sz="quarter" idx="13"/>
          </p:nvPr>
        </p:nvSpPr>
        <p:spPr/>
        <p:txBody>
          <a:bodyPr/>
          <a:lstStyle/>
          <a:p>
            <a:r>
              <a:rPr lang="de-DE" dirty="0"/>
              <a:t>Modellierung - DBSCAN Einschränkungen</a:t>
            </a:r>
          </a:p>
        </p:txBody>
      </p:sp>
      <p:sp>
        <p:nvSpPr>
          <p:cNvPr id="6" name="Textfeld 5">
            <a:extLst>
              <a:ext uri="{FF2B5EF4-FFF2-40B4-BE49-F238E27FC236}">
                <a16:creationId xmlns:a16="http://schemas.microsoft.com/office/drawing/2014/main" id="{DCEAECA0-D3E5-A344-81E4-D761C0993933}"/>
              </a:ext>
            </a:extLst>
          </p:cNvPr>
          <p:cNvSpPr txBox="1"/>
          <p:nvPr/>
        </p:nvSpPr>
        <p:spPr>
          <a:xfrm>
            <a:off x="382951" y="1945304"/>
            <a:ext cx="7661298" cy="2168112"/>
          </a:xfrm>
          <a:prstGeom prst="rect">
            <a:avLst/>
          </a:prstGeom>
          <a:noFill/>
        </p:spPr>
        <p:txBody>
          <a:bodyPr vert="horz" wrap="squar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a:latin typeface="Arial Standard" charset="0"/>
              </a:rPr>
              <a:t>Entweder wird die </a:t>
            </a:r>
            <a:r>
              <a:rPr lang="de-DE" i="1" dirty="0">
                <a:latin typeface="Arial Standard" charset="0"/>
              </a:rPr>
              <a:t>Minimum </a:t>
            </a:r>
            <a:r>
              <a:rPr lang="de-DE" i="1" dirty="0" err="1">
                <a:latin typeface="Arial Standard" charset="0"/>
              </a:rPr>
              <a:t>Number</a:t>
            </a:r>
            <a:r>
              <a:rPr lang="de-DE" i="1" dirty="0">
                <a:latin typeface="Arial Standard" charset="0"/>
              </a:rPr>
              <a:t> </a:t>
            </a:r>
            <a:r>
              <a:rPr lang="de-DE" i="1" dirty="0" err="1">
                <a:latin typeface="Arial Standard" charset="0"/>
              </a:rPr>
              <a:t>of</a:t>
            </a:r>
            <a:r>
              <a:rPr lang="de-DE" i="1" dirty="0">
                <a:latin typeface="Arial Standard" charset="0"/>
              </a:rPr>
              <a:t> Points </a:t>
            </a:r>
            <a:r>
              <a:rPr lang="de-DE" dirty="0">
                <a:latin typeface="Arial Standard" charset="0"/>
              </a:rPr>
              <a:t>zu kleine oder 𝜀 zu hoch gesetzt</a:t>
            </a:r>
          </a:p>
          <a:p>
            <a:pPr marL="742950" lvl="1" indent="-285750">
              <a:lnSpc>
                <a:spcPct val="110000"/>
              </a:lnSpc>
              <a:buFont typeface="Arial" panose="020B0604020202020204" pitchFamily="34" charset="0"/>
              <a:buChar char="•"/>
            </a:pPr>
            <a:r>
              <a:rPr lang="de-DE" dirty="0">
                <a:latin typeface="Arial Standard" charset="0"/>
              </a:rPr>
              <a:t>Im Extremfall wird nur 1 Cluster identifiziert</a:t>
            </a:r>
          </a:p>
          <a:p>
            <a:pPr marL="285750" indent="-285750">
              <a:lnSpc>
                <a:spcPct val="110000"/>
              </a:lnSpc>
              <a:buFont typeface="Arial" panose="020B0604020202020204" pitchFamily="34" charset="0"/>
              <a:buChar char="•"/>
            </a:pPr>
            <a:r>
              <a:rPr lang="de-DE" dirty="0">
                <a:latin typeface="Arial Standard" charset="0"/>
              </a:rPr>
              <a:t>Oder die </a:t>
            </a:r>
            <a:r>
              <a:rPr lang="de-DE" i="1" dirty="0">
                <a:latin typeface="Arial Standard" charset="0"/>
              </a:rPr>
              <a:t>Minimum </a:t>
            </a:r>
            <a:r>
              <a:rPr lang="de-DE" i="1" dirty="0" err="1">
                <a:latin typeface="Arial Standard" charset="0"/>
              </a:rPr>
              <a:t>Number</a:t>
            </a:r>
            <a:r>
              <a:rPr lang="de-DE" i="1" dirty="0">
                <a:latin typeface="Arial Standard" charset="0"/>
              </a:rPr>
              <a:t> </a:t>
            </a:r>
            <a:r>
              <a:rPr lang="de-DE" i="1" dirty="0" err="1">
                <a:latin typeface="Arial Standard" charset="0"/>
              </a:rPr>
              <a:t>of</a:t>
            </a:r>
            <a:r>
              <a:rPr lang="de-DE" i="1" dirty="0">
                <a:latin typeface="Arial Standard" charset="0"/>
              </a:rPr>
              <a:t> Points</a:t>
            </a:r>
            <a:r>
              <a:rPr lang="de-DE" dirty="0">
                <a:latin typeface="Arial Standard" charset="0"/>
              </a:rPr>
              <a:t> wird zu hoch und 𝜀 zu klein gesetzt</a:t>
            </a:r>
          </a:p>
          <a:p>
            <a:pPr marL="742950" lvl="1" indent="-285750">
              <a:lnSpc>
                <a:spcPct val="110000"/>
              </a:lnSpc>
              <a:buFont typeface="Arial" panose="020B0604020202020204" pitchFamily="34" charset="0"/>
              <a:buChar char="•"/>
            </a:pPr>
            <a:r>
              <a:rPr lang="de-DE" dirty="0">
                <a:latin typeface="Arial Standard" charset="0"/>
              </a:rPr>
              <a:t>Im Extremfall werden alle Punkte als Rauschen identifiziert</a:t>
            </a:r>
          </a:p>
        </p:txBody>
      </p:sp>
      <p:sp>
        <p:nvSpPr>
          <p:cNvPr id="8" name="Textfeld 7">
            <a:extLst>
              <a:ext uri="{FF2B5EF4-FFF2-40B4-BE49-F238E27FC236}">
                <a16:creationId xmlns:a16="http://schemas.microsoft.com/office/drawing/2014/main" id="{3FC9D659-84A4-2C4A-8C83-C9DDDEBD6A91}"/>
              </a:ext>
            </a:extLst>
          </p:cNvPr>
          <p:cNvSpPr txBox="1"/>
          <p:nvPr/>
        </p:nvSpPr>
        <p:spPr>
          <a:xfrm>
            <a:off x="1342757" y="4791551"/>
            <a:ext cx="558289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In diesem Fall würde </a:t>
            </a:r>
            <a:r>
              <a:rPr lang="de-DE" dirty="0" err="1">
                <a:latin typeface="Arial Standard" charset="0"/>
              </a:rPr>
              <a:t>k-Means</a:t>
            </a:r>
            <a:r>
              <a:rPr lang="de-DE" dirty="0">
                <a:latin typeface="Arial Standard" charset="0"/>
              </a:rPr>
              <a:t> besser funktionieren</a:t>
            </a:r>
          </a:p>
        </p:txBody>
      </p:sp>
      <p:grpSp>
        <p:nvGrpSpPr>
          <p:cNvPr id="9" name="Grafik 13">
            <a:extLst>
              <a:ext uri="{FF2B5EF4-FFF2-40B4-BE49-F238E27FC236}">
                <a16:creationId xmlns:a16="http://schemas.microsoft.com/office/drawing/2014/main" id="{23F76DEF-8E9F-0047-9304-ADB4434C2004}"/>
              </a:ext>
            </a:extLst>
          </p:cNvPr>
          <p:cNvGrpSpPr/>
          <p:nvPr/>
        </p:nvGrpSpPr>
        <p:grpSpPr>
          <a:xfrm>
            <a:off x="904607" y="4894785"/>
            <a:ext cx="438150" cy="438150"/>
            <a:chOff x="1399518" y="5824282"/>
            <a:chExt cx="438150" cy="438150"/>
          </a:xfrm>
        </p:grpSpPr>
        <p:sp>
          <p:nvSpPr>
            <p:cNvPr id="10" name="Freihandform 9">
              <a:extLst>
                <a:ext uri="{FF2B5EF4-FFF2-40B4-BE49-F238E27FC236}">
                  <a16:creationId xmlns:a16="http://schemas.microsoft.com/office/drawing/2014/main" id="{1B81A9E9-B0E3-B04E-9F04-BE892B006813}"/>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1" name="Freihandform 10">
              <a:extLst>
                <a:ext uri="{FF2B5EF4-FFF2-40B4-BE49-F238E27FC236}">
                  <a16:creationId xmlns:a16="http://schemas.microsoft.com/office/drawing/2014/main" id="{2C425E21-0A81-B240-AFF1-5539923F707E}"/>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1D55EEEE-FA1B-C64E-B839-B6AD94313883}"/>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E51E3551-E1A8-644C-ABD8-F0883FEA4AC1}"/>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1195E9D5-82EC-0843-ACDF-E0566A2FC49D}"/>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84C68ED4-5838-C844-89E1-24152838C264}"/>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2270EA3B-FCCB-794F-BFB2-038D1AC78C97}"/>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1E76EF4D-487C-8940-A07D-CF9651E2180C}"/>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9E274AC6-6E41-6740-BC93-6CED84A4F193}"/>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2CCAEEB6-9D59-5343-B371-E05E7C38AA26}"/>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
        <p:nvSpPr>
          <p:cNvPr id="20" name="Rechteck 19">
            <a:extLst>
              <a:ext uri="{FF2B5EF4-FFF2-40B4-BE49-F238E27FC236}">
                <a16:creationId xmlns:a16="http://schemas.microsoft.com/office/drawing/2014/main" id="{9FC9772C-B86B-E844-9153-4D794F393FFF}"/>
              </a:ext>
            </a:extLst>
          </p:cNvPr>
          <p:cNvSpPr/>
          <p:nvPr/>
        </p:nvSpPr>
        <p:spPr>
          <a:xfrm>
            <a:off x="371475" y="1571868"/>
            <a:ext cx="11460525" cy="373436"/>
          </a:xfrm>
          <a:prstGeom prst="rect">
            <a:avLst/>
          </a:prstGeom>
        </p:spPr>
        <p:txBody>
          <a:bodyPr wrap="square">
            <a:spAutoFit/>
          </a:bodyPr>
          <a:lstStyle/>
          <a:p>
            <a:pPr>
              <a:lnSpc>
                <a:spcPct val="110000"/>
              </a:lnSpc>
            </a:pPr>
            <a:r>
              <a:rPr lang="de-DE" dirty="0">
                <a:latin typeface="Arial Standard" charset="0"/>
              </a:rPr>
              <a:t>Enthält ein Datensatz Regionen mit variierender Dichte kann DBSCAN diese nicht identifizieren</a:t>
            </a:r>
          </a:p>
        </p:txBody>
      </p:sp>
      <p:pic>
        <p:nvPicPr>
          <p:cNvPr id="28" name="Grafik 27">
            <a:extLst>
              <a:ext uri="{FF2B5EF4-FFF2-40B4-BE49-F238E27FC236}">
                <a16:creationId xmlns:a16="http://schemas.microsoft.com/office/drawing/2014/main" id="{4EF999CF-A96B-4249-84A9-74D26066239C}"/>
              </a:ext>
            </a:extLst>
          </p:cNvPr>
          <p:cNvPicPr>
            <a:picLocks noChangeAspect="1"/>
          </p:cNvPicPr>
          <p:nvPr/>
        </p:nvPicPr>
        <p:blipFill>
          <a:blip r:embed="rId2"/>
          <a:stretch>
            <a:fillRect/>
          </a:stretch>
        </p:blipFill>
        <p:spPr>
          <a:xfrm>
            <a:off x="9134476" y="1898270"/>
            <a:ext cx="1790700" cy="1346200"/>
          </a:xfrm>
          <a:prstGeom prst="rect">
            <a:avLst/>
          </a:prstGeom>
        </p:spPr>
      </p:pic>
      <p:pic>
        <p:nvPicPr>
          <p:cNvPr id="29" name="Grafik 28">
            <a:extLst>
              <a:ext uri="{FF2B5EF4-FFF2-40B4-BE49-F238E27FC236}">
                <a16:creationId xmlns:a16="http://schemas.microsoft.com/office/drawing/2014/main" id="{D0C281FF-2FF3-BA45-A0ED-31E5FD3C2D17}"/>
              </a:ext>
            </a:extLst>
          </p:cNvPr>
          <p:cNvPicPr>
            <a:picLocks noChangeAspect="1"/>
          </p:cNvPicPr>
          <p:nvPr/>
        </p:nvPicPr>
        <p:blipFill>
          <a:blip r:embed="rId3"/>
          <a:stretch>
            <a:fillRect/>
          </a:stretch>
        </p:blipFill>
        <p:spPr>
          <a:xfrm>
            <a:off x="8239126" y="3241658"/>
            <a:ext cx="3581400" cy="2870200"/>
          </a:xfrm>
          <a:prstGeom prst="rect">
            <a:avLst/>
          </a:prstGeom>
        </p:spPr>
      </p:pic>
    </p:spTree>
    <p:extLst>
      <p:ext uri="{BB962C8B-B14F-4D97-AF65-F5344CB8AC3E}">
        <p14:creationId xmlns:p14="http://schemas.microsoft.com/office/powerpoint/2010/main" val="118926921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4FDA7E-53E1-7340-9DDD-62F082D59A81}"/>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4D2C84BB-0382-F344-94E7-0D5F2051846C}"/>
              </a:ext>
            </a:extLst>
          </p:cNvPr>
          <p:cNvSpPr>
            <a:spLocks noGrp="1"/>
          </p:cNvSpPr>
          <p:nvPr>
            <p:ph type="body" sz="quarter" idx="13"/>
          </p:nvPr>
        </p:nvSpPr>
        <p:spPr/>
        <p:txBody>
          <a:bodyPr/>
          <a:lstStyle/>
          <a:p>
            <a:r>
              <a:rPr lang="de-DE" dirty="0"/>
              <a:t>Modellierung - Clustering Übersicht</a:t>
            </a:r>
          </a:p>
        </p:txBody>
      </p:sp>
      <p:pic>
        <p:nvPicPr>
          <p:cNvPr id="6146" name="Picture 2">
            <a:extLst>
              <a:ext uri="{FF2B5EF4-FFF2-40B4-BE49-F238E27FC236}">
                <a16:creationId xmlns:a16="http://schemas.microsoft.com/office/drawing/2014/main" id="{5ECECE40-B335-3049-9FDE-D362C165D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9676" y="1358900"/>
            <a:ext cx="8024693" cy="4967996"/>
          </a:xfrm>
          <a:prstGeom prst="rect">
            <a:avLst/>
          </a:prstGeom>
          <a:noFill/>
          <a:extLst>
            <a:ext uri="{909E8E84-426E-40DD-AFC4-6F175D3DCCD1}">
              <a14:hiddenFill xmlns:a14="http://schemas.microsoft.com/office/drawing/2010/main">
                <a:solidFill>
                  <a:srgbClr val="FFFFFF"/>
                </a:solidFill>
              </a14:hiddenFill>
            </a:ext>
          </a:extLst>
        </p:spPr>
      </p:pic>
      <p:sp>
        <p:nvSpPr>
          <p:cNvPr id="5" name="Textfeld 4">
            <a:extLst>
              <a:ext uri="{FF2B5EF4-FFF2-40B4-BE49-F238E27FC236}">
                <a16:creationId xmlns:a16="http://schemas.microsoft.com/office/drawing/2014/main" id="{483C847F-8231-9440-ADA2-0BE722A0DBC4}"/>
              </a:ext>
            </a:extLst>
          </p:cNvPr>
          <p:cNvSpPr txBox="1"/>
          <p:nvPr/>
        </p:nvSpPr>
        <p:spPr>
          <a:xfrm>
            <a:off x="86499" y="6326896"/>
            <a:ext cx="4771582" cy="550939"/>
          </a:xfrm>
          <a:prstGeom prst="rect">
            <a:avLst/>
          </a:prstGeom>
          <a:noFill/>
        </p:spPr>
        <p:txBody>
          <a:bodyPr vert="horz" wrap="none" lIns="180000" tIns="180000" rIns="180000" bIns="180000" rtlCol="0" anchor="t" anchorCtr="0">
            <a:spAutoFit/>
          </a:bodyPr>
          <a:lstStyle/>
          <a:p>
            <a:pPr>
              <a:lnSpc>
                <a:spcPct val="110000"/>
              </a:lnSpc>
            </a:pPr>
            <a:r>
              <a:rPr lang="de-DE" sz="1200" dirty="0">
                <a:latin typeface="Arial Standard" charset="0"/>
                <a:hlinkClick r:id="rId3"/>
              </a:rPr>
              <a:t>https://scikit-learn.org/stable/modules/clustering.html</a:t>
            </a:r>
            <a:r>
              <a:rPr lang="de-DE" sz="1200" dirty="0">
                <a:latin typeface="Arial Standard" charset="0"/>
              </a:rPr>
              <a:t>, 09.11.2021</a:t>
            </a:r>
          </a:p>
        </p:txBody>
      </p:sp>
    </p:spTree>
    <p:extLst>
      <p:ext uri="{BB962C8B-B14F-4D97-AF65-F5344CB8AC3E}">
        <p14:creationId xmlns:p14="http://schemas.microsoft.com/office/powerpoint/2010/main" val="9727782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Clustering mit Python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a:solidFill>
                  <a:schemeClr val="bg1"/>
                </a:solidFill>
                <a:ea typeface="Montserrat" charset="0"/>
                <a:cs typeface="Montserrat" charset="0"/>
              </a:rPr>
              <a:t>Modellierung</a:t>
            </a:r>
          </a:p>
        </p:txBody>
      </p:sp>
    </p:spTree>
    <p:extLst>
      <p:ext uri="{BB962C8B-B14F-4D97-AF65-F5344CB8AC3E}">
        <p14:creationId xmlns:p14="http://schemas.microsoft.com/office/powerpoint/2010/main" val="416778521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F9DDFB-A577-B74E-9786-B53AD18C5665}"/>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30E8E8C-192F-F34E-A7B6-769EC396E377}"/>
              </a:ext>
            </a:extLst>
          </p:cNvPr>
          <p:cNvSpPr>
            <a:spLocks noGrp="1"/>
          </p:cNvSpPr>
          <p:nvPr>
            <p:ph type="body" sz="quarter" idx="13"/>
          </p:nvPr>
        </p:nvSpPr>
        <p:spPr/>
        <p:txBody>
          <a:bodyPr/>
          <a:lstStyle/>
          <a:p>
            <a:r>
              <a:rPr lang="de-DE" dirty="0"/>
              <a:t>Modellierung - Artifizielle neuronale Netze und </a:t>
            </a:r>
            <a:r>
              <a:rPr lang="de-DE" dirty="0" err="1"/>
              <a:t>Deep</a:t>
            </a:r>
            <a:r>
              <a:rPr lang="de-DE" dirty="0"/>
              <a:t> Learning</a:t>
            </a:r>
          </a:p>
        </p:txBody>
      </p:sp>
      <p:sp>
        <p:nvSpPr>
          <p:cNvPr id="4" name="Inhaltsplatzhalter 3">
            <a:extLst>
              <a:ext uri="{FF2B5EF4-FFF2-40B4-BE49-F238E27FC236}">
                <a16:creationId xmlns:a16="http://schemas.microsoft.com/office/drawing/2014/main" id="{C3EA2903-A0C9-AF46-ADAF-DBE89781DDB1}"/>
              </a:ext>
            </a:extLst>
          </p:cNvPr>
          <p:cNvSpPr txBox="1">
            <a:spLocks/>
          </p:cNvSpPr>
          <p:nvPr/>
        </p:nvSpPr>
        <p:spPr>
          <a:xfrm>
            <a:off x="371476" y="1556029"/>
            <a:ext cx="5126400" cy="4509850"/>
          </a:xfrm>
          <a:prstGeom prst="rect">
            <a:avLst/>
          </a:prstGeom>
        </p:spPr>
        <p:txBody>
          <a:bodyPr/>
          <a:lstStyle>
            <a:lvl1pPr marL="216000" indent="-216000" algn="l" defTabSz="432000" rtl="0" eaLnBrk="1" latinLnBrk="0" hangingPunct="1">
              <a:lnSpc>
                <a:spcPct val="110000"/>
              </a:lnSpc>
              <a:spcBef>
                <a:spcPts val="0"/>
              </a:spcBef>
              <a:spcAft>
                <a:spcPts val="600"/>
              </a:spcAft>
              <a:buClr>
                <a:schemeClr val="tx2"/>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00" indent="0">
              <a:buClr>
                <a:schemeClr val="tx1"/>
              </a:buClr>
              <a:buFont typeface="Arial"/>
              <a:buNone/>
            </a:pPr>
            <a:r>
              <a:rPr lang="de-DE" dirty="0"/>
              <a:t>Warum jetzt?</a:t>
            </a:r>
          </a:p>
          <a:p>
            <a:pPr>
              <a:buClr>
                <a:schemeClr val="tx1"/>
              </a:buClr>
            </a:pPr>
            <a:r>
              <a:rPr lang="de-DE" dirty="0"/>
              <a:t>Bessere Hardware (GPUs)</a:t>
            </a:r>
          </a:p>
          <a:p>
            <a:pPr>
              <a:buClr>
                <a:schemeClr val="tx1"/>
              </a:buClr>
            </a:pPr>
            <a:r>
              <a:rPr lang="de-DE" dirty="0"/>
              <a:t>Mehr Daten vorhanden</a:t>
            </a:r>
          </a:p>
          <a:p>
            <a:pPr>
              <a:buClr>
                <a:schemeClr val="tx1"/>
              </a:buClr>
            </a:pPr>
            <a:r>
              <a:rPr lang="de-DE" dirty="0"/>
              <a:t>Wichtige Erkenntnisse wie man Neuronale Netzwerke trainiert</a:t>
            </a:r>
          </a:p>
          <a:p>
            <a:pPr lvl="1">
              <a:buClr>
                <a:schemeClr val="tx1"/>
              </a:buClr>
            </a:pPr>
            <a:r>
              <a:rPr lang="de-DE" dirty="0"/>
              <a:t>Parameter Initialisierung</a:t>
            </a:r>
          </a:p>
          <a:p>
            <a:pPr lvl="1">
              <a:buClr>
                <a:schemeClr val="tx1"/>
              </a:buClr>
            </a:pPr>
            <a:r>
              <a:rPr lang="de-DE" dirty="0"/>
              <a:t>Aktivierungsfunktionen</a:t>
            </a:r>
          </a:p>
          <a:p>
            <a:pPr lvl="1">
              <a:buClr>
                <a:schemeClr val="tx1"/>
              </a:buClr>
            </a:pPr>
            <a:r>
              <a:rPr lang="de-DE" dirty="0"/>
              <a:t>Optimierer</a:t>
            </a:r>
          </a:p>
          <a:p>
            <a:pPr>
              <a:buClr>
                <a:schemeClr val="tx1"/>
              </a:buClr>
            </a:pPr>
            <a:endParaRPr lang="de-DE" dirty="0"/>
          </a:p>
        </p:txBody>
      </p:sp>
      <p:graphicFrame>
        <p:nvGraphicFramePr>
          <p:cNvPr id="5" name="Tabelle 13">
            <a:extLst>
              <a:ext uri="{FF2B5EF4-FFF2-40B4-BE49-F238E27FC236}">
                <a16:creationId xmlns:a16="http://schemas.microsoft.com/office/drawing/2014/main" id="{93EDA2DD-E599-F24A-A8B6-0BCE7D133ED5}"/>
              </a:ext>
            </a:extLst>
          </p:cNvPr>
          <p:cNvGraphicFramePr>
            <a:graphicFrameLocks noGrp="1"/>
          </p:cNvGraphicFramePr>
          <p:nvPr>
            <p:extLst>
              <p:ext uri="{D42A27DB-BD31-4B8C-83A1-F6EECF244321}">
                <p14:modId xmlns:p14="http://schemas.microsoft.com/office/powerpoint/2010/main" val="3196142479"/>
              </p:ext>
            </p:extLst>
          </p:nvPr>
        </p:nvGraphicFramePr>
        <p:xfrm>
          <a:off x="6114938" y="1556029"/>
          <a:ext cx="5705586" cy="4598856"/>
        </p:xfrm>
        <a:graphic>
          <a:graphicData uri="http://schemas.openxmlformats.org/drawingml/2006/table">
            <a:tbl>
              <a:tblPr firstRow="1" bandRow="1">
                <a:tableStyleId>{5C22544A-7EE6-4342-B048-85BDC9FD1C3A}</a:tableStyleId>
              </a:tblPr>
              <a:tblGrid>
                <a:gridCol w="2776193">
                  <a:extLst>
                    <a:ext uri="{9D8B030D-6E8A-4147-A177-3AD203B41FA5}">
                      <a16:colId xmlns:a16="http://schemas.microsoft.com/office/drawing/2014/main" val="2211660517"/>
                    </a:ext>
                  </a:extLst>
                </a:gridCol>
                <a:gridCol w="2929393">
                  <a:extLst>
                    <a:ext uri="{9D8B030D-6E8A-4147-A177-3AD203B41FA5}">
                      <a16:colId xmlns:a16="http://schemas.microsoft.com/office/drawing/2014/main" val="4009622450"/>
                    </a:ext>
                  </a:extLst>
                </a:gridCol>
              </a:tblGrid>
              <a:tr h="211512">
                <a:tc>
                  <a:txBody>
                    <a:bodyPr/>
                    <a:lstStyle/>
                    <a:p>
                      <a:r>
                        <a:rPr lang="de-DE" dirty="0"/>
                        <a:t>Klassisches ML</a:t>
                      </a:r>
                    </a:p>
                  </a:txBody>
                  <a:tcPr/>
                </a:tc>
                <a:tc>
                  <a:txBody>
                    <a:bodyPr/>
                    <a:lstStyle/>
                    <a:p>
                      <a:r>
                        <a:rPr lang="de-DE"/>
                        <a:t>Deep </a:t>
                      </a:r>
                      <a:r>
                        <a:rPr lang="de-DE" err="1"/>
                        <a:t>learning</a:t>
                      </a:r>
                      <a:endParaRPr lang="de-DE"/>
                    </a:p>
                  </a:txBody>
                  <a:tcPr/>
                </a:tc>
                <a:extLst>
                  <a:ext uri="{0D108BD9-81ED-4DB2-BD59-A6C34878D82A}">
                    <a16:rowId xmlns:a16="http://schemas.microsoft.com/office/drawing/2014/main" val="3077981236"/>
                  </a:ext>
                </a:extLst>
              </a:tr>
              <a:tr h="427391">
                <a:tc>
                  <a:txBody>
                    <a:bodyPr/>
                    <a:lstStyle/>
                    <a:p>
                      <a:r>
                        <a:rPr lang="de-DE" sz="1400" dirty="0"/>
                        <a:t>Lernen einer sinnvollen Repräsentierung der Daten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dirty="0"/>
                        <a:t>Tiefe</a:t>
                      </a:r>
                      <a:r>
                        <a:rPr lang="de-DE" sz="1400" dirty="0">
                          <a:sym typeface="Wingdings" panose="05000000000000000000" pitchFamily="2" charset="2"/>
                        </a:rPr>
                        <a:t> </a:t>
                      </a:r>
                      <a:r>
                        <a:rPr lang="de-DE" sz="1400" dirty="0"/>
                        <a:t>Schichten lernen sinnvolle und unterschiedliche Datenrepräsentationen</a:t>
                      </a:r>
                    </a:p>
                  </a:txBody>
                  <a:tcPr/>
                </a:tc>
                <a:extLst>
                  <a:ext uri="{0D108BD9-81ED-4DB2-BD59-A6C34878D82A}">
                    <a16:rowId xmlns:a16="http://schemas.microsoft.com/office/drawing/2014/main" val="1069799783"/>
                  </a:ext>
                </a:extLst>
              </a:tr>
              <a:tr h="281940">
                <a:tc>
                  <a:txBody>
                    <a:bodyPr/>
                    <a:lstStyle/>
                    <a:p>
                      <a:r>
                        <a:rPr lang="de-DE" sz="1400" dirty="0"/>
                        <a:t>Besser bei kleinen (tabellarischen) Datenmengen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dirty="0"/>
                        <a:t>Skaliert bei großen Datenmengen besser</a:t>
                      </a:r>
                    </a:p>
                  </a:txBody>
                  <a:tcPr/>
                </a:tc>
                <a:extLst>
                  <a:ext uri="{0D108BD9-81ED-4DB2-BD59-A6C34878D82A}">
                    <a16:rowId xmlns:a16="http://schemas.microsoft.com/office/drawing/2014/main" val="579619812"/>
                  </a:ext>
                </a:extLst>
              </a:tr>
              <a:tr h="281940">
                <a:tc>
                  <a:txBody>
                    <a:bodyPr/>
                    <a:lstStyle/>
                    <a:p>
                      <a:r>
                        <a:rPr lang="de-DE" sz="1400" dirty="0"/>
                        <a:t>günstigere Hardware-Ressourcen</a:t>
                      </a:r>
                    </a:p>
                  </a:txBody>
                  <a:tcPr/>
                </a:tc>
                <a:tc>
                  <a:txBody>
                    <a:bodyPr/>
                    <a:lstStyle/>
                    <a:p>
                      <a:r>
                        <a:rPr lang="de-DE" sz="1400" dirty="0"/>
                        <a:t>Oft starke Hardware erforderlich (GPUs)</a:t>
                      </a:r>
                    </a:p>
                  </a:txBody>
                  <a:tcPr/>
                </a:tc>
                <a:extLst>
                  <a:ext uri="{0D108BD9-81ED-4DB2-BD59-A6C34878D82A}">
                    <a16:rowId xmlns:a16="http://schemas.microsoft.com/office/drawing/2014/main" val="1274716442"/>
                  </a:ext>
                </a:extLst>
              </a:tr>
              <a:tr h="281940">
                <a:tc>
                  <a:txBody>
                    <a:bodyPr/>
                    <a:lstStyle/>
                    <a:p>
                      <a:r>
                        <a:rPr lang="de-DE" sz="1400" dirty="0"/>
                        <a:t>Einige Modelle interpretierbar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dirty="0"/>
                        <a:t>Fast nie interpretierbar</a:t>
                      </a:r>
                    </a:p>
                    <a:p>
                      <a:endParaRPr lang="de-DE" sz="1400" dirty="0"/>
                    </a:p>
                  </a:txBody>
                  <a:tcPr/>
                </a:tc>
                <a:extLst>
                  <a:ext uri="{0D108BD9-81ED-4DB2-BD59-A6C34878D82A}">
                    <a16:rowId xmlns:a16="http://schemas.microsoft.com/office/drawing/2014/main" val="1130101164"/>
                  </a:ext>
                </a:extLst>
              </a:tr>
              <a:tr h="392616">
                <a:tc>
                  <a:txBody>
                    <a:bodyPr/>
                    <a:lstStyle/>
                    <a:p>
                      <a:endParaRPr lang="de-DE" sz="1400" dirty="0"/>
                    </a:p>
                  </a:txBody>
                  <a:tcPr/>
                </a:tc>
                <a:tc>
                  <a:txBody>
                    <a:bodyPr/>
                    <a:lstStyle/>
                    <a:p>
                      <a:r>
                        <a:rPr lang="de-DE" sz="1400" i="1" dirty="0"/>
                        <a:t>Transfer, </a:t>
                      </a:r>
                      <a:r>
                        <a:rPr lang="de-DE" sz="1400" i="1" dirty="0" err="1"/>
                        <a:t>auxiliary</a:t>
                      </a:r>
                      <a:r>
                        <a:rPr lang="de-DE" sz="1400" i="1" dirty="0"/>
                        <a:t> </a:t>
                      </a:r>
                      <a:r>
                        <a:rPr lang="de-DE" sz="1400" i="1" dirty="0" err="1"/>
                        <a:t>task</a:t>
                      </a:r>
                      <a:r>
                        <a:rPr lang="de-DE" sz="1400" i="1" dirty="0"/>
                        <a:t> und</a:t>
                      </a:r>
                    </a:p>
                    <a:p>
                      <a:r>
                        <a:rPr lang="de-DE" sz="1400" i="1" dirty="0" err="1"/>
                        <a:t>Self-supervised</a:t>
                      </a:r>
                      <a:r>
                        <a:rPr lang="de-DE" sz="1400" i="1" dirty="0"/>
                        <a:t> </a:t>
                      </a:r>
                      <a:r>
                        <a:rPr lang="de-DE" sz="1400" dirty="0"/>
                        <a:t>Lernen möglich</a:t>
                      </a:r>
                    </a:p>
                  </a:txBody>
                  <a:tcPr/>
                </a:tc>
                <a:extLst>
                  <a:ext uri="{0D108BD9-81ED-4DB2-BD59-A6C34878D82A}">
                    <a16:rowId xmlns:a16="http://schemas.microsoft.com/office/drawing/2014/main" val="2883630474"/>
                  </a:ext>
                </a:extLst>
              </a:tr>
              <a:tr h="398033">
                <a:tc>
                  <a:txBody>
                    <a:bodyPr/>
                    <a:lstStyle/>
                    <a:p>
                      <a:endParaRPr lang="de-DE" sz="1400" dirty="0"/>
                    </a:p>
                  </a:txBody>
                  <a:tcPr/>
                </a:tc>
                <a:tc>
                  <a:txBody>
                    <a:bodyPr/>
                    <a:lstStyle/>
                    <a:p>
                      <a:r>
                        <a:rPr lang="de-DE" sz="1400" dirty="0"/>
                        <a:t>Abbildung von räumlichen und zeitlichen Strukturen möglich. (Zeitreihen, Bilder)</a:t>
                      </a:r>
                    </a:p>
                  </a:txBody>
                  <a:tcPr/>
                </a:tc>
                <a:extLst>
                  <a:ext uri="{0D108BD9-81ED-4DB2-BD59-A6C34878D82A}">
                    <a16:rowId xmlns:a16="http://schemas.microsoft.com/office/drawing/2014/main" val="2207221707"/>
                  </a:ext>
                </a:extLst>
              </a:tr>
              <a:tr h="176532">
                <a:tc>
                  <a:txBody>
                    <a:bodyPr/>
                    <a:lstStyle/>
                    <a:p>
                      <a:endParaRPr lang="de-DE" sz="1400" dirty="0"/>
                    </a:p>
                  </a:txBody>
                  <a:tcPr/>
                </a:tc>
                <a:tc>
                  <a:txBody>
                    <a:bodyPr/>
                    <a:lstStyle/>
                    <a:p>
                      <a:r>
                        <a:rPr lang="de-DE" sz="1400" dirty="0"/>
                        <a:t>Generative Modelle</a:t>
                      </a:r>
                    </a:p>
                  </a:txBody>
                  <a:tcPr/>
                </a:tc>
                <a:extLst>
                  <a:ext uri="{0D108BD9-81ED-4DB2-BD59-A6C34878D82A}">
                    <a16:rowId xmlns:a16="http://schemas.microsoft.com/office/drawing/2014/main" val="3654096901"/>
                  </a:ext>
                </a:extLst>
              </a:tr>
              <a:tr h="392616">
                <a:tc>
                  <a:txBody>
                    <a:bodyPr/>
                    <a:lstStyle/>
                    <a:p>
                      <a:r>
                        <a:rPr lang="de-DE" sz="1400" dirty="0"/>
                        <a:t>Training oft einfach</a:t>
                      </a:r>
                    </a:p>
                  </a:txBody>
                  <a:tcPr/>
                </a:tc>
                <a:tc>
                  <a:txBody>
                    <a:bodyPr/>
                    <a:lstStyle/>
                    <a:p>
                      <a:r>
                        <a:rPr lang="de-DE" sz="1400" dirty="0"/>
                        <a:t>Training oft komplexer</a:t>
                      </a:r>
                    </a:p>
                  </a:txBody>
                  <a:tcPr/>
                </a:tc>
                <a:extLst>
                  <a:ext uri="{0D108BD9-81ED-4DB2-BD59-A6C34878D82A}">
                    <a16:rowId xmlns:a16="http://schemas.microsoft.com/office/drawing/2014/main" val="4269745855"/>
                  </a:ext>
                </a:extLst>
              </a:tr>
            </a:tbl>
          </a:graphicData>
        </a:graphic>
      </p:graphicFrame>
    </p:spTree>
    <p:extLst>
      <p:ext uri="{BB962C8B-B14F-4D97-AF65-F5344CB8AC3E}">
        <p14:creationId xmlns:p14="http://schemas.microsoft.com/office/powerpoint/2010/main" val="32371033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0D05D7-5538-3F46-9B3D-3FF0C932B4C7}"/>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490F4C3-1943-F245-B81C-C808B419777D}"/>
              </a:ext>
            </a:extLst>
          </p:cNvPr>
          <p:cNvSpPr>
            <a:spLocks noGrp="1"/>
          </p:cNvSpPr>
          <p:nvPr>
            <p:ph type="body" sz="quarter" idx="13"/>
          </p:nvPr>
        </p:nvSpPr>
        <p:spPr/>
        <p:txBody>
          <a:bodyPr/>
          <a:lstStyle/>
          <a:p>
            <a:r>
              <a:rPr lang="de-DE" dirty="0"/>
              <a:t>Modellierung - </a:t>
            </a:r>
            <a:r>
              <a:rPr lang="de-DE" dirty="0" err="1"/>
              <a:t>Perceptron</a:t>
            </a:r>
            <a:endParaRPr lang="de-DE" dirty="0"/>
          </a:p>
        </p:txBody>
      </p:sp>
      <p:pic>
        <p:nvPicPr>
          <p:cNvPr id="4" name="Picture 9" descr="Map&#10;&#10;Description automatically generated">
            <a:extLst>
              <a:ext uri="{FF2B5EF4-FFF2-40B4-BE49-F238E27FC236}">
                <a16:creationId xmlns:a16="http://schemas.microsoft.com/office/drawing/2014/main" id="{A7798CB6-794D-1140-B75A-CEEAFE5BD59B}"/>
              </a:ext>
            </a:extLst>
          </p:cNvPr>
          <p:cNvPicPr>
            <a:picLocks noChangeAspect="1"/>
          </p:cNvPicPr>
          <p:nvPr/>
        </p:nvPicPr>
        <p:blipFill>
          <a:blip r:embed="rId2"/>
          <a:stretch>
            <a:fillRect/>
          </a:stretch>
        </p:blipFill>
        <p:spPr>
          <a:xfrm>
            <a:off x="6380940" y="1188195"/>
            <a:ext cx="3358355" cy="4970109"/>
          </a:xfrm>
          <a:prstGeom prst="rect">
            <a:avLst/>
          </a:prstGeom>
        </p:spPr>
      </p:pic>
      <p:sp>
        <p:nvSpPr>
          <p:cNvPr id="5" name="Footer Placeholder 5">
            <a:extLst>
              <a:ext uri="{FF2B5EF4-FFF2-40B4-BE49-F238E27FC236}">
                <a16:creationId xmlns:a16="http://schemas.microsoft.com/office/drawing/2014/main" id="{AF1E389E-7A26-8B4F-9CFC-041AA912D7B6}"/>
              </a:ext>
            </a:extLst>
          </p:cNvPr>
          <p:cNvSpPr>
            <a:spLocks noGrp="1"/>
          </p:cNvSpPr>
          <p:nvPr>
            <p:ph type="ftr" sz="quarter" idx="15"/>
          </p:nvPr>
        </p:nvSpPr>
        <p:spPr>
          <a:xfrm>
            <a:off x="203887" y="6360100"/>
            <a:ext cx="2510187" cy="259200"/>
          </a:xfrm>
        </p:spPr>
        <p:txBody>
          <a:bodyPr/>
          <a:lstStyle/>
          <a:p>
            <a:r>
              <a:rPr lang="de-DE" dirty="0">
                <a:solidFill>
                  <a:schemeClr val="tx1"/>
                </a:solidFill>
                <a:cs typeface="Arial"/>
              </a:rPr>
              <a:t>Wiki </a:t>
            </a:r>
            <a:r>
              <a:rPr lang="de-DE" dirty="0" err="1">
                <a:solidFill>
                  <a:schemeClr val="tx1"/>
                </a:solidFill>
                <a:cs typeface="Arial"/>
              </a:rPr>
              <a:t>Commons</a:t>
            </a:r>
            <a:r>
              <a:rPr lang="de-DE" dirty="0">
                <a:solidFill>
                  <a:schemeClr val="tx1"/>
                </a:solidFill>
                <a:cs typeface="Arial"/>
              </a:rPr>
              <a:t>: Santiago Ramon </a:t>
            </a:r>
            <a:r>
              <a:rPr lang="de-DE" dirty="0" err="1">
                <a:solidFill>
                  <a:schemeClr val="tx1"/>
                </a:solidFill>
                <a:cs typeface="Arial"/>
              </a:rPr>
              <a:t>y</a:t>
            </a:r>
            <a:r>
              <a:rPr lang="de-DE" dirty="0">
                <a:solidFill>
                  <a:schemeClr val="tx1"/>
                </a:solidFill>
                <a:cs typeface="Arial"/>
              </a:rPr>
              <a:t> Cajal</a:t>
            </a:r>
            <a:endParaRPr lang="en-US" dirty="0">
              <a:solidFill>
                <a:schemeClr val="tx1"/>
              </a:solidFill>
              <a:cs typeface="Arial"/>
            </a:endParaRPr>
          </a:p>
        </p:txBody>
      </p:sp>
      <p:sp>
        <p:nvSpPr>
          <p:cNvPr id="6" name="TextBox 11">
            <a:extLst>
              <a:ext uri="{FF2B5EF4-FFF2-40B4-BE49-F238E27FC236}">
                <a16:creationId xmlns:a16="http://schemas.microsoft.com/office/drawing/2014/main" id="{66840E52-DA38-C740-8BA2-12EAF987DFF4}"/>
              </a:ext>
            </a:extLst>
          </p:cNvPr>
          <p:cNvSpPr txBox="1"/>
          <p:nvPr/>
        </p:nvSpPr>
        <p:spPr>
          <a:xfrm>
            <a:off x="203887" y="1357184"/>
            <a:ext cx="5607174" cy="1745432"/>
          </a:xfrm>
          <a:prstGeom prst="rect">
            <a:avLst/>
          </a:prstGeom>
          <a:noFill/>
        </p:spPr>
        <p:txBody>
          <a:bodyPr rot="0" spcFirstLastPara="0" vertOverflow="overflow" horzOverflow="overflow" vert="horz" wrap="square" lIns="180000" tIns="180000" rIns="180000" bIns="18000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de-DE" dirty="0">
                <a:ea typeface="+mn-lt"/>
                <a:cs typeface="+mn-lt"/>
              </a:rPr>
              <a:t>1943 Warren </a:t>
            </a:r>
            <a:r>
              <a:rPr lang="de-DE" dirty="0" err="1">
                <a:ea typeface="+mn-lt"/>
                <a:cs typeface="+mn-lt"/>
              </a:rPr>
              <a:t>McCulloch</a:t>
            </a:r>
            <a:r>
              <a:rPr lang="de-DE" dirty="0">
                <a:ea typeface="+mn-lt"/>
                <a:cs typeface="+mn-lt"/>
              </a:rPr>
              <a:t> und Walter Pitts</a:t>
            </a:r>
          </a:p>
          <a:p>
            <a:pPr marL="285750" indent="-285750">
              <a:lnSpc>
                <a:spcPct val="90000"/>
              </a:lnSpc>
              <a:spcBef>
                <a:spcPts val="1000"/>
              </a:spcBef>
              <a:buFont typeface="Arial"/>
              <a:buChar char="•"/>
            </a:pPr>
            <a:r>
              <a:rPr lang="de-DE" i="1" dirty="0" err="1">
                <a:ea typeface="+mn-lt"/>
                <a:cs typeface="+mn-lt"/>
              </a:rPr>
              <a:t>Threshold</a:t>
            </a:r>
            <a:r>
              <a:rPr lang="de-DE" i="1" dirty="0">
                <a:ea typeface="+mn-lt"/>
                <a:cs typeface="+mn-lt"/>
              </a:rPr>
              <a:t> </a:t>
            </a:r>
            <a:r>
              <a:rPr lang="de-DE" i="1" dirty="0" err="1">
                <a:ea typeface="+mn-lt"/>
                <a:cs typeface="+mn-lt"/>
              </a:rPr>
              <a:t>Logic</a:t>
            </a:r>
            <a:r>
              <a:rPr lang="de-DE" i="1" dirty="0">
                <a:ea typeface="+mn-lt"/>
                <a:cs typeface="+mn-lt"/>
              </a:rPr>
              <a:t> Unit </a:t>
            </a:r>
            <a:r>
              <a:rPr lang="de-DE" dirty="0">
                <a:ea typeface="+mn-lt"/>
                <a:cs typeface="+mn-lt"/>
              </a:rPr>
              <a:t>oder </a:t>
            </a:r>
            <a:r>
              <a:rPr lang="de-DE" i="1" dirty="0">
                <a:ea typeface="+mn-lt"/>
                <a:cs typeface="+mn-lt"/>
              </a:rPr>
              <a:t>Linear </a:t>
            </a:r>
            <a:r>
              <a:rPr lang="de-DE" i="1" dirty="0" err="1">
                <a:ea typeface="+mn-lt"/>
                <a:cs typeface="+mn-lt"/>
              </a:rPr>
              <a:t>Threshold</a:t>
            </a:r>
            <a:r>
              <a:rPr lang="de-DE" i="1" dirty="0">
                <a:ea typeface="+mn-lt"/>
                <a:cs typeface="+mn-lt"/>
              </a:rPr>
              <a:t> Unit</a:t>
            </a:r>
          </a:p>
          <a:p>
            <a:pPr marL="285750" indent="-285750">
              <a:lnSpc>
                <a:spcPct val="90000"/>
              </a:lnSpc>
              <a:spcBef>
                <a:spcPts val="1000"/>
              </a:spcBef>
              <a:buFont typeface="Arial"/>
              <a:buChar char="•"/>
            </a:pPr>
            <a:r>
              <a:rPr lang="de-DE" dirty="0">
                <a:ea typeface="+mn-lt"/>
                <a:cs typeface="+mn-lt"/>
              </a:rPr>
              <a:t>Eine Version von „</a:t>
            </a:r>
            <a:r>
              <a:rPr lang="de-DE" i="1" dirty="0" err="1">
                <a:ea typeface="+mn-lt"/>
                <a:cs typeface="+mn-lt"/>
              </a:rPr>
              <a:t>integrate</a:t>
            </a:r>
            <a:r>
              <a:rPr lang="de-DE" i="1" dirty="0">
                <a:ea typeface="+mn-lt"/>
                <a:cs typeface="+mn-lt"/>
              </a:rPr>
              <a:t> </a:t>
            </a:r>
            <a:r>
              <a:rPr lang="de-DE" i="1" dirty="0" err="1">
                <a:ea typeface="+mn-lt"/>
                <a:cs typeface="+mn-lt"/>
              </a:rPr>
              <a:t>and</a:t>
            </a:r>
            <a:r>
              <a:rPr lang="de-DE" i="1" dirty="0">
                <a:ea typeface="+mn-lt"/>
                <a:cs typeface="+mn-lt"/>
              </a:rPr>
              <a:t> </a:t>
            </a:r>
            <a:r>
              <a:rPr lang="de-DE" i="1" dirty="0" err="1">
                <a:ea typeface="+mn-lt"/>
                <a:cs typeface="+mn-lt"/>
              </a:rPr>
              <a:t>fire</a:t>
            </a:r>
            <a:r>
              <a:rPr lang="de-DE" dirty="0">
                <a:ea typeface="+mn-lt"/>
                <a:cs typeface="+mn-lt"/>
              </a:rPr>
              <a:t>“</a:t>
            </a:r>
          </a:p>
          <a:p>
            <a:pPr marL="285750" indent="-285750">
              <a:lnSpc>
                <a:spcPct val="90000"/>
              </a:lnSpc>
              <a:spcBef>
                <a:spcPts val="1000"/>
              </a:spcBef>
              <a:buFont typeface="Arial"/>
              <a:buChar char="•"/>
            </a:pPr>
            <a:endParaRPr lang="de-DE" dirty="0"/>
          </a:p>
        </p:txBody>
      </p:sp>
    </p:spTree>
    <p:extLst>
      <p:ext uri="{BB962C8B-B14F-4D97-AF65-F5344CB8AC3E}">
        <p14:creationId xmlns:p14="http://schemas.microsoft.com/office/powerpoint/2010/main" val="229934846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0D05D7-5538-3F46-9B3D-3FF0C932B4C7}"/>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490F4C3-1943-F245-B81C-C808B419777D}"/>
              </a:ext>
            </a:extLst>
          </p:cNvPr>
          <p:cNvSpPr>
            <a:spLocks noGrp="1"/>
          </p:cNvSpPr>
          <p:nvPr>
            <p:ph type="body" sz="quarter" idx="13"/>
          </p:nvPr>
        </p:nvSpPr>
        <p:spPr/>
        <p:txBody>
          <a:bodyPr/>
          <a:lstStyle/>
          <a:p>
            <a:r>
              <a:rPr lang="de-DE" dirty="0"/>
              <a:t>Modellierung - </a:t>
            </a:r>
            <a:r>
              <a:rPr lang="de-DE" dirty="0" err="1"/>
              <a:t>Perceptron</a:t>
            </a:r>
            <a:endParaRPr lang="de-DE" dirty="0"/>
          </a:p>
        </p:txBody>
      </p:sp>
      <p:sp>
        <p:nvSpPr>
          <p:cNvPr id="7" name="Content Placeholder 3">
            <a:extLst>
              <a:ext uri="{FF2B5EF4-FFF2-40B4-BE49-F238E27FC236}">
                <a16:creationId xmlns:a16="http://schemas.microsoft.com/office/drawing/2014/main" id="{D36BB1ED-BABC-EC4D-864A-D5313E182FE3}"/>
              </a:ext>
            </a:extLst>
          </p:cNvPr>
          <p:cNvSpPr txBox="1">
            <a:spLocks/>
          </p:cNvSpPr>
          <p:nvPr/>
        </p:nvSpPr>
        <p:spPr>
          <a:xfrm>
            <a:off x="895772" y="5631439"/>
            <a:ext cx="10789044" cy="1103916"/>
          </a:xfrm>
          <a:prstGeom prst="rect">
            <a:avLst/>
          </a:prstGeom>
        </p:spPr>
        <p:txBody>
          <a:bodyPr/>
          <a:lstStyle>
            <a:lvl1pPr marL="216000" indent="-216000" algn="l" defTabSz="432000" rtl="0" eaLnBrk="1" latinLnBrk="0" hangingPunct="1">
              <a:lnSpc>
                <a:spcPct val="110000"/>
              </a:lnSpc>
              <a:spcBef>
                <a:spcPts val="0"/>
              </a:spcBef>
              <a:spcAft>
                <a:spcPts val="600"/>
              </a:spcAft>
              <a:buClr>
                <a:schemeClr val="tx2"/>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de-DE" sz="1600" b="1" dirty="0" err="1"/>
              <a:t>Perceptron</a:t>
            </a:r>
            <a:r>
              <a:rPr lang="de-DE" sz="1600" dirty="0"/>
              <a:t> ist eines der einfachsten Neuronalen Netzwerkarchitekturen und basiert auf einem künstlichen Neuron</a:t>
            </a:r>
          </a:p>
          <a:p>
            <a:pPr>
              <a:buClr>
                <a:schemeClr val="tx1"/>
              </a:buClr>
            </a:pPr>
            <a:r>
              <a:rPr lang="de-DE" sz="1600" dirty="0"/>
              <a:t>Die </a:t>
            </a:r>
            <a:r>
              <a:rPr lang="de-DE" sz="1600" b="1" dirty="0"/>
              <a:t>TLU</a:t>
            </a:r>
            <a:r>
              <a:rPr lang="de-DE" sz="1600" dirty="0"/>
              <a:t> ist ein einfacher </a:t>
            </a:r>
            <a:r>
              <a:rPr lang="de-DE" sz="1600" b="1" dirty="0"/>
              <a:t>linearer </a:t>
            </a:r>
            <a:r>
              <a:rPr lang="de-DE" sz="1600" b="1" dirty="0" err="1"/>
              <a:t>Klassifizierer</a:t>
            </a:r>
            <a:r>
              <a:rPr lang="de-DE" sz="1600" b="1" dirty="0"/>
              <a:t> </a:t>
            </a:r>
            <a:r>
              <a:rPr lang="de-DE" sz="1600" dirty="0"/>
              <a:t>genutzt werden, da sie eine </a:t>
            </a:r>
            <a:r>
              <a:rPr lang="de-DE" sz="1600" b="1" dirty="0"/>
              <a:t>Linearkombination der Inputs </a:t>
            </a:r>
            <a:r>
              <a:rPr lang="de-DE" sz="1600" dirty="0"/>
              <a:t>bildet und durch die Schrittfunktion nur 0 oder 1 zurückgibt</a:t>
            </a:r>
          </a:p>
          <a:p>
            <a:pPr>
              <a:buClr>
                <a:schemeClr val="tx1"/>
              </a:buClr>
            </a:pPr>
            <a:endParaRPr lang="de-DE" sz="1600" dirty="0"/>
          </a:p>
        </p:txBody>
      </p:sp>
      <p:pic>
        <p:nvPicPr>
          <p:cNvPr id="8" name="Picture 8">
            <a:extLst>
              <a:ext uri="{FF2B5EF4-FFF2-40B4-BE49-F238E27FC236}">
                <a16:creationId xmlns:a16="http://schemas.microsoft.com/office/drawing/2014/main" id="{C29146F8-8F04-2B41-812D-EDE799AE32C6}"/>
              </a:ext>
            </a:extLst>
          </p:cNvPr>
          <p:cNvPicPr>
            <a:picLocks noChangeAspect="1"/>
          </p:cNvPicPr>
          <p:nvPr/>
        </p:nvPicPr>
        <p:blipFill>
          <a:blip r:embed="rId2"/>
          <a:stretch>
            <a:fillRect/>
          </a:stretch>
        </p:blipFill>
        <p:spPr>
          <a:xfrm>
            <a:off x="6629400" y="4273724"/>
            <a:ext cx="5562600" cy="990600"/>
          </a:xfrm>
          <a:prstGeom prst="rect">
            <a:avLst/>
          </a:prstGeom>
        </p:spPr>
      </p:pic>
      <p:pic>
        <p:nvPicPr>
          <p:cNvPr id="9" name="Content Placeholder 4">
            <a:extLst>
              <a:ext uri="{FF2B5EF4-FFF2-40B4-BE49-F238E27FC236}">
                <a16:creationId xmlns:a16="http://schemas.microsoft.com/office/drawing/2014/main" id="{79F56246-BA16-A341-B9E6-13E900ACB5EE}"/>
              </a:ext>
            </a:extLst>
          </p:cNvPr>
          <p:cNvPicPr>
            <a:picLocks noChangeAspect="1"/>
          </p:cNvPicPr>
          <p:nvPr/>
        </p:nvPicPr>
        <p:blipFill>
          <a:blip r:embed="rId3"/>
          <a:stretch>
            <a:fillRect/>
          </a:stretch>
        </p:blipFill>
        <p:spPr>
          <a:xfrm>
            <a:off x="274271" y="1752442"/>
            <a:ext cx="6381067" cy="3511882"/>
          </a:xfrm>
          <a:prstGeom prst="rect">
            <a:avLst/>
          </a:prstGeom>
        </p:spPr>
      </p:pic>
      <p:sp>
        <p:nvSpPr>
          <p:cNvPr id="10" name="Rectangle 4">
            <a:extLst>
              <a:ext uri="{FF2B5EF4-FFF2-40B4-BE49-F238E27FC236}">
                <a16:creationId xmlns:a16="http://schemas.microsoft.com/office/drawing/2014/main" id="{C1902EF3-32B0-1E4C-B90B-AC01FC4B6453}"/>
              </a:ext>
            </a:extLst>
          </p:cNvPr>
          <p:cNvSpPr/>
          <p:nvPr/>
        </p:nvSpPr>
        <p:spPr>
          <a:xfrm>
            <a:off x="5311124" y="4882353"/>
            <a:ext cx="1140056" cy="400110"/>
          </a:xfrm>
          <a:prstGeom prst="rect">
            <a:avLst/>
          </a:prstGeom>
        </p:spPr>
        <p:txBody>
          <a:bodyPr wrap="none">
            <a:spAutoFit/>
          </a:bodyPr>
          <a:lstStyle/>
          <a:p>
            <a:r>
              <a:rPr lang="de-DE" sz="2000" dirty="0"/>
              <a:t>(Zahlen)</a:t>
            </a:r>
            <a:endParaRPr lang="en-DE" dirty="0"/>
          </a:p>
        </p:txBody>
      </p:sp>
      <p:sp>
        <p:nvSpPr>
          <p:cNvPr id="11" name="Rectangle 6">
            <a:extLst>
              <a:ext uri="{FF2B5EF4-FFF2-40B4-BE49-F238E27FC236}">
                <a16:creationId xmlns:a16="http://schemas.microsoft.com/office/drawing/2014/main" id="{87E90522-2FF1-2C4E-A5D4-908DA90B97FF}"/>
              </a:ext>
            </a:extLst>
          </p:cNvPr>
          <p:cNvSpPr/>
          <p:nvPr/>
        </p:nvSpPr>
        <p:spPr>
          <a:xfrm>
            <a:off x="5729326" y="3223473"/>
            <a:ext cx="3905236" cy="369332"/>
          </a:xfrm>
          <a:prstGeom prst="rect">
            <a:avLst/>
          </a:prstGeom>
        </p:spPr>
        <p:txBody>
          <a:bodyPr wrap="none">
            <a:spAutoFit/>
          </a:bodyPr>
          <a:lstStyle/>
          <a:p>
            <a:pPr marL="216100" lvl="1" indent="0">
              <a:buNone/>
            </a:pPr>
            <a:r>
              <a:rPr lang="de-DE" dirty="0"/>
              <a:t>	 = w</a:t>
            </a:r>
            <a:r>
              <a:rPr lang="de-DE" baseline="-25000" dirty="0"/>
              <a:t>1</a:t>
            </a:r>
            <a:r>
              <a:rPr lang="de-DE" dirty="0"/>
              <a:t> x</a:t>
            </a:r>
            <a:r>
              <a:rPr lang="de-DE" baseline="-25000" dirty="0"/>
              <a:t>1</a:t>
            </a:r>
            <a:r>
              <a:rPr lang="de-DE" dirty="0"/>
              <a:t> + w</a:t>
            </a:r>
            <a:r>
              <a:rPr lang="de-DE" baseline="-25000" dirty="0"/>
              <a:t>2</a:t>
            </a:r>
            <a:r>
              <a:rPr lang="de-DE" dirty="0"/>
              <a:t> x</a:t>
            </a:r>
            <a:r>
              <a:rPr lang="de-DE" baseline="-25000" dirty="0"/>
              <a:t>2</a:t>
            </a:r>
            <a:r>
              <a:rPr lang="de-DE" dirty="0"/>
              <a:t> + ⋯ + </a:t>
            </a:r>
            <a:r>
              <a:rPr lang="de-DE" dirty="0" err="1"/>
              <a:t>w</a:t>
            </a:r>
            <a:r>
              <a:rPr lang="de-DE" baseline="-25000" dirty="0" err="1"/>
              <a:t>n</a:t>
            </a:r>
            <a:r>
              <a:rPr lang="de-DE" dirty="0"/>
              <a:t> </a:t>
            </a:r>
            <a:r>
              <a:rPr lang="de-DE" dirty="0" err="1"/>
              <a:t>x</a:t>
            </a:r>
            <a:r>
              <a:rPr lang="de-DE" baseline="-25000" dirty="0" err="1"/>
              <a:t>n</a:t>
            </a:r>
            <a:endParaRPr lang="de-DE" dirty="0"/>
          </a:p>
        </p:txBody>
      </p:sp>
      <p:sp>
        <p:nvSpPr>
          <p:cNvPr id="12" name="Rectangle 9">
            <a:extLst>
              <a:ext uri="{FF2B5EF4-FFF2-40B4-BE49-F238E27FC236}">
                <a16:creationId xmlns:a16="http://schemas.microsoft.com/office/drawing/2014/main" id="{12213005-3B08-B946-9BE5-FEDD11F748BF}"/>
              </a:ext>
            </a:extLst>
          </p:cNvPr>
          <p:cNvSpPr/>
          <p:nvPr/>
        </p:nvSpPr>
        <p:spPr>
          <a:xfrm>
            <a:off x="9706867" y="3223473"/>
            <a:ext cx="2210862" cy="369332"/>
          </a:xfrm>
          <a:prstGeom prst="rect">
            <a:avLst/>
          </a:prstGeom>
        </p:spPr>
        <p:txBody>
          <a:bodyPr wrap="none">
            <a:spAutoFit/>
          </a:bodyPr>
          <a:lstStyle/>
          <a:p>
            <a:r>
              <a:rPr lang="de-DE" dirty="0"/>
              <a:t>gewichtete Summe </a:t>
            </a:r>
            <a:endParaRPr lang="en-DE" dirty="0"/>
          </a:p>
        </p:txBody>
      </p:sp>
      <p:sp>
        <p:nvSpPr>
          <p:cNvPr id="13" name="Rectangle 11">
            <a:extLst>
              <a:ext uri="{FF2B5EF4-FFF2-40B4-BE49-F238E27FC236}">
                <a16:creationId xmlns:a16="http://schemas.microsoft.com/office/drawing/2014/main" id="{3D891CD0-574F-D146-9EFE-234C2ACE5B4A}"/>
              </a:ext>
            </a:extLst>
          </p:cNvPr>
          <p:cNvSpPr/>
          <p:nvPr/>
        </p:nvSpPr>
        <p:spPr>
          <a:xfrm>
            <a:off x="714642" y="1226561"/>
            <a:ext cx="3373039" cy="400110"/>
          </a:xfrm>
          <a:prstGeom prst="rect">
            <a:avLst/>
          </a:prstGeom>
        </p:spPr>
        <p:txBody>
          <a:bodyPr wrap="none">
            <a:spAutoFit/>
          </a:bodyPr>
          <a:lstStyle/>
          <a:p>
            <a:r>
              <a:rPr lang="de-DE" sz="2000" b="1" dirty="0" err="1"/>
              <a:t>threshold</a:t>
            </a:r>
            <a:r>
              <a:rPr lang="de-DE" sz="2000" b="1" dirty="0"/>
              <a:t> </a:t>
            </a:r>
            <a:r>
              <a:rPr lang="de-DE" sz="2000" b="1" dirty="0" err="1"/>
              <a:t>logic</a:t>
            </a:r>
            <a:r>
              <a:rPr lang="de-DE" sz="2000" b="1" dirty="0"/>
              <a:t> </a:t>
            </a:r>
            <a:r>
              <a:rPr lang="de-DE" sz="2000" b="1" dirty="0" err="1"/>
              <a:t>unit</a:t>
            </a:r>
            <a:r>
              <a:rPr lang="de-DE" sz="2000" b="1" dirty="0"/>
              <a:t> (TLU) </a:t>
            </a:r>
            <a:endParaRPr lang="en-DE" sz="2000" b="1" dirty="0"/>
          </a:p>
        </p:txBody>
      </p:sp>
    </p:spTree>
    <p:extLst>
      <p:ext uri="{BB962C8B-B14F-4D97-AF65-F5344CB8AC3E}">
        <p14:creationId xmlns:p14="http://schemas.microsoft.com/office/powerpoint/2010/main" val="155427599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0D05D7-5538-3F46-9B3D-3FF0C932B4C7}"/>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490F4C3-1943-F245-B81C-C808B419777D}"/>
              </a:ext>
            </a:extLst>
          </p:cNvPr>
          <p:cNvSpPr>
            <a:spLocks noGrp="1"/>
          </p:cNvSpPr>
          <p:nvPr>
            <p:ph type="body" sz="quarter" idx="13"/>
          </p:nvPr>
        </p:nvSpPr>
        <p:spPr/>
        <p:txBody>
          <a:bodyPr/>
          <a:lstStyle/>
          <a:p>
            <a:r>
              <a:rPr lang="de-DE" dirty="0"/>
              <a:t>Modellierung - </a:t>
            </a:r>
            <a:r>
              <a:rPr lang="de-DE" dirty="0" err="1"/>
              <a:t>Multilayer</a:t>
            </a:r>
            <a:r>
              <a:rPr lang="de-DE" dirty="0"/>
              <a:t> </a:t>
            </a:r>
            <a:r>
              <a:rPr lang="de-DE" dirty="0" err="1"/>
              <a:t>Perceptron</a:t>
            </a:r>
            <a:endParaRPr lang="de-DE" dirty="0"/>
          </a:p>
        </p:txBody>
      </p:sp>
      <p:pic>
        <p:nvPicPr>
          <p:cNvPr id="7" name="Picture 5">
            <a:extLst>
              <a:ext uri="{FF2B5EF4-FFF2-40B4-BE49-F238E27FC236}">
                <a16:creationId xmlns:a16="http://schemas.microsoft.com/office/drawing/2014/main" id="{A0794AF5-3071-8A40-8AA2-0BD131A2C66F}"/>
              </a:ext>
            </a:extLst>
          </p:cNvPr>
          <p:cNvPicPr>
            <a:picLocks noChangeAspect="1"/>
          </p:cNvPicPr>
          <p:nvPr/>
        </p:nvPicPr>
        <p:blipFill>
          <a:blip r:embed="rId2"/>
          <a:stretch>
            <a:fillRect/>
          </a:stretch>
        </p:blipFill>
        <p:spPr>
          <a:xfrm>
            <a:off x="6223290" y="1754835"/>
            <a:ext cx="5968710" cy="3886840"/>
          </a:xfrm>
          <a:prstGeom prst="rect">
            <a:avLst/>
          </a:prstGeom>
        </p:spPr>
      </p:pic>
      <p:sp>
        <p:nvSpPr>
          <p:cNvPr id="8" name="Content Placeholder 2">
            <a:extLst>
              <a:ext uri="{FF2B5EF4-FFF2-40B4-BE49-F238E27FC236}">
                <a16:creationId xmlns:a16="http://schemas.microsoft.com/office/drawing/2014/main" id="{58A0EEF3-53AA-EA48-8E3E-214E7AA98631}"/>
              </a:ext>
            </a:extLst>
          </p:cNvPr>
          <p:cNvSpPr txBox="1">
            <a:spLocks/>
          </p:cNvSpPr>
          <p:nvPr/>
        </p:nvSpPr>
        <p:spPr>
          <a:xfrm>
            <a:off x="371476" y="1656000"/>
            <a:ext cx="6288116" cy="4509850"/>
          </a:xfrm>
          <a:prstGeom prst="rect">
            <a:avLst/>
          </a:prstGeom>
        </p:spPr>
        <p:txBody>
          <a:bodyPr/>
          <a:lstStyle>
            <a:lvl1pPr marL="216000" indent="-216000" algn="l" defTabSz="432000" rtl="0" eaLnBrk="1" latinLnBrk="0" hangingPunct="1">
              <a:lnSpc>
                <a:spcPct val="110000"/>
              </a:lnSpc>
              <a:spcBef>
                <a:spcPts val="0"/>
              </a:spcBef>
              <a:spcAft>
                <a:spcPts val="600"/>
              </a:spcAft>
              <a:buClr>
                <a:schemeClr val="tx2"/>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de-DE" dirty="0"/>
              <a:t>Ein MLP besteht aus:</a:t>
            </a:r>
          </a:p>
          <a:p>
            <a:pPr lvl="1">
              <a:buClr>
                <a:schemeClr val="tx1"/>
              </a:buClr>
            </a:pPr>
            <a:r>
              <a:rPr lang="de-DE" dirty="0"/>
              <a:t>Dem Input </a:t>
            </a:r>
            <a:r>
              <a:rPr lang="de-DE" dirty="0" err="1"/>
              <a:t>layer</a:t>
            </a:r>
            <a:endParaRPr lang="de-DE" dirty="0"/>
          </a:p>
          <a:p>
            <a:pPr lvl="1">
              <a:buClr>
                <a:schemeClr val="tx1"/>
              </a:buClr>
            </a:pPr>
            <a:r>
              <a:rPr lang="de-DE" dirty="0"/>
              <a:t>Einer oder mehrerer TLU-Schichten, sogenannte </a:t>
            </a:r>
            <a:r>
              <a:rPr lang="de-DE" b="1" dirty="0" err="1"/>
              <a:t>hidden</a:t>
            </a:r>
            <a:r>
              <a:rPr lang="de-DE" b="1" dirty="0"/>
              <a:t> </a:t>
            </a:r>
            <a:r>
              <a:rPr lang="de-DE" b="1" dirty="0" err="1"/>
              <a:t>layers</a:t>
            </a:r>
            <a:r>
              <a:rPr lang="de-DE" dirty="0"/>
              <a:t> </a:t>
            </a:r>
          </a:p>
          <a:p>
            <a:pPr lvl="1">
              <a:buClr>
                <a:schemeClr val="tx1"/>
              </a:buClr>
            </a:pPr>
            <a:r>
              <a:rPr lang="de-DE" dirty="0"/>
              <a:t>Einer finalen Schicht aus TLUs, der sogenannte </a:t>
            </a:r>
            <a:r>
              <a:rPr lang="de-DE" b="1" dirty="0" err="1"/>
              <a:t>output</a:t>
            </a:r>
            <a:r>
              <a:rPr lang="de-DE" b="1" dirty="0"/>
              <a:t> </a:t>
            </a:r>
            <a:r>
              <a:rPr lang="de-DE" b="1" dirty="0" err="1"/>
              <a:t>layer</a:t>
            </a:r>
            <a:r>
              <a:rPr lang="de-DE" dirty="0"/>
              <a:t> </a:t>
            </a:r>
          </a:p>
          <a:p>
            <a:pPr>
              <a:buClr>
                <a:schemeClr val="tx1"/>
              </a:buClr>
            </a:pPr>
            <a:r>
              <a:rPr lang="de-DE" dirty="0"/>
              <a:t>Jede Schichtunit ist mit allen </a:t>
            </a:r>
            <a:r>
              <a:rPr lang="de-DE" dirty="0" err="1"/>
              <a:t>units</a:t>
            </a:r>
            <a:r>
              <a:rPr lang="de-DE" dirty="0"/>
              <a:t> der nächsten Schicht verbunden (</a:t>
            </a:r>
            <a:r>
              <a:rPr lang="de-DE" dirty="0" err="1"/>
              <a:t>dense</a:t>
            </a:r>
            <a:r>
              <a:rPr lang="de-DE" dirty="0"/>
              <a:t>)</a:t>
            </a:r>
          </a:p>
          <a:p>
            <a:pPr>
              <a:buClr>
                <a:schemeClr val="tx1"/>
              </a:buClr>
            </a:pPr>
            <a:r>
              <a:rPr lang="de-DE" dirty="0"/>
              <a:t>Jede Schicht außer dem </a:t>
            </a:r>
            <a:r>
              <a:rPr lang="de-DE" dirty="0" err="1"/>
              <a:t>output</a:t>
            </a:r>
            <a:r>
              <a:rPr lang="de-DE" dirty="0"/>
              <a:t> </a:t>
            </a:r>
            <a:r>
              <a:rPr lang="de-DE" dirty="0" err="1"/>
              <a:t>layer</a:t>
            </a:r>
            <a:r>
              <a:rPr lang="de-DE" dirty="0"/>
              <a:t> hat ein Bias Neuron</a:t>
            </a:r>
          </a:p>
          <a:p>
            <a:pPr>
              <a:buClr>
                <a:schemeClr val="tx1"/>
              </a:buClr>
            </a:pPr>
            <a:r>
              <a:rPr lang="de-DE" dirty="0"/>
              <a:t>Jedes Neuron nutzt eine nicht-lineare Aktivierungsfunktion</a:t>
            </a:r>
          </a:p>
          <a:p>
            <a:pPr lvl="1">
              <a:buClr>
                <a:schemeClr val="tx1"/>
              </a:buClr>
            </a:pPr>
            <a:r>
              <a:rPr lang="de-DE" dirty="0"/>
              <a:t>Dies muss keine Schrittfunktion sein!</a:t>
            </a:r>
          </a:p>
        </p:txBody>
      </p:sp>
    </p:spTree>
    <p:extLst>
      <p:ext uri="{BB962C8B-B14F-4D97-AF65-F5344CB8AC3E}">
        <p14:creationId xmlns:p14="http://schemas.microsoft.com/office/powerpoint/2010/main" val="2919337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a:extLst>
              <a:ext uri="{FF2B5EF4-FFF2-40B4-BE49-F238E27FC236}">
                <a16:creationId xmlns:a16="http://schemas.microsoft.com/office/drawing/2014/main" id="{BC349810-19FD-5D4B-9CC2-BD4E183B7202}"/>
              </a:ext>
            </a:extLst>
          </p:cNvPr>
          <p:cNvSpPr/>
          <p:nvPr/>
        </p:nvSpPr>
        <p:spPr>
          <a:xfrm>
            <a:off x="5166235" y="6255671"/>
            <a:ext cx="5112000" cy="11224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a:p>
        </p:txBody>
      </p:sp>
      <p:sp>
        <p:nvSpPr>
          <p:cNvPr id="2" name="Titel 1">
            <a:extLst>
              <a:ext uri="{FF2B5EF4-FFF2-40B4-BE49-F238E27FC236}">
                <a16:creationId xmlns:a16="http://schemas.microsoft.com/office/drawing/2014/main" id="{D3268630-2C23-7640-A019-A695BA134E90}"/>
              </a:ext>
            </a:extLst>
          </p:cNvPr>
          <p:cNvSpPr>
            <a:spLocks noGrp="1"/>
          </p:cNvSpPr>
          <p:nvPr>
            <p:ph type="title"/>
          </p:nvPr>
        </p:nvSpPr>
        <p:spPr/>
        <p:txBody>
          <a:bodyPr/>
          <a:lstStyle/>
          <a:p>
            <a:r>
              <a:rPr lang="de-DE" dirty="0"/>
              <a:t>Aus Daten Mehrwert erzeugen</a:t>
            </a:r>
          </a:p>
        </p:txBody>
      </p:sp>
      <p:sp>
        <p:nvSpPr>
          <p:cNvPr id="3" name="Textplatzhalter 2">
            <a:extLst>
              <a:ext uri="{FF2B5EF4-FFF2-40B4-BE49-F238E27FC236}">
                <a16:creationId xmlns:a16="http://schemas.microsoft.com/office/drawing/2014/main" id="{95246795-11F3-A341-9A3C-BA1B99589AC1}"/>
              </a:ext>
            </a:extLst>
          </p:cNvPr>
          <p:cNvSpPr>
            <a:spLocks noGrp="1"/>
          </p:cNvSpPr>
          <p:nvPr>
            <p:ph type="body" sz="quarter" idx="13"/>
          </p:nvPr>
        </p:nvSpPr>
        <p:spPr/>
        <p:txBody>
          <a:bodyPr/>
          <a:lstStyle/>
          <a:p>
            <a:r>
              <a:rPr lang="de-DE"/>
              <a:t>Die verschiedenen Formen von Data Analytics</a:t>
            </a:r>
          </a:p>
        </p:txBody>
      </p:sp>
      <p:grpSp>
        <p:nvGrpSpPr>
          <p:cNvPr id="9" name="Gruppieren 8">
            <a:extLst>
              <a:ext uri="{FF2B5EF4-FFF2-40B4-BE49-F238E27FC236}">
                <a16:creationId xmlns:a16="http://schemas.microsoft.com/office/drawing/2014/main" id="{62079608-4083-F14F-BE94-C57B251F31A8}"/>
              </a:ext>
            </a:extLst>
          </p:cNvPr>
          <p:cNvGrpSpPr/>
          <p:nvPr/>
        </p:nvGrpSpPr>
        <p:grpSpPr>
          <a:xfrm>
            <a:off x="1046599" y="4404668"/>
            <a:ext cx="2111815" cy="1502896"/>
            <a:chOff x="1145453" y="3255490"/>
            <a:chExt cx="2111815" cy="1502896"/>
          </a:xfrm>
        </p:grpSpPr>
        <p:sp>
          <p:nvSpPr>
            <p:cNvPr id="4" name="Textfeld 3">
              <a:extLst>
                <a:ext uri="{FF2B5EF4-FFF2-40B4-BE49-F238E27FC236}">
                  <a16:creationId xmlns:a16="http://schemas.microsoft.com/office/drawing/2014/main" id="{58ED80E3-3C43-E947-9A05-3F1CF6FBA064}"/>
                </a:ext>
              </a:extLst>
            </p:cNvPr>
            <p:cNvSpPr txBox="1"/>
            <p:nvPr/>
          </p:nvSpPr>
          <p:spPr>
            <a:xfrm>
              <a:off x="1145453" y="3255490"/>
              <a:ext cx="2111815" cy="644618"/>
            </a:xfrm>
            <a:prstGeom prst="rect">
              <a:avLst/>
            </a:prstGeom>
            <a:noFill/>
          </p:spPr>
          <p:txBody>
            <a:bodyPr vert="horz" wrap="none" lIns="180000" tIns="180000" rIns="180000" bIns="180000" rtlCol="0" anchor="t" anchorCtr="0">
              <a:spAutoFit/>
            </a:bodyPr>
            <a:lstStyle/>
            <a:p>
              <a:pPr algn="ctr">
                <a:lnSpc>
                  <a:spcPct val="110000"/>
                </a:lnSpc>
              </a:pPr>
              <a:r>
                <a:rPr lang="de-DE">
                  <a:latin typeface="Arial Standard" charset="0"/>
                </a:rPr>
                <a:t>Was ist passiert?</a:t>
              </a:r>
            </a:p>
          </p:txBody>
        </p:sp>
        <p:sp>
          <p:nvSpPr>
            <p:cNvPr id="7" name="Abgerundetes Rechteck 6">
              <a:extLst>
                <a:ext uri="{FF2B5EF4-FFF2-40B4-BE49-F238E27FC236}">
                  <a16:creationId xmlns:a16="http://schemas.microsoft.com/office/drawing/2014/main" id="{0B2DB9C1-EFCE-C44D-84CE-75600E688FEA}"/>
                </a:ext>
              </a:extLst>
            </p:cNvPr>
            <p:cNvSpPr/>
            <p:nvPr/>
          </p:nvSpPr>
          <p:spPr>
            <a:xfrm>
              <a:off x="1267932" y="3843986"/>
              <a:ext cx="1705233" cy="914400"/>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nchorCtr="0"/>
            <a:lstStyle/>
            <a:p>
              <a:pPr algn="ctr">
                <a:lnSpc>
                  <a:spcPct val="110000"/>
                </a:lnSpc>
              </a:pPr>
              <a:r>
                <a:rPr lang="de-DE">
                  <a:solidFill>
                    <a:schemeClr val="tx1"/>
                  </a:solidFill>
                  <a:latin typeface="Arial Standard" charset="0"/>
                </a:rPr>
                <a:t>Descriptive</a:t>
              </a:r>
            </a:p>
            <a:p>
              <a:pPr algn="ctr">
                <a:lnSpc>
                  <a:spcPct val="110000"/>
                </a:lnSpc>
              </a:pPr>
              <a:r>
                <a:rPr lang="de-DE">
                  <a:solidFill>
                    <a:schemeClr val="tx1"/>
                  </a:solidFill>
                  <a:latin typeface="Arial Standard" charset="0"/>
                </a:rPr>
                <a:t>analytics</a:t>
              </a:r>
              <a:endParaRPr lang="de-DE">
                <a:solidFill>
                  <a:schemeClr val="tx1"/>
                </a:solidFill>
              </a:endParaRPr>
            </a:p>
          </p:txBody>
        </p:sp>
      </p:grpSp>
      <p:grpSp>
        <p:nvGrpSpPr>
          <p:cNvPr id="10" name="Gruppieren 9">
            <a:extLst>
              <a:ext uri="{FF2B5EF4-FFF2-40B4-BE49-F238E27FC236}">
                <a16:creationId xmlns:a16="http://schemas.microsoft.com/office/drawing/2014/main" id="{67CB7419-60C1-534C-AC02-A6BE9F9EA5D9}"/>
              </a:ext>
            </a:extLst>
          </p:cNvPr>
          <p:cNvGrpSpPr/>
          <p:nvPr/>
        </p:nvGrpSpPr>
        <p:grpSpPr>
          <a:xfrm>
            <a:off x="3352874" y="3360748"/>
            <a:ext cx="2477074" cy="1811071"/>
            <a:chOff x="1316094" y="2947315"/>
            <a:chExt cx="2477074" cy="1811071"/>
          </a:xfrm>
        </p:grpSpPr>
        <p:sp>
          <p:nvSpPr>
            <p:cNvPr id="11" name="Textfeld 10">
              <a:extLst>
                <a:ext uri="{FF2B5EF4-FFF2-40B4-BE49-F238E27FC236}">
                  <a16:creationId xmlns:a16="http://schemas.microsoft.com/office/drawing/2014/main" id="{C72CA3FF-CFDE-0F42-84AE-9DC1AF859342}"/>
                </a:ext>
              </a:extLst>
            </p:cNvPr>
            <p:cNvSpPr txBox="1"/>
            <p:nvPr/>
          </p:nvSpPr>
          <p:spPr>
            <a:xfrm>
              <a:off x="1316094" y="2947315"/>
              <a:ext cx="2477074" cy="949317"/>
            </a:xfrm>
            <a:prstGeom prst="rect">
              <a:avLst/>
            </a:prstGeom>
            <a:noFill/>
          </p:spPr>
          <p:txBody>
            <a:bodyPr vert="horz" wrap="square" lIns="180000" tIns="180000" rIns="180000" bIns="180000" rtlCol="0" anchor="t" anchorCtr="0">
              <a:spAutoFit/>
            </a:bodyPr>
            <a:lstStyle/>
            <a:p>
              <a:pPr algn="ctr">
                <a:lnSpc>
                  <a:spcPct val="110000"/>
                </a:lnSpc>
              </a:pPr>
              <a:r>
                <a:rPr lang="de-DE">
                  <a:latin typeface="Arial Standard" charset="0"/>
                </a:rPr>
                <a:t>Wie / warum ist es passiert?</a:t>
              </a:r>
            </a:p>
          </p:txBody>
        </p:sp>
        <p:sp>
          <p:nvSpPr>
            <p:cNvPr id="12" name="Abgerundetes Rechteck 11">
              <a:extLst>
                <a:ext uri="{FF2B5EF4-FFF2-40B4-BE49-F238E27FC236}">
                  <a16:creationId xmlns:a16="http://schemas.microsoft.com/office/drawing/2014/main" id="{B654B5D6-6455-DF4F-9916-50CDA7CAEC4F}"/>
                </a:ext>
              </a:extLst>
            </p:cNvPr>
            <p:cNvSpPr/>
            <p:nvPr/>
          </p:nvSpPr>
          <p:spPr>
            <a:xfrm>
              <a:off x="1684713" y="3843986"/>
              <a:ext cx="1705233" cy="914400"/>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nchorCtr="0"/>
            <a:lstStyle/>
            <a:p>
              <a:pPr algn="ctr">
                <a:lnSpc>
                  <a:spcPct val="110000"/>
                </a:lnSpc>
              </a:pPr>
              <a:r>
                <a:rPr lang="de-DE">
                  <a:solidFill>
                    <a:schemeClr val="tx1"/>
                  </a:solidFill>
                  <a:latin typeface="Arial Standard" charset="0"/>
                </a:rPr>
                <a:t>Diagnostic</a:t>
              </a:r>
            </a:p>
            <a:p>
              <a:pPr algn="ctr">
                <a:lnSpc>
                  <a:spcPct val="110000"/>
                </a:lnSpc>
              </a:pPr>
              <a:r>
                <a:rPr lang="de-DE">
                  <a:solidFill>
                    <a:schemeClr val="tx1"/>
                  </a:solidFill>
                  <a:latin typeface="Arial Standard" charset="0"/>
                </a:rPr>
                <a:t>analytics</a:t>
              </a:r>
              <a:endParaRPr lang="de-DE">
                <a:solidFill>
                  <a:schemeClr val="tx1"/>
                </a:solidFill>
              </a:endParaRPr>
            </a:p>
          </p:txBody>
        </p:sp>
      </p:grpSp>
      <p:grpSp>
        <p:nvGrpSpPr>
          <p:cNvPr id="13" name="Gruppieren 12">
            <a:extLst>
              <a:ext uri="{FF2B5EF4-FFF2-40B4-BE49-F238E27FC236}">
                <a16:creationId xmlns:a16="http://schemas.microsoft.com/office/drawing/2014/main" id="{6AA1E4E0-8DF0-504D-A88F-D8AF064C6992}"/>
              </a:ext>
            </a:extLst>
          </p:cNvPr>
          <p:cNvGrpSpPr/>
          <p:nvPr/>
        </p:nvGrpSpPr>
        <p:grpSpPr>
          <a:xfrm>
            <a:off x="5751727" y="2479683"/>
            <a:ext cx="2546278" cy="1777736"/>
            <a:chOff x="1264190" y="2980650"/>
            <a:chExt cx="2546278" cy="1777736"/>
          </a:xfrm>
        </p:grpSpPr>
        <p:sp>
          <p:nvSpPr>
            <p:cNvPr id="14" name="Textfeld 13">
              <a:extLst>
                <a:ext uri="{FF2B5EF4-FFF2-40B4-BE49-F238E27FC236}">
                  <a16:creationId xmlns:a16="http://schemas.microsoft.com/office/drawing/2014/main" id="{C9B9869D-EC33-7740-93F0-408FD7A8136A}"/>
                </a:ext>
              </a:extLst>
            </p:cNvPr>
            <p:cNvSpPr txBox="1"/>
            <p:nvPr/>
          </p:nvSpPr>
          <p:spPr>
            <a:xfrm>
              <a:off x="1264190" y="2980650"/>
              <a:ext cx="2546278" cy="949317"/>
            </a:xfrm>
            <a:prstGeom prst="rect">
              <a:avLst/>
            </a:prstGeom>
            <a:noFill/>
          </p:spPr>
          <p:txBody>
            <a:bodyPr vert="horz" wrap="square" lIns="180000" tIns="180000" rIns="180000" bIns="180000" rtlCol="0" anchor="t" anchorCtr="0">
              <a:spAutoFit/>
            </a:bodyPr>
            <a:lstStyle/>
            <a:p>
              <a:pPr algn="ctr">
                <a:lnSpc>
                  <a:spcPct val="110000"/>
                </a:lnSpc>
              </a:pPr>
              <a:r>
                <a:rPr lang="de-DE">
                  <a:latin typeface="Arial Standard" charset="0"/>
                </a:rPr>
                <a:t>Wann wird was passieren?</a:t>
              </a:r>
            </a:p>
          </p:txBody>
        </p:sp>
        <p:sp>
          <p:nvSpPr>
            <p:cNvPr id="15" name="Abgerundetes Rechteck 14">
              <a:extLst>
                <a:ext uri="{FF2B5EF4-FFF2-40B4-BE49-F238E27FC236}">
                  <a16:creationId xmlns:a16="http://schemas.microsoft.com/office/drawing/2014/main" id="{6C6664F9-506A-1A40-96AE-DDF9776C5287}"/>
                </a:ext>
              </a:extLst>
            </p:cNvPr>
            <p:cNvSpPr/>
            <p:nvPr/>
          </p:nvSpPr>
          <p:spPr>
            <a:xfrm>
              <a:off x="1684713" y="3843986"/>
              <a:ext cx="1705233" cy="914400"/>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nchorCtr="0"/>
            <a:lstStyle/>
            <a:p>
              <a:pPr algn="ctr">
                <a:lnSpc>
                  <a:spcPct val="110000"/>
                </a:lnSpc>
              </a:pPr>
              <a:r>
                <a:rPr lang="de-DE">
                  <a:solidFill>
                    <a:schemeClr val="tx1"/>
                  </a:solidFill>
                  <a:latin typeface="Arial Standard" charset="0"/>
                </a:rPr>
                <a:t>Predictive</a:t>
              </a:r>
            </a:p>
            <a:p>
              <a:pPr algn="ctr">
                <a:lnSpc>
                  <a:spcPct val="110000"/>
                </a:lnSpc>
              </a:pPr>
              <a:r>
                <a:rPr lang="de-DE">
                  <a:solidFill>
                    <a:schemeClr val="tx1"/>
                  </a:solidFill>
                  <a:latin typeface="Arial Standard" charset="0"/>
                </a:rPr>
                <a:t>analytics</a:t>
              </a:r>
              <a:endParaRPr lang="de-DE">
                <a:solidFill>
                  <a:schemeClr val="tx1"/>
                </a:solidFill>
              </a:endParaRPr>
            </a:p>
          </p:txBody>
        </p:sp>
      </p:grpSp>
      <p:grpSp>
        <p:nvGrpSpPr>
          <p:cNvPr id="16" name="Gruppieren 15">
            <a:extLst>
              <a:ext uri="{FF2B5EF4-FFF2-40B4-BE49-F238E27FC236}">
                <a16:creationId xmlns:a16="http://schemas.microsoft.com/office/drawing/2014/main" id="{9B331418-7886-1243-B48C-9329702725E1}"/>
              </a:ext>
            </a:extLst>
          </p:cNvPr>
          <p:cNvGrpSpPr/>
          <p:nvPr/>
        </p:nvGrpSpPr>
        <p:grpSpPr>
          <a:xfrm>
            <a:off x="7510714" y="1540020"/>
            <a:ext cx="3642251" cy="1802999"/>
            <a:chOff x="716203" y="2955387"/>
            <a:chExt cx="3642251" cy="1802999"/>
          </a:xfrm>
        </p:grpSpPr>
        <p:sp>
          <p:nvSpPr>
            <p:cNvPr id="17" name="Textfeld 16">
              <a:extLst>
                <a:ext uri="{FF2B5EF4-FFF2-40B4-BE49-F238E27FC236}">
                  <a16:creationId xmlns:a16="http://schemas.microsoft.com/office/drawing/2014/main" id="{8D20CF5D-6B5F-F542-B8DB-84593634C3CD}"/>
                </a:ext>
              </a:extLst>
            </p:cNvPr>
            <p:cNvSpPr txBox="1"/>
            <p:nvPr/>
          </p:nvSpPr>
          <p:spPr>
            <a:xfrm>
              <a:off x="716203" y="2955387"/>
              <a:ext cx="3642251" cy="949317"/>
            </a:xfrm>
            <a:prstGeom prst="rect">
              <a:avLst/>
            </a:prstGeom>
            <a:noFill/>
          </p:spPr>
          <p:txBody>
            <a:bodyPr vert="horz" wrap="square" lIns="180000" tIns="180000" rIns="180000" bIns="180000" rtlCol="0" anchor="t" anchorCtr="0">
              <a:spAutoFit/>
            </a:bodyPr>
            <a:lstStyle/>
            <a:p>
              <a:pPr algn="ctr">
                <a:lnSpc>
                  <a:spcPct val="110000"/>
                </a:lnSpc>
              </a:pPr>
              <a:r>
                <a:rPr lang="de-DE">
                  <a:latin typeface="Arial Standard" charset="0"/>
                </a:rPr>
                <a:t>Wie soll auf die Vorhersagen reagiert werden?</a:t>
              </a:r>
            </a:p>
          </p:txBody>
        </p:sp>
        <p:sp>
          <p:nvSpPr>
            <p:cNvPr id="18" name="Abgerundetes Rechteck 17">
              <a:extLst>
                <a:ext uri="{FF2B5EF4-FFF2-40B4-BE49-F238E27FC236}">
                  <a16:creationId xmlns:a16="http://schemas.microsoft.com/office/drawing/2014/main" id="{5588D525-946F-3F4B-9F38-B4C3047FC1CE}"/>
                </a:ext>
              </a:extLst>
            </p:cNvPr>
            <p:cNvSpPr/>
            <p:nvPr/>
          </p:nvSpPr>
          <p:spPr>
            <a:xfrm>
              <a:off x="1684713" y="3843986"/>
              <a:ext cx="1705233" cy="914400"/>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nchorCtr="0"/>
            <a:lstStyle/>
            <a:p>
              <a:pPr algn="ctr">
                <a:lnSpc>
                  <a:spcPct val="110000"/>
                </a:lnSpc>
              </a:pPr>
              <a:r>
                <a:rPr lang="de-DE">
                  <a:solidFill>
                    <a:schemeClr val="tx1"/>
                  </a:solidFill>
                  <a:latin typeface="Arial Standard" charset="0"/>
                </a:rPr>
                <a:t>Prescriptive</a:t>
              </a:r>
            </a:p>
            <a:p>
              <a:pPr algn="ctr">
                <a:lnSpc>
                  <a:spcPct val="110000"/>
                </a:lnSpc>
              </a:pPr>
              <a:r>
                <a:rPr lang="de-DE">
                  <a:solidFill>
                    <a:schemeClr val="tx1"/>
                  </a:solidFill>
                  <a:latin typeface="Arial Standard" charset="0"/>
                </a:rPr>
                <a:t>analytics</a:t>
              </a:r>
              <a:endParaRPr lang="de-DE">
                <a:solidFill>
                  <a:schemeClr val="tx1"/>
                </a:solidFill>
              </a:endParaRPr>
            </a:p>
          </p:txBody>
        </p:sp>
      </p:grpSp>
      <p:sp>
        <p:nvSpPr>
          <p:cNvPr id="24" name="Rechteck 23">
            <a:extLst>
              <a:ext uri="{FF2B5EF4-FFF2-40B4-BE49-F238E27FC236}">
                <a16:creationId xmlns:a16="http://schemas.microsoft.com/office/drawing/2014/main" id="{94EE3FB1-1D64-FF49-833C-3E73300D7306}"/>
              </a:ext>
            </a:extLst>
          </p:cNvPr>
          <p:cNvSpPr/>
          <p:nvPr/>
        </p:nvSpPr>
        <p:spPr>
          <a:xfrm>
            <a:off x="1137994" y="6255671"/>
            <a:ext cx="3060000" cy="1122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a:p>
        </p:txBody>
      </p:sp>
      <p:sp>
        <p:nvSpPr>
          <p:cNvPr id="19" name="Textfeld 18">
            <a:extLst>
              <a:ext uri="{FF2B5EF4-FFF2-40B4-BE49-F238E27FC236}">
                <a16:creationId xmlns:a16="http://schemas.microsoft.com/office/drawing/2014/main" id="{B25E3A0C-1AAF-1E4A-943A-F6C68C003E59}"/>
              </a:ext>
            </a:extLst>
          </p:cNvPr>
          <p:cNvSpPr txBox="1"/>
          <p:nvPr/>
        </p:nvSpPr>
        <p:spPr>
          <a:xfrm>
            <a:off x="1566780" y="5989484"/>
            <a:ext cx="1851167" cy="644618"/>
          </a:xfrm>
          <a:prstGeom prst="rect">
            <a:avLst/>
          </a:prstGeom>
          <a:solidFill>
            <a:schemeClr val="bg1"/>
          </a:solidFill>
        </p:spPr>
        <p:txBody>
          <a:bodyPr vert="horz" wrap="none" lIns="180000" tIns="180000" rIns="180000" bIns="180000" rtlCol="0" anchor="t" anchorCtr="0">
            <a:spAutoFit/>
          </a:bodyPr>
          <a:lstStyle/>
          <a:p>
            <a:pPr>
              <a:lnSpc>
                <a:spcPct val="110000"/>
              </a:lnSpc>
            </a:pPr>
            <a:r>
              <a:rPr lang="de-DE">
                <a:latin typeface="Arial Standard" charset="0"/>
              </a:rPr>
              <a:t>Vergangenheit</a:t>
            </a:r>
          </a:p>
        </p:txBody>
      </p:sp>
      <p:sp>
        <p:nvSpPr>
          <p:cNvPr id="20" name="Textfeld 19">
            <a:extLst>
              <a:ext uri="{FF2B5EF4-FFF2-40B4-BE49-F238E27FC236}">
                <a16:creationId xmlns:a16="http://schemas.microsoft.com/office/drawing/2014/main" id="{536EAB9C-03B2-994C-8E82-39375E18DF57}"/>
              </a:ext>
            </a:extLst>
          </p:cNvPr>
          <p:cNvSpPr txBox="1"/>
          <p:nvPr/>
        </p:nvSpPr>
        <p:spPr>
          <a:xfrm>
            <a:off x="7207053" y="5989484"/>
            <a:ext cx="1132957" cy="644618"/>
          </a:xfrm>
          <a:prstGeom prst="rect">
            <a:avLst/>
          </a:prstGeom>
          <a:solidFill>
            <a:schemeClr val="bg1"/>
          </a:solidFill>
        </p:spPr>
        <p:txBody>
          <a:bodyPr vert="horz" wrap="none" lIns="180000" tIns="180000" rIns="180000" bIns="180000" rtlCol="0" anchor="t" anchorCtr="0">
            <a:spAutoFit/>
          </a:bodyPr>
          <a:lstStyle/>
          <a:p>
            <a:pPr>
              <a:lnSpc>
                <a:spcPct val="110000"/>
              </a:lnSpc>
            </a:pPr>
            <a:r>
              <a:rPr lang="de-DE">
                <a:latin typeface="Arial Standard" charset="0"/>
              </a:rPr>
              <a:t>Zukunft</a:t>
            </a:r>
          </a:p>
        </p:txBody>
      </p:sp>
      <p:sp>
        <p:nvSpPr>
          <p:cNvPr id="21" name="Textfeld 20">
            <a:extLst>
              <a:ext uri="{FF2B5EF4-FFF2-40B4-BE49-F238E27FC236}">
                <a16:creationId xmlns:a16="http://schemas.microsoft.com/office/drawing/2014/main" id="{E7BF8AC7-C08B-724E-BD90-D5A7C0174394}"/>
              </a:ext>
            </a:extLst>
          </p:cNvPr>
          <p:cNvSpPr txBox="1"/>
          <p:nvPr/>
        </p:nvSpPr>
        <p:spPr>
          <a:xfrm>
            <a:off x="3848050" y="5989484"/>
            <a:ext cx="1492030" cy="644618"/>
          </a:xfrm>
          <a:prstGeom prst="rect">
            <a:avLst/>
          </a:prstGeom>
          <a:solidFill>
            <a:schemeClr val="bg1"/>
          </a:solidFill>
        </p:spPr>
        <p:txBody>
          <a:bodyPr vert="horz" wrap="none" lIns="180000" tIns="180000" rIns="180000" bIns="180000" rtlCol="0" anchor="t" anchorCtr="0">
            <a:spAutoFit/>
          </a:bodyPr>
          <a:lstStyle/>
          <a:p>
            <a:pPr>
              <a:lnSpc>
                <a:spcPct val="110000"/>
              </a:lnSpc>
            </a:pPr>
            <a:r>
              <a:rPr lang="de-DE">
                <a:latin typeface="Arial Standard" charset="0"/>
              </a:rPr>
              <a:t>Gegenwart</a:t>
            </a:r>
          </a:p>
        </p:txBody>
      </p:sp>
      <p:cxnSp>
        <p:nvCxnSpPr>
          <p:cNvPr id="28" name="Gerade Verbindung mit Pfeil 27">
            <a:extLst>
              <a:ext uri="{FF2B5EF4-FFF2-40B4-BE49-F238E27FC236}">
                <a16:creationId xmlns:a16="http://schemas.microsoft.com/office/drawing/2014/main" id="{188AA10E-FAF7-CF4B-B62B-AB272695C6A3}"/>
              </a:ext>
            </a:extLst>
          </p:cNvPr>
          <p:cNvCxnSpPr/>
          <p:nvPr/>
        </p:nvCxnSpPr>
        <p:spPr>
          <a:xfrm flipV="1">
            <a:off x="877332" y="1767017"/>
            <a:ext cx="0" cy="4247181"/>
          </a:xfrm>
          <a:prstGeom prst="straightConnector1">
            <a:avLst/>
          </a:prstGeom>
          <a:ln w="38100">
            <a:tailEnd type="arrow" w="lg" len="med"/>
          </a:ln>
        </p:spPr>
        <p:style>
          <a:lnRef idx="1">
            <a:schemeClr val="accent1"/>
          </a:lnRef>
          <a:fillRef idx="0">
            <a:schemeClr val="accent1"/>
          </a:fillRef>
          <a:effectRef idx="0">
            <a:schemeClr val="accent1"/>
          </a:effectRef>
          <a:fontRef idx="minor">
            <a:schemeClr val="tx1"/>
          </a:fontRef>
        </p:style>
      </p:cxnSp>
      <p:sp>
        <p:nvSpPr>
          <p:cNvPr id="29" name="Textfeld 28">
            <a:extLst>
              <a:ext uri="{FF2B5EF4-FFF2-40B4-BE49-F238E27FC236}">
                <a16:creationId xmlns:a16="http://schemas.microsoft.com/office/drawing/2014/main" id="{70B65E40-073A-984D-9B81-1B99290F84E5}"/>
              </a:ext>
            </a:extLst>
          </p:cNvPr>
          <p:cNvSpPr txBox="1"/>
          <p:nvPr/>
        </p:nvSpPr>
        <p:spPr>
          <a:xfrm rot="16200000">
            <a:off x="-151241" y="3386053"/>
            <a:ext cx="1568974" cy="644618"/>
          </a:xfrm>
          <a:prstGeom prst="rect">
            <a:avLst/>
          </a:prstGeom>
          <a:noFill/>
        </p:spPr>
        <p:txBody>
          <a:bodyPr vert="horz" wrap="none" lIns="180000" tIns="180000" rIns="180000" bIns="180000" rtlCol="0" anchor="t" anchorCtr="0">
            <a:spAutoFit/>
          </a:bodyPr>
          <a:lstStyle/>
          <a:p>
            <a:pPr>
              <a:lnSpc>
                <a:spcPct val="110000"/>
              </a:lnSpc>
            </a:pPr>
            <a:r>
              <a:rPr lang="de-DE">
                <a:latin typeface="Arial Standard" charset="0"/>
              </a:rPr>
              <a:t>Komplexität</a:t>
            </a:r>
          </a:p>
        </p:txBody>
      </p:sp>
      <p:sp>
        <p:nvSpPr>
          <p:cNvPr id="30" name="Textfeld 29">
            <a:extLst>
              <a:ext uri="{FF2B5EF4-FFF2-40B4-BE49-F238E27FC236}">
                <a16:creationId xmlns:a16="http://schemas.microsoft.com/office/drawing/2014/main" id="{AD1588A8-3803-5349-B7B7-97EB05766E89}"/>
              </a:ext>
            </a:extLst>
          </p:cNvPr>
          <p:cNvSpPr txBox="1"/>
          <p:nvPr/>
        </p:nvSpPr>
        <p:spPr>
          <a:xfrm>
            <a:off x="10466440" y="2563510"/>
            <a:ext cx="1329549" cy="644618"/>
          </a:xfrm>
          <a:prstGeom prst="rect">
            <a:avLst/>
          </a:prstGeom>
          <a:noFill/>
        </p:spPr>
        <p:txBody>
          <a:bodyPr vert="horz" wrap="none" lIns="180000" tIns="180000" rIns="180000" bIns="180000" rtlCol="0" anchor="t" anchorCtr="0">
            <a:spAutoFit/>
          </a:bodyPr>
          <a:lstStyle/>
          <a:p>
            <a:pPr algn="ctr">
              <a:lnSpc>
                <a:spcPct val="110000"/>
              </a:lnSpc>
            </a:pPr>
            <a:r>
              <a:rPr lang="de-DE">
                <a:latin typeface="Arial Standard" charset="0"/>
              </a:rPr>
              <a:t>BPA/RPA</a:t>
            </a:r>
          </a:p>
        </p:txBody>
      </p:sp>
      <p:sp>
        <p:nvSpPr>
          <p:cNvPr id="31" name="Textfeld 30">
            <a:extLst>
              <a:ext uri="{FF2B5EF4-FFF2-40B4-BE49-F238E27FC236}">
                <a16:creationId xmlns:a16="http://schemas.microsoft.com/office/drawing/2014/main" id="{05E35A16-07B5-3848-94E7-42F3ED4099E4}"/>
              </a:ext>
            </a:extLst>
          </p:cNvPr>
          <p:cNvSpPr txBox="1"/>
          <p:nvPr/>
        </p:nvSpPr>
        <p:spPr>
          <a:xfrm>
            <a:off x="10789156" y="3477910"/>
            <a:ext cx="684116" cy="644618"/>
          </a:xfrm>
          <a:prstGeom prst="rect">
            <a:avLst/>
          </a:prstGeom>
          <a:noFill/>
        </p:spPr>
        <p:txBody>
          <a:bodyPr vert="horz" wrap="none" lIns="180000" tIns="180000" rIns="180000" bIns="180000" rtlCol="0" anchor="t" anchorCtr="0">
            <a:spAutoFit/>
          </a:bodyPr>
          <a:lstStyle/>
          <a:p>
            <a:pPr algn="ctr">
              <a:lnSpc>
                <a:spcPct val="110000"/>
              </a:lnSpc>
            </a:pPr>
            <a:r>
              <a:rPr lang="de-DE">
                <a:latin typeface="Arial Standard" charset="0"/>
              </a:rPr>
              <a:t>ML</a:t>
            </a:r>
          </a:p>
        </p:txBody>
      </p:sp>
      <p:sp>
        <p:nvSpPr>
          <p:cNvPr id="32" name="Textfeld 31">
            <a:extLst>
              <a:ext uri="{FF2B5EF4-FFF2-40B4-BE49-F238E27FC236}">
                <a16:creationId xmlns:a16="http://schemas.microsoft.com/office/drawing/2014/main" id="{5937CFF8-1109-634C-9857-762FBB1F4063}"/>
              </a:ext>
            </a:extLst>
          </p:cNvPr>
          <p:cNvSpPr txBox="1"/>
          <p:nvPr/>
        </p:nvSpPr>
        <p:spPr>
          <a:xfrm>
            <a:off x="10359553" y="4283725"/>
            <a:ext cx="1543326" cy="949317"/>
          </a:xfrm>
          <a:prstGeom prst="rect">
            <a:avLst/>
          </a:prstGeom>
          <a:noFill/>
        </p:spPr>
        <p:txBody>
          <a:bodyPr vert="horz" wrap="none" lIns="180000" tIns="180000" rIns="180000" bIns="180000" rtlCol="0" anchor="t" anchorCtr="0">
            <a:spAutoFit/>
          </a:bodyPr>
          <a:lstStyle/>
          <a:p>
            <a:pPr algn="ctr">
              <a:lnSpc>
                <a:spcPct val="110000"/>
              </a:lnSpc>
            </a:pPr>
            <a:r>
              <a:rPr lang="de-DE">
                <a:latin typeface="Arial Standard" charset="0"/>
              </a:rPr>
              <a:t>Statistische</a:t>
            </a:r>
          </a:p>
          <a:p>
            <a:pPr algn="ctr">
              <a:lnSpc>
                <a:spcPct val="110000"/>
              </a:lnSpc>
            </a:pPr>
            <a:r>
              <a:rPr lang="de-DE">
                <a:latin typeface="Arial Standard" charset="0"/>
              </a:rPr>
              <a:t>Modelle</a:t>
            </a:r>
          </a:p>
        </p:txBody>
      </p:sp>
    </p:spTree>
    <p:extLst>
      <p:ext uri="{BB962C8B-B14F-4D97-AF65-F5344CB8AC3E}">
        <p14:creationId xmlns:p14="http://schemas.microsoft.com/office/powerpoint/2010/main" val="13298950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4E9CA7-D570-1D41-A8C6-091F66D69972}"/>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A921B720-58F3-4F47-A3AF-9F7F09689EFE}"/>
              </a:ext>
            </a:extLst>
          </p:cNvPr>
          <p:cNvSpPr>
            <a:spLocks noGrp="1"/>
          </p:cNvSpPr>
          <p:nvPr>
            <p:ph type="body" sz="quarter" idx="13"/>
          </p:nvPr>
        </p:nvSpPr>
        <p:spPr/>
        <p:txBody>
          <a:bodyPr/>
          <a:lstStyle/>
          <a:p>
            <a:r>
              <a:rPr lang="de-DE" dirty="0"/>
              <a:t>Modellierung - </a:t>
            </a:r>
            <a:r>
              <a:rPr lang="de-DE" dirty="0" err="1"/>
              <a:t>Deep</a:t>
            </a:r>
            <a:r>
              <a:rPr lang="de-DE" dirty="0"/>
              <a:t> </a:t>
            </a:r>
            <a:r>
              <a:rPr lang="de-DE" dirty="0" err="1"/>
              <a:t>learning</a:t>
            </a:r>
            <a:r>
              <a:rPr lang="de-DE" dirty="0"/>
              <a:t> Architekturen</a:t>
            </a:r>
          </a:p>
        </p:txBody>
      </p:sp>
      <p:pic>
        <p:nvPicPr>
          <p:cNvPr id="4" name="Picture 6" descr="Diagram&#10;&#10;Description automatically generated">
            <a:extLst>
              <a:ext uri="{FF2B5EF4-FFF2-40B4-BE49-F238E27FC236}">
                <a16:creationId xmlns:a16="http://schemas.microsoft.com/office/drawing/2014/main" id="{045997B0-EFC7-B949-A50A-ED728CEB5E17}"/>
              </a:ext>
            </a:extLst>
          </p:cNvPr>
          <p:cNvPicPr>
            <a:picLocks noChangeAspect="1"/>
          </p:cNvPicPr>
          <p:nvPr/>
        </p:nvPicPr>
        <p:blipFill>
          <a:blip r:embed="rId2"/>
          <a:stretch>
            <a:fillRect/>
          </a:stretch>
        </p:blipFill>
        <p:spPr>
          <a:xfrm>
            <a:off x="2547682" y="1631895"/>
            <a:ext cx="7410960" cy="1750687"/>
          </a:xfrm>
          <a:prstGeom prst="rect">
            <a:avLst/>
          </a:prstGeom>
        </p:spPr>
      </p:pic>
      <p:pic>
        <p:nvPicPr>
          <p:cNvPr id="5" name="Picture 7" descr="A close up of a clock&#10;&#10;Description automatically generated">
            <a:extLst>
              <a:ext uri="{FF2B5EF4-FFF2-40B4-BE49-F238E27FC236}">
                <a16:creationId xmlns:a16="http://schemas.microsoft.com/office/drawing/2014/main" id="{F3780DFE-C27F-264F-8960-581776B44199}"/>
              </a:ext>
            </a:extLst>
          </p:cNvPr>
          <p:cNvPicPr>
            <a:picLocks noChangeAspect="1"/>
          </p:cNvPicPr>
          <p:nvPr/>
        </p:nvPicPr>
        <p:blipFill>
          <a:blip r:embed="rId3"/>
          <a:stretch>
            <a:fillRect/>
          </a:stretch>
        </p:blipFill>
        <p:spPr>
          <a:xfrm>
            <a:off x="6253162" y="4800601"/>
            <a:ext cx="4530703" cy="1689099"/>
          </a:xfrm>
          <a:prstGeom prst="rect">
            <a:avLst/>
          </a:prstGeom>
        </p:spPr>
      </p:pic>
      <p:sp>
        <p:nvSpPr>
          <p:cNvPr id="6" name="Textfeld 5">
            <a:extLst>
              <a:ext uri="{FF2B5EF4-FFF2-40B4-BE49-F238E27FC236}">
                <a16:creationId xmlns:a16="http://schemas.microsoft.com/office/drawing/2014/main" id="{60F5FEE5-483D-5B4B-BD6C-5CD8420EAB24}"/>
              </a:ext>
            </a:extLst>
          </p:cNvPr>
          <p:cNvSpPr txBox="1"/>
          <p:nvPr/>
        </p:nvSpPr>
        <p:spPr>
          <a:xfrm>
            <a:off x="6096000" y="4216770"/>
            <a:ext cx="372341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LSTM (Long </a:t>
            </a:r>
            <a:r>
              <a:rPr lang="de-DE" dirty="0" err="1">
                <a:latin typeface="Arial Standard" charset="0"/>
              </a:rPr>
              <a:t>short</a:t>
            </a:r>
            <a:r>
              <a:rPr lang="de-DE" dirty="0">
                <a:latin typeface="Arial Standard" charset="0"/>
              </a:rPr>
              <a:t>-term </a:t>
            </a:r>
            <a:r>
              <a:rPr lang="de-DE" dirty="0" err="1">
                <a:latin typeface="Arial Standard" charset="0"/>
              </a:rPr>
              <a:t>memory</a:t>
            </a:r>
            <a:r>
              <a:rPr lang="de-DE" dirty="0">
                <a:latin typeface="Arial Standard" charset="0"/>
              </a:rPr>
              <a:t>)</a:t>
            </a:r>
          </a:p>
        </p:txBody>
      </p:sp>
      <p:sp>
        <p:nvSpPr>
          <p:cNvPr id="7" name="Textfeld 6">
            <a:extLst>
              <a:ext uri="{FF2B5EF4-FFF2-40B4-BE49-F238E27FC236}">
                <a16:creationId xmlns:a16="http://schemas.microsoft.com/office/drawing/2014/main" id="{32808600-8615-F140-B810-CF04322EADFE}"/>
              </a:ext>
            </a:extLst>
          </p:cNvPr>
          <p:cNvSpPr txBox="1"/>
          <p:nvPr/>
        </p:nvSpPr>
        <p:spPr>
          <a:xfrm>
            <a:off x="2440518" y="1288274"/>
            <a:ext cx="413377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CNN (</a:t>
            </a:r>
            <a:r>
              <a:rPr lang="de-DE" dirty="0" err="1">
                <a:latin typeface="Arial Standard" charset="0"/>
              </a:rPr>
              <a:t>Convolutional</a:t>
            </a:r>
            <a:r>
              <a:rPr lang="de-DE" dirty="0">
                <a:latin typeface="Arial Standard" charset="0"/>
              </a:rPr>
              <a:t> </a:t>
            </a:r>
            <a:r>
              <a:rPr lang="de-DE" dirty="0" err="1">
                <a:latin typeface="Arial Standard" charset="0"/>
              </a:rPr>
              <a:t>Neural</a:t>
            </a:r>
            <a:r>
              <a:rPr lang="de-DE" dirty="0">
                <a:latin typeface="Arial Standard" charset="0"/>
              </a:rPr>
              <a:t> Network)</a:t>
            </a:r>
          </a:p>
        </p:txBody>
      </p:sp>
      <p:cxnSp>
        <p:nvCxnSpPr>
          <p:cNvPr id="8" name="Gerade Verbindung mit Pfeil 7">
            <a:extLst>
              <a:ext uri="{FF2B5EF4-FFF2-40B4-BE49-F238E27FC236}">
                <a16:creationId xmlns:a16="http://schemas.microsoft.com/office/drawing/2014/main" id="{5A07265D-FE3E-6C47-813A-B9289A68A8D3}"/>
              </a:ext>
            </a:extLst>
          </p:cNvPr>
          <p:cNvCxnSpPr>
            <a:cxnSpLocks/>
            <a:stCxn id="13" idx="0"/>
          </p:cNvCxnSpPr>
          <p:nvPr/>
        </p:nvCxnSpPr>
        <p:spPr>
          <a:xfrm flipV="1">
            <a:off x="3117513" y="4119397"/>
            <a:ext cx="0" cy="218624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hteck: abgerundete Ecken 6">
            <a:extLst>
              <a:ext uri="{FF2B5EF4-FFF2-40B4-BE49-F238E27FC236}">
                <a16:creationId xmlns:a16="http://schemas.microsoft.com/office/drawing/2014/main" id="{C3AAA2DC-F798-F644-A494-A7B26C50229B}"/>
              </a:ext>
            </a:extLst>
          </p:cNvPr>
          <p:cNvSpPr/>
          <p:nvPr/>
        </p:nvSpPr>
        <p:spPr>
          <a:xfrm>
            <a:off x="1888851" y="4487986"/>
            <a:ext cx="2457323" cy="37340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Output </a:t>
            </a:r>
            <a:r>
              <a:rPr lang="de-DE" sz="1600" dirty="0" err="1"/>
              <a:t>layer</a:t>
            </a:r>
            <a:endParaRPr lang="de-DE" sz="1600" dirty="0"/>
          </a:p>
        </p:txBody>
      </p:sp>
      <p:sp>
        <p:nvSpPr>
          <p:cNvPr id="10" name="Rechteck: abgerundete Ecken 8">
            <a:extLst>
              <a:ext uri="{FF2B5EF4-FFF2-40B4-BE49-F238E27FC236}">
                <a16:creationId xmlns:a16="http://schemas.microsoft.com/office/drawing/2014/main" id="{7671184B-50D9-9B4A-AB26-C7FA6A11044A}"/>
              </a:ext>
            </a:extLst>
          </p:cNvPr>
          <p:cNvSpPr/>
          <p:nvPr/>
        </p:nvSpPr>
        <p:spPr>
          <a:xfrm>
            <a:off x="2151571" y="4968081"/>
            <a:ext cx="1931882" cy="37340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Hidden 3</a:t>
            </a:r>
          </a:p>
        </p:txBody>
      </p:sp>
      <p:sp>
        <p:nvSpPr>
          <p:cNvPr id="11" name="Rechteck: abgerundete Ecken 9">
            <a:extLst>
              <a:ext uri="{FF2B5EF4-FFF2-40B4-BE49-F238E27FC236}">
                <a16:creationId xmlns:a16="http://schemas.microsoft.com/office/drawing/2014/main" id="{B5B22BD2-DEC8-BF48-B31C-F7C76728155D}"/>
              </a:ext>
            </a:extLst>
          </p:cNvPr>
          <p:cNvSpPr/>
          <p:nvPr/>
        </p:nvSpPr>
        <p:spPr>
          <a:xfrm>
            <a:off x="2517009" y="5448176"/>
            <a:ext cx="1201007" cy="270676"/>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Hidden 2</a:t>
            </a:r>
          </a:p>
        </p:txBody>
      </p:sp>
      <p:sp>
        <p:nvSpPr>
          <p:cNvPr id="12" name="Rechteck: abgerundete Ecken 10">
            <a:extLst>
              <a:ext uri="{FF2B5EF4-FFF2-40B4-BE49-F238E27FC236}">
                <a16:creationId xmlns:a16="http://schemas.microsoft.com/office/drawing/2014/main" id="{7C7EAD32-A91F-1845-8332-24BAAC164DCB}"/>
              </a:ext>
            </a:extLst>
          </p:cNvPr>
          <p:cNvSpPr/>
          <p:nvPr/>
        </p:nvSpPr>
        <p:spPr>
          <a:xfrm>
            <a:off x="2151571" y="5825545"/>
            <a:ext cx="1931882" cy="37340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Hidden 1</a:t>
            </a:r>
          </a:p>
        </p:txBody>
      </p:sp>
      <p:sp>
        <p:nvSpPr>
          <p:cNvPr id="13" name="Rechteck: abgerundete Ecken 11">
            <a:extLst>
              <a:ext uri="{FF2B5EF4-FFF2-40B4-BE49-F238E27FC236}">
                <a16:creationId xmlns:a16="http://schemas.microsoft.com/office/drawing/2014/main" id="{C050137F-7B90-8E48-9149-88A62DFB5028}"/>
              </a:ext>
            </a:extLst>
          </p:cNvPr>
          <p:cNvSpPr/>
          <p:nvPr/>
        </p:nvSpPr>
        <p:spPr>
          <a:xfrm>
            <a:off x="1888851" y="6305639"/>
            <a:ext cx="2457323" cy="37340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Input </a:t>
            </a:r>
            <a:r>
              <a:rPr lang="de-DE" sz="1600" dirty="0" err="1"/>
              <a:t>layer</a:t>
            </a:r>
            <a:endParaRPr lang="de-DE" sz="1600" dirty="0"/>
          </a:p>
        </p:txBody>
      </p:sp>
      <p:sp>
        <p:nvSpPr>
          <p:cNvPr id="18" name="Textfeld 17">
            <a:extLst>
              <a:ext uri="{FF2B5EF4-FFF2-40B4-BE49-F238E27FC236}">
                <a16:creationId xmlns:a16="http://schemas.microsoft.com/office/drawing/2014/main" id="{09919320-D408-C844-B696-F7AA24882FAC}"/>
              </a:ext>
            </a:extLst>
          </p:cNvPr>
          <p:cNvSpPr txBox="1"/>
          <p:nvPr/>
        </p:nvSpPr>
        <p:spPr>
          <a:xfrm>
            <a:off x="1888851" y="3568185"/>
            <a:ext cx="2556488"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Stacked</a:t>
            </a:r>
            <a:r>
              <a:rPr lang="de-DE" dirty="0">
                <a:latin typeface="Arial Standard" charset="0"/>
              </a:rPr>
              <a:t> Autoencoder</a:t>
            </a:r>
          </a:p>
        </p:txBody>
      </p:sp>
    </p:spTree>
    <p:extLst>
      <p:ext uri="{BB962C8B-B14F-4D97-AF65-F5344CB8AC3E}">
        <p14:creationId xmlns:p14="http://schemas.microsoft.com/office/powerpoint/2010/main" val="2935149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Evaluierung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en-US"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en-US" sz="6400" spc="300" dirty="0">
                <a:solidFill>
                  <a:schemeClr val="bg1"/>
                </a:solidFill>
                <a:latin typeface="+mj-lt"/>
                <a:ea typeface="Montserrat" charset="0"/>
                <a:cs typeface="Montserrat" charset="0"/>
              </a:rPr>
              <a:t>4</a:t>
            </a:r>
          </a:p>
        </p:txBody>
      </p:sp>
    </p:spTree>
    <p:extLst>
      <p:ext uri="{BB962C8B-B14F-4D97-AF65-F5344CB8AC3E}">
        <p14:creationId xmlns:p14="http://schemas.microsoft.com/office/powerpoint/2010/main" val="118171344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Überblick</a:t>
            </a:r>
          </a:p>
        </p:txBody>
      </p:sp>
      <p:sp>
        <p:nvSpPr>
          <p:cNvPr id="5" name="Textfeld 4">
            <a:extLst>
              <a:ext uri="{FF2B5EF4-FFF2-40B4-BE49-F238E27FC236}">
                <a16:creationId xmlns:a16="http://schemas.microsoft.com/office/drawing/2014/main" id="{B12DF94F-721B-6E45-B2CE-E67141BE08BC}"/>
              </a:ext>
            </a:extLst>
          </p:cNvPr>
          <p:cNvSpPr txBox="1"/>
          <p:nvPr/>
        </p:nvSpPr>
        <p:spPr>
          <a:xfrm>
            <a:off x="371476" y="1678597"/>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Wichtiger Schritt nach / während dem Model Training bei dem die </a:t>
            </a:r>
            <a:r>
              <a:rPr lang="de-DE" b="1" dirty="0">
                <a:latin typeface="Arial Standard" charset="0"/>
              </a:rPr>
              <a:t>Güte des Models</a:t>
            </a:r>
            <a:r>
              <a:rPr lang="de-DE" dirty="0">
                <a:latin typeface="Arial Standard" charset="0"/>
              </a:rPr>
              <a:t> anhand </a:t>
            </a:r>
            <a:r>
              <a:rPr lang="de-DE" b="1" dirty="0">
                <a:latin typeface="Arial Standard" charset="0"/>
              </a:rPr>
              <a:t>verschiedener Metriken bewertet</a:t>
            </a:r>
            <a:r>
              <a:rPr lang="de-DE" dirty="0">
                <a:latin typeface="Arial Standard" charset="0"/>
              </a:rPr>
              <a:t> wird</a:t>
            </a:r>
          </a:p>
        </p:txBody>
      </p:sp>
      <p:sp>
        <p:nvSpPr>
          <p:cNvPr id="6" name="Textfeld 5">
            <a:extLst>
              <a:ext uri="{FF2B5EF4-FFF2-40B4-BE49-F238E27FC236}">
                <a16:creationId xmlns:a16="http://schemas.microsoft.com/office/drawing/2014/main" id="{790EEA5E-050D-1E43-B02F-2FF63ABD69A1}"/>
              </a:ext>
            </a:extLst>
          </p:cNvPr>
          <p:cNvSpPr txBox="1"/>
          <p:nvPr/>
        </p:nvSpPr>
        <p:spPr>
          <a:xfrm>
            <a:off x="382951" y="2627914"/>
            <a:ext cx="11449050"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Ist teilweise in Model Training eingebunden</a:t>
            </a:r>
          </a:p>
        </p:txBody>
      </p:sp>
      <p:sp>
        <p:nvSpPr>
          <p:cNvPr id="7" name="Textfeld 6">
            <a:extLst>
              <a:ext uri="{FF2B5EF4-FFF2-40B4-BE49-F238E27FC236}">
                <a16:creationId xmlns:a16="http://schemas.microsoft.com/office/drawing/2014/main" id="{C3FD0D94-43EC-3348-9C33-A1ACF5AA7CEA}"/>
              </a:ext>
            </a:extLst>
          </p:cNvPr>
          <p:cNvSpPr txBox="1"/>
          <p:nvPr/>
        </p:nvSpPr>
        <p:spPr>
          <a:xfrm>
            <a:off x="371476" y="3429000"/>
            <a:ext cx="621127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Kann sowohl rein numerisch, als auch graphisch erfolgen</a:t>
            </a:r>
          </a:p>
        </p:txBody>
      </p:sp>
      <p:sp>
        <p:nvSpPr>
          <p:cNvPr id="8" name="Textfeld 7">
            <a:extLst>
              <a:ext uri="{FF2B5EF4-FFF2-40B4-BE49-F238E27FC236}">
                <a16:creationId xmlns:a16="http://schemas.microsoft.com/office/drawing/2014/main" id="{9EAD6BE2-6C29-7D48-A644-B1FDFBD8C245}"/>
              </a:ext>
            </a:extLst>
          </p:cNvPr>
          <p:cNvSpPr txBox="1"/>
          <p:nvPr/>
        </p:nvSpPr>
        <p:spPr>
          <a:xfrm>
            <a:off x="371476" y="4176759"/>
            <a:ext cx="658316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Kann automatisiert werden, was nicht immer zu empfehlen ist</a:t>
            </a:r>
          </a:p>
        </p:txBody>
      </p:sp>
      <p:grpSp>
        <p:nvGrpSpPr>
          <p:cNvPr id="9" name="Grafik 13">
            <a:extLst>
              <a:ext uri="{FF2B5EF4-FFF2-40B4-BE49-F238E27FC236}">
                <a16:creationId xmlns:a16="http://schemas.microsoft.com/office/drawing/2014/main" id="{3174C819-D285-A941-8727-1D13A5C722DD}"/>
              </a:ext>
            </a:extLst>
          </p:cNvPr>
          <p:cNvGrpSpPr/>
          <p:nvPr/>
        </p:nvGrpSpPr>
        <p:grpSpPr>
          <a:xfrm>
            <a:off x="632759" y="5105680"/>
            <a:ext cx="438150" cy="438150"/>
            <a:chOff x="1399518" y="5824282"/>
            <a:chExt cx="438150" cy="438150"/>
          </a:xfrm>
        </p:grpSpPr>
        <p:sp>
          <p:nvSpPr>
            <p:cNvPr id="10" name="Freihandform 9">
              <a:extLst>
                <a:ext uri="{FF2B5EF4-FFF2-40B4-BE49-F238E27FC236}">
                  <a16:creationId xmlns:a16="http://schemas.microsoft.com/office/drawing/2014/main" id="{610FFCF5-1EEC-5549-B6D5-C2B5572E28AA}"/>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1" name="Freihandform 10">
              <a:extLst>
                <a:ext uri="{FF2B5EF4-FFF2-40B4-BE49-F238E27FC236}">
                  <a16:creationId xmlns:a16="http://schemas.microsoft.com/office/drawing/2014/main" id="{CEEF2B01-E48B-B947-87A7-97F27A7D7860}"/>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CF811B34-2490-C449-8522-17DF91E44ECD}"/>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59065B0F-D338-B747-B31A-F7AEF3AD87E0}"/>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5B1DE9CB-E633-794B-A3BC-B36D3335168C}"/>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82B4458E-D6C5-3349-A348-4A647D938701}"/>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BC8ADC36-D40E-1848-A1B4-F3A18A6B9708}"/>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A37B1F33-85C3-3E4A-A5F8-D30DEC774188}"/>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86FB5048-67C8-654D-85BB-3AD269DD3F55}"/>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F55E25FC-5430-9D45-BB9A-5D07ED3C4D77}"/>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
        <p:nvSpPr>
          <p:cNvPr id="20" name="Textfeld 19">
            <a:extLst>
              <a:ext uri="{FF2B5EF4-FFF2-40B4-BE49-F238E27FC236}">
                <a16:creationId xmlns:a16="http://schemas.microsoft.com/office/drawing/2014/main" id="{E7179783-1B3E-5944-9E69-60FCD5D8F0B8}"/>
              </a:ext>
            </a:extLst>
          </p:cNvPr>
          <p:cNvSpPr txBox="1"/>
          <p:nvPr/>
        </p:nvSpPr>
        <p:spPr>
          <a:xfrm>
            <a:off x="1049801" y="5031021"/>
            <a:ext cx="430049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Erfüllt das Model die Problemstellung?</a:t>
            </a:r>
          </a:p>
        </p:txBody>
      </p:sp>
    </p:spTree>
    <p:extLst>
      <p:ext uri="{BB962C8B-B14F-4D97-AF65-F5344CB8AC3E}">
        <p14:creationId xmlns:p14="http://schemas.microsoft.com/office/powerpoint/2010/main" val="416860371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65D3FBE7-46CF-0C48-AE2C-A386F3ED8BBF}"/>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5" name="Textplatzhalter 4">
            <a:extLst>
              <a:ext uri="{FF2B5EF4-FFF2-40B4-BE49-F238E27FC236}">
                <a16:creationId xmlns:a16="http://schemas.microsoft.com/office/drawing/2014/main" id="{F89082DC-E1FE-BA40-951D-D9EA4FE2DB88}"/>
              </a:ext>
            </a:extLst>
          </p:cNvPr>
          <p:cNvSpPr>
            <a:spLocks noGrp="1"/>
          </p:cNvSpPr>
          <p:nvPr>
            <p:ph type="body" sz="quarter" idx="13"/>
          </p:nvPr>
        </p:nvSpPr>
        <p:spPr/>
        <p:txBody>
          <a:bodyPr/>
          <a:lstStyle/>
          <a:p>
            <a:r>
              <a:rPr lang="de-DE" dirty="0"/>
              <a:t>Evaluierung - </a:t>
            </a:r>
            <a:r>
              <a:rPr lang="de-DE" dirty="0" err="1"/>
              <a:t>Overfitting</a:t>
            </a:r>
            <a:endParaRPr lang="de-DE" dirty="0"/>
          </a:p>
        </p:txBody>
      </p:sp>
      <p:pic>
        <p:nvPicPr>
          <p:cNvPr id="6" name="Grafik 5">
            <a:extLst>
              <a:ext uri="{FF2B5EF4-FFF2-40B4-BE49-F238E27FC236}">
                <a16:creationId xmlns:a16="http://schemas.microsoft.com/office/drawing/2014/main" id="{EA934EB2-CABB-024A-841A-67D430546D48}"/>
              </a:ext>
            </a:extLst>
          </p:cNvPr>
          <p:cNvPicPr>
            <a:picLocks noChangeAspect="1"/>
          </p:cNvPicPr>
          <p:nvPr/>
        </p:nvPicPr>
        <p:blipFill>
          <a:blip r:embed="rId2"/>
          <a:stretch>
            <a:fillRect/>
          </a:stretch>
        </p:blipFill>
        <p:spPr>
          <a:xfrm>
            <a:off x="1351681" y="2943091"/>
            <a:ext cx="9162012" cy="2610887"/>
          </a:xfrm>
          <a:prstGeom prst="rect">
            <a:avLst/>
          </a:prstGeom>
        </p:spPr>
      </p:pic>
      <p:sp>
        <p:nvSpPr>
          <p:cNvPr id="8" name="Textfeld 7">
            <a:extLst>
              <a:ext uri="{FF2B5EF4-FFF2-40B4-BE49-F238E27FC236}">
                <a16:creationId xmlns:a16="http://schemas.microsoft.com/office/drawing/2014/main" id="{E09F2F45-5252-0747-8B65-36CE046230C5}"/>
              </a:ext>
            </a:extLst>
          </p:cNvPr>
          <p:cNvSpPr txBox="1"/>
          <p:nvPr/>
        </p:nvSpPr>
        <p:spPr>
          <a:xfrm>
            <a:off x="371477" y="1556029"/>
            <a:ext cx="11449050" cy="917513"/>
          </a:xfrm>
          <a:prstGeom prst="rect">
            <a:avLst/>
          </a:prstGeom>
          <a:noFill/>
        </p:spPr>
        <p:txBody>
          <a:bodyPr vert="horz" wrap="square" lIns="180000" tIns="180000" rIns="180000" bIns="180000" rtlCol="0" anchor="t" anchorCtr="0">
            <a:spAutoFit/>
          </a:bodyPr>
          <a:lstStyle/>
          <a:p>
            <a:r>
              <a:rPr lang="de-DE" b="1" dirty="0" err="1"/>
              <a:t>Overfitting</a:t>
            </a:r>
            <a:r>
              <a:rPr lang="de-DE" dirty="0"/>
              <a:t>: Modell zu stark an Trainingsdaten angepasst und generalisiert daher zu wenig. (Vorhersagen auf Trainingsdaten besser als auf </a:t>
            </a:r>
            <a:r>
              <a:rPr lang="de-DE" dirty="0" err="1"/>
              <a:t>unabhängigem</a:t>
            </a:r>
            <a:r>
              <a:rPr lang="de-DE" dirty="0"/>
              <a:t> Datensatz) </a:t>
            </a:r>
          </a:p>
        </p:txBody>
      </p:sp>
      <p:sp>
        <p:nvSpPr>
          <p:cNvPr id="9" name="Textfeld 8">
            <a:extLst>
              <a:ext uri="{FF2B5EF4-FFF2-40B4-BE49-F238E27FC236}">
                <a16:creationId xmlns:a16="http://schemas.microsoft.com/office/drawing/2014/main" id="{72AF3994-8309-DC48-B72F-AA6F65E68133}"/>
              </a:ext>
            </a:extLst>
          </p:cNvPr>
          <p:cNvSpPr txBox="1"/>
          <p:nvPr/>
        </p:nvSpPr>
        <p:spPr>
          <a:xfrm>
            <a:off x="371473" y="2473542"/>
            <a:ext cx="10468846" cy="644618"/>
          </a:xfrm>
          <a:prstGeom prst="rect">
            <a:avLst/>
          </a:prstGeom>
          <a:noFill/>
        </p:spPr>
        <p:txBody>
          <a:bodyPr vert="horz" wrap="none" lIns="180000" tIns="180000" rIns="180000" bIns="180000" rtlCol="0" anchor="t" anchorCtr="0">
            <a:spAutoFit/>
          </a:bodyPr>
          <a:lstStyle/>
          <a:p>
            <a:pPr>
              <a:lnSpc>
                <a:spcPct val="110000"/>
              </a:lnSpc>
            </a:pPr>
            <a:r>
              <a:rPr lang="de-DE" b="1" dirty="0" err="1"/>
              <a:t>Underfitting</a:t>
            </a:r>
            <a:r>
              <a:rPr lang="de-DE" dirty="0"/>
              <a:t>: Das Modell ist zu einfach und kann die </a:t>
            </a:r>
            <a:r>
              <a:rPr lang="de-DE" dirty="0" err="1"/>
              <a:t>Abhängigkeiten</a:t>
            </a:r>
            <a:r>
              <a:rPr lang="de-DE" dirty="0"/>
              <a:t> der Daten nicht wiedergeben </a:t>
            </a:r>
          </a:p>
        </p:txBody>
      </p:sp>
      <p:sp>
        <p:nvSpPr>
          <p:cNvPr id="10" name="Textfeld 9">
            <a:extLst>
              <a:ext uri="{FF2B5EF4-FFF2-40B4-BE49-F238E27FC236}">
                <a16:creationId xmlns:a16="http://schemas.microsoft.com/office/drawing/2014/main" id="{B1612CBE-4DDE-4F40-9D45-9DC4B44B9C5E}"/>
              </a:ext>
            </a:extLst>
          </p:cNvPr>
          <p:cNvSpPr txBox="1"/>
          <p:nvPr/>
        </p:nvSpPr>
        <p:spPr>
          <a:xfrm>
            <a:off x="371473" y="5494858"/>
            <a:ext cx="11449050" cy="1254016"/>
          </a:xfrm>
          <a:prstGeom prst="rect">
            <a:avLst/>
          </a:prstGeom>
          <a:noFill/>
        </p:spPr>
        <p:txBody>
          <a:bodyPr vert="horz" wrap="square" lIns="180000" tIns="180000" rIns="180000" bIns="180000" rtlCol="0" anchor="t" anchorCtr="0">
            <a:spAutoFit/>
          </a:bodyPr>
          <a:lstStyle/>
          <a:p>
            <a:pPr>
              <a:lnSpc>
                <a:spcPct val="110000"/>
              </a:lnSpc>
            </a:pPr>
            <a:r>
              <a:rPr lang="de-DE" dirty="0"/>
              <a:t>Ohne unabhängige Testmenge wählt Modell Parametern/Features, welche die Daten tendenziell </a:t>
            </a:r>
            <a:r>
              <a:rPr lang="de-DE" i="1" dirty="0" err="1"/>
              <a:t>overfitten</a:t>
            </a:r>
            <a:r>
              <a:rPr lang="de-DE" dirty="0"/>
              <a:t>. Aus diesem Grund sollten Modelle mit einem </a:t>
            </a:r>
            <a:r>
              <a:rPr lang="de-DE" b="1" dirty="0"/>
              <a:t>unabhängigen Datensatz bewertet </a:t>
            </a:r>
            <a:r>
              <a:rPr lang="de-DE" dirty="0"/>
              <a:t>werden </a:t>
            </a:r>
          </a:p>
          <a:p>
            <a:pPr>
              <a:lnSpc>
                <a:spcPct val="110000"/>
              </a:lnSpc>
            </a:pPr>
            <a:endParaRPr lang="de-DE" dirty="0">
              <a:latin typeface="Arial Standard" charset="0"/>
            </a:endParaRPr>
          </a:p>
        </p:txBody>
      </p:sp>
    </p:spTree>
    <p:extLst>
      <p:ext uri="{BB962C8B-B14F-4D97-AF65-F5344CB8AC3E}">
        <p14:creationId xmlns:p14="http://schemas.microsoft.com/office/powerpoint/2010/main" val="234924631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Train- / Test-Split</a:t>
            </a:r>
          </a:p>
        </p:txBody>
      </p:sp>
      <p:sp>
        <p:nvSpPr>
          <p:cNvPr id="21" name="Textfeld 20">
            <a:extLst>
              <a:ext uri="{FF2B5EF4-FFF2-40B4-BE49-F238E27FC236}">
                <a16:creationId xmlns:a16="http://schemas.microsoft.com/office/drawing/2014/main" id="{D743E0AE-4118-E249-BBB9-A774567C2503}"/>
              </a:ext>
            </a:extLst>
          </p:cNvPr>
          <p:cNvSpPr txBox="1"/>
          <p:nvPr/>
        </p:nvSpPr>
        <p:spPr>
          <a:xfrm>
            <a:off x="371476" y="1594022"/>
            <a:ext cx="11460525"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Zurückhalten von Daten um „neue Daten“ zu simulieren, welche nicht in die Modellbildung eingeflossen sind sind</a:t>
            </a:r>
          </a:p>
        </p:txBody>
      </p:sp>
      <p:sp>
        <p:nvSpPr>
          <p:cNvPr id="22" name="Textfeld 21">
            <a:extLst>
              <a:ext uri="{FF2B5EF4-FFF2-40B4-BE49-F238E27FC236}">
                <a16:creationId xmlns:a16="http://schemas.microsoft.com/office/drawing/2014/main" id="{0A92C814-68ED-9B47-B343-6C9A174EBE89}"/>
              </a:ext>
            </a:extLst>
          </p:cNvPr>
          <p:cNvSpPr txBox="1"/>
          <p:nvPr/>
        </p:nvSpPr>
        <p:spPr>
          <a:xfrm>
            <a:off x="1368789" y="2713742"/>
            <a:ext cx="6115155" cy="1254016"/>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Ziel:</a:t>
            </a:r>
          </a:p>
          <a:p>
            <a:pPr marL="285750" indent="-285750">
              <a:lnSpc>
                <a:spcPct val="110000"/>
              </a:lnSpc>
              <a:buFont typeface="Arial" panose="020B0604020202020204" pitchFamily="34" charset="0"/>
              <a:buChar char="•"/>
            </a:pPr>
            <a:r>
              <a:rPr lang="de-DE" b="1" dirty="0">
                <a:latin typeface="Arial Standard" charset="0"/>
              </a:rPr>
              <a:t>Verallgemeinerungsfähigkeit</a:t>
            </a:r>
            <a:r>
              <a:rPr lang="de-DE" dirty="0">
                <a:latin typeface="Arial Standard" charset="0"/>
              </a:rPr>
              <a:t> des Models beurteilen</a:t>
            </a:r>
          </a:p>
          <a:p>
            <a:pPr marL="285750" indent="-285750">
              <a:lnSpc>
                <a:spcPct val="110000"/>
              </a:lnSpc>
              <a:buFont typeface="Arial" panose="020B0604020202020204" pitchFamily="34" charset="0"/>
              <a:buChar char="•"/>
            </a:pPr>
            <a:r>
              <a:rPr lang="de-DE" b="1" i="1" dirty="0" err="1">
                <a:latin typeface="Arial Standard" charset="0"/>
              </a:rPr>
              <a:t>Overfitting</a:t>
            </a:r>
            <a:r>
              <a:rPr lang="de-DE" dirty="0">
                <a:latin typeface="Arial Standard" charset="0"/>
              </a:rPr>
              <a:t> erkennen</a:t>
            </a:r>
          </a:p>
        </p:txBody>
      </p:sp>
      <p:grpSp>
        <p:nvGrpSpPr>
          <p:cNvPr id="25" name="Grafik 23">
            <a:extLst>
              <a:ext uri="{FF2B5EF4-FFF2-40B4-BE49-F238E27FC236}">
                <a16:creationId xmlns:a16="http://schemas.microsoft.com/office/drawing/2014/main" id="{28F92DA9-91B9-5A47-AE24-BCA0FE6A1F80}"/>
              </a:ext>
            </a:extLst>
          </p:cNvPr>
          <p:cNvGrpSpPr/>
          <p:nvPr/>
        </p:nvGrpSpPr>
        <p:grpSpPr>
          <a:xfrm>
            <a:off x="797290" y="2764582"/>
            <a:ext cx="495299" cy="495300"/>
            <a:chOff x="430576" y="2667053"/>
            <a:chExt cx="495299" cy="495300"/>
          </a:xfrm>
        </p:grpSpPr>
        <p:sp>
          <p:nvSpPr>
            <p:cNvPr id="26" name="Freihandform 25">
              <a:extLst>
                <a:ext uri="{FF2B5EF4-FFF2-40B4-BE49-F238E27FC236}">
                  <a16:creationId xmlns:a16="http://schemas.microsoft.com/office/drawing/2014/main" id="{88B7C395-1170-8840-8851-FEE84ABEF981}"/>
                </a:ext>
              </a:extLst>
            </p:cNvPr>
            <p:cNvSpPr/>
            <p:nvPr/>
          </p:nvSpPr>
          <p:spPr>
            <a:xfrm>
              <a:off x="430576" y="2667053"/>
              <a:ext cx="495299" cy="495300"/>
            </a:xfrm>
            <a:custGeom>
              <a:avLst/>
              <a:gdLst>
                <a:gd name="connsiteX0" fmla="*/ 495305 w 495299"/>
                <a:gd name="connsiteY0" fmla="*/ 247657 h 495300"/>
                <a:gd name="connsiteX1" fmla="*/ 247655 w 495299"/>
                <a:gd name="connsiteY1" fmla="*/ 7 h 495300"/>
                <a:gd name="connsiteX2" fmla="*/ 5 w 495299"/>
                <a:gd name="connsiteY2" fmla="*/ 247657 h 495300"/>
                <a:gd name="connsiteX3" fmla="*/ 247655 w 495299"/>
                <a:gd name="connsiteY3" fmla="*/ 495307 h 495300"/>
                <a:gd name="connsiteX4" fmla="*/ 495305 w 495299"/>
                <a:gd name="connsiteY4" fmla="*/ 247657 h 49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99" h="495300">
                  <a:moveTo>
                    <a:pt x="495305" y="247657"/>
                  </a:moveTo>
                  <a:cubicBezTo>
                    <a:pt x="495305" y="110888"/>
                    <a:pt x="384424" y="7"/>
                    <a:pt x="247655" y="7"/>
                  </a:cubicBezTo>
                  <a:cubicBezTo>
                    <a:pt x="110886" y="7"/>
                    <a:pt x="5" y="110888"/>
                    <a:pt x="5" y="247657"/>
                  </a:cubicBezTo>
                  <a:cubicBezTo>
                    <a:pt x="5" y="384427"/>
                    <a:pt x="110886" y="495307"/>
                    <a:pt x="247655" y="495307"/>
                  </a:cubicBezTo>
                  <a:cubicBezTo>
                    <a:pt x="384424" y="495307"/>
                    <a:pt x="495305" y="384427"/>
                    <a:pt x="495305" y="247657"/>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7" name="Freihandform 26">
              <a:extLst>
                <a:ext uri="{FF2B5EF4-FFF2-40B4-BE49-F238E27FC236}">
                  <a16:creationId xmlns:a16="http://schemas.microsoft.com/office/drawing/2014/main" id="{AF91E47D-75C4-B44F-8278-6C158DF475B4}"/>
                </a:ext>
              </a:extLst>
            </p:cNvPr>
            <p:cNvSpPr/>
            <p:nvPr/>
          </p:nvSpPr>
          <p:spPr>
            <a:xfrm>
              <a:off x="506776" y="2743253"/>
              <a:ext cx="342899" cy="342900"/>
            </a:xfrm>
            <a:custGeom>
              <a:avLst/>
              <a:gdLst>
                <a:gd name="connsiteX0" fmla="*/ 342905 w 342899"/>
                <a:gd name="connsiteY0" fmla="*/ 171457 h 342900"/>
                <a:gd name="connsiteX1" fmla="*/ 171455 w 342899"/>
                <a:gd name="connsiteY1" fmla="*/ 342907 h 342900"/>
                <a:gd name="connsiteX2" fmla="*/ 5 w 342899"/>
                <a:gd name="connsiteY2" fmla="*/ 171457 h 342900"/>
                <a:gd name="connsiteX3" fmla="*/ 171455 w 342899"/>
                <a:gd name="connsiteY3" fmla="*/ 7 h 342900"/>
                <a:gd name="connsiteX4" fmla="*/ 342905 w 342899"/>
                <a:gd name="connsiteY4" fmla="*/ 171457 h 342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899" h="342900">
                  <a:moveTo>
                    <a:pt x="342905" y="171457"/>
                  </a:moveTo>
                  <a:cubicBezTo>
                    <a:pt x="342905" y="266145"/>
                    <a:pt x="266143" y="342907"/>
                    <a:pt x="171455" y="342907"/>
                  </a:cubicBezTo>
                  <a:cubicBezTo>
                    <a:pt x="76767" y="342907"/>
                    <a:pt x="5" y="266145"/>
                    <a:pt x="5" y="171457"/>
                  </a:cubicBezTo>
                  <a:cubicBezTo>
                    <a:pt x="5" y="76769"/>
                    <a:pt x="76767" y="7"/>
                    <a:pt x="171455" y="7"/>
                  </a:cubicBezTo>
                  <a:cubicBezTo>
                    <a:pt x="266143" y="7"/>
                    <a:pt x="342905" y="76769"/>
                    <a:pt x="342905" y="171457"/>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28" name="Freihandform 27">
              <a:extLst>
                <a:ext uri="{FF2B5EF4-FFF2-40B4-BE49-F238E27FC236}">
                  <a16:creationId xmlns:a16="http://schemas.microsoft.com/office/drawing/2014/main" id="{96B4E172-C017-4B47-8117-57095BD38D9C}"/>
                </a:ext>
              </a:extLst>
            </p:cNvPr>
            <p:cNvSpPr/>
            <p:nvPr/>
          </p:nvSpPr>
          <p:spPr>
            <a:xfrm>
              <a:off x="582976" y="2819453"/>
              <a:ext cx="190500" cy="190500"/>
            </a:xfrm>
            <a:custGeom>
              <a:avLst/>
              <a:gdLst>
                <a:gd name="connsiteX0" fmla="*/ 190505 w 190500"/>
                <a:gd name="connsiteY0" fmla="*/ 95257 h 190500"/>
                <a:gd name="connsiteX1" fmla="*/ 95255 w 190500"/>
                <a:gd name="connsiteY1" fmla="*/ 190507 h 190500"/>
                <a:gd name="connsiteX2" fmla="*/ 5 w 190500"/>
                <a:gd name="connsiteY2" fmla="*/ 95257 h 190500"/>
                <a:gd name="connsiteX3" fmla="*/ 95255 w 190500"/>
                <a:gd name="connsiteY3" fmla="*/ 7 h 190500"/>
                <a:gd name="connsiteX4" fmla="*/ 190505 w 190500"/>
                <a:gd name="connsiteY4" fmla="*/ 95257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90505" y="95257"/>
                  </a:moveTo>
                  <a:cubicBezTo>
                    <a:pt x="190505" y="147864"/>
                    <a:pt x="147862" y="190507"/>
                    <a:pt x="95255" y="190507"/>
                  </a:cubicBezTo>
                  <a:cubicBezTo>
                    <a:pt x="42648" y="190507"/>
                    <a:pt x="5" y="147864"/>
                    <a:pt x="5" y="95257"/>
                  </a:cubicBezTo>
                  <a:cubicBezTo>
                    <a:pt x="5" y="42650"/>
                    <a:pt x="42648" y="7"/>
                    <a:pt x="95255" y="7"/>
                  </a:cubicBezTo>
                  <a:cubicBezTo>
                    <a:pt x="147862" y="7"/>
                    <a:pt x="190505" y="42650"/>
                    <a:pt x="190505" y="95257"/>
                  </a:cubicBezTo>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29" name="Freihandform 28">
              <a:extLst>
                <a:ext uri="{FF2B5EF4-FFF2-40B4-BE49-F238E27FC236}">
                  <a16:creationId xmlns:a16="http://schemas.microsoft.com/office/drawing/2014/main" id="{92E641D0-8313-204F-84BC-81AC176DEE8F}"/>
                </a:ext>
              </a:extLst>
            </p:cNvPr>
            <p:cNvSpPr/>
            <p:nvPr/>
          </p:nvSpPr>
          <p:spPr>
            <a:xfrm>
              <a:off x="659176" y="2895653"/>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0" name="Freihandform 29">
              <a:extLst>
                <a:ext uri="{FF2B5EF4-FFF2-40B4-BE49-F238E27FC236}">
                  <a16:creationId xmlns:a16="http://schemas.microsoft.com/office/drawing/2014/main" id="{A69CD721-7928-3F43-8E4A-F2F9E5259282}"/>
                </a:ext>
              </a:extLst>
            </p:cNvPr>
            <p:cNvSpPr/>
            <p:nvPr/>
          </p:nvSpPr>
          <p:spPr>
            <a:xfrm>
              <a:off x="430576" y="2667053"/>
              <a:ext cx="495299" cy="495300"/>
            </a:xfrm>
            <a:custGeom>
              <a:avLst/>
              <a:gdLst>
                <a:gd name="connsiteX0" fmla="*/ 495305 w 495299"/>
                <a:gd name="connsiteY0" fmla="*/ 247657 h 495300"/>
                <a:gd name="connsiteX1" fmla="*/ 247655 w 495299"/>
                <a:gd name="connsiteY1" fmla="*/ 7 h 495300"/>
                <a:gd name="connsiteX2" fmla="*/ 5 w 495299"/>
                <a:gd name="connsiteY2" fmla="*/ 247657 h 495300"/>
                <a:gd name="connsiteX3" fmla="*/ 247655 w 495299"/>
                <a:gd name="connsiteY3" fmla="*/ 495307 h 495300"/>
                <a:gd name="connsiteX4" fmla="*/ 495305 w 495299"/>
                <a:gd name="connsiteY4" fmla="*/ 247657 h 49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99" h="495300">
                  <a:moveTo>
                    <a:pt x="495305" y="247657"/>
                  </a:moveTo>
                  <a:cubicBezTo>
                    <a:pt x="495305" y="110888"/>
                    <a:pt x="384424" y="7"/>
                    <a:pt x="247655" y="7"/>
                  </a:cubicBezTo>
                  <a:cubicBezTo>
                    <a:pt x="110886" y="7"/>
                    <a:pt x="5" y="110888"/>
                    <a:pt x="5" y="247657"/>
                  </a:cubicBezTo>
                  <a:cubicBezTo>
                    <a:pt x="5" y="384427"/>
                    <a:pt x="110886" y="495307"/>
                    <a:pt x="247655" y="495307"/>
                  </a:cubicBezTo>
                  <a:cubicBezTo>
                    <a:pt x="384424" y="495307"/>
                    <a:pt x="495305" y="384427"/>
                    <a:pt x="495305" y="2476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1" name="Freihandform 30">
              <a:extLst>
                <a:ext uri="{FF2B5EF4-FFF2-40B4-BE49-F238E27FC236}">
                  <a16:creationId xmlns:a16="http://schemas.microsoft.com/office/drawing/2014/main" id="{4C66CB6C-4C8E-7140-AD3C-BE7AADC7330D}"/>
                </a:ext>
              </a:extLst>
            </p:cNvPr>
            <p:cNvSpPr/>
            <p:nvPr/>
          </p:nvSpPr>
          <p:spPr>
            <a:xfrm>
              <a:off x="506776" y="2743253"/>
              <a:ext cx="342899" cy="342900"/>
            </a:xfrm>
            <a:custGeom>
              <a:avLst/>
              <a:gdLst>
                <a:gd name="connsiteX0" fmla="*/ 342905 w 342899"/>
                <a:gd name="connsiteY0" fmla="*/ 171457 h 342900"/>
                <a:gd name="connsiteX1" fmla="*/ 171455 w 342899"/>
                <a:gd name="connsiteY1" fmla="*/ 342907 h 342900"/>
                <a:gd name="connsiteX2" fmla="*/ 5 w 342899"/>
                <a:gd name="connsiteY2" fmla="*/ 171457 h 342900"/>
                <a:gd name="connsiteX3" fmla="*/ 171455 w 342899"/>
                <a:gd name="connsiteY3" fmla="*/ 7 h 342900"/>
                <a:gd name="connsiteX4" fmla="*/ 342905 w 342899"/>
                <a:gd name="connsiteY4" fmla="*/ 171457 h 342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899" h="342900">
                  <a:moveTo>
                    <a:pt x="342905" y="171457"/>
                  </a:moveTo>
                  <a:cubicBezTo>
                    <a:pt x="342905" y="266145"/>
                    <a:pt x="266143" y="342907"/>
                    <a:pt x="171455" y="342907"/>
                  </a:cubicBezTo>
                  <a:cubicBezTo>
                    <a:pt x="76767" y="342907"/>
                    <a:pt x="5" y="266145"/>
                    <a:pt x="5" y="171457"/>
                  </a:cubicBezTo>
                  <a:cubicBezTo>
                    <a:pt x="5" y="76769"/>
                    <a:pt x="76767" y="7"/>
                    <a:pt x="171455" y="7"/>
                  </a:cubicBezTo>
                  <a:cubicBezTo>
                    <a:pt x="266143" y="7"/>
                    <a:pt x="342905" y="76769"/>
                    <a:pt x="342905" y="1714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2" name="Freihandform 31">
              <a:extLst>
                <a:ext uri="{FF2B5EF4-FFF2-40B4-BE49-F238E27FC236}">
                  <a16:creationId xmlns:a16="http://schemas.microsoft.com/office/drawing/2014/main" id="{6A433716-374C-8C45-87EE-58EE91996E1F}"/>
                </a:ext>
              </a:extLst>
            </p:cNvPr>
            <p:cNvSpPr/>
            <p:nvPr/>
          </p:nvSpPr>
          <p:spPr>
            <a:xfrm>
              <a:off x="582976" y="2819453"/>
              <a:ext cx="190500" cy="190500"/>
            </a:xfrm>
            <a:custGeom>
              <a:avLst/>
              <a:gdLst>
                <a:gd name="connsiteX0" fmla="*/ 190505 w 190500"/>
                <a:gd name="connsiteY0" fmla="*/ 95257 h 190500"/>
                <a:gd name="connsiteX1" fmla="*/ 95255 w 190500"/>
                <a:gd name="connsiteY1" fmla="*/ 190507 h 190500"/>
                <a:gd name="connsiteX2" fmla="*/ 5 w 190500"/>
                <a:gd name="connsiteY2" fmla="*/ 95257 h 190500"/>
                <a:gd name="connsiteX3" fmla="*/ 95255 w 190500"/>
                <a:gd name="connsiteY3" fmla="*/ 7 h 190500"/>
                <a:gd name="connsiteX4" fmla="*/ 190505 w 190500"/>
                <a:gd name="connsiteY4" fmla="*/ 95257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90505" y="95257"/>
                  </a:moveTo>
                  <a:cubicBezTo>
                    <a:pt x="190505" y="147864"/>
                    <a:pt x="147862" y="190507"/>
                    <a:pt x="95255" y="190507"/>
                  </a:cubicBezTo>
                  <a:cubicBezTo>
                    <a:pt x="42648" y="190507"/>
                    <a:pt x="5" y="147864"/>
                    <a:pt x="5" y="95257"/>
                  </a:cubicBezTo>
                  <a:cubicBezTo>
                    <a:pt x="5" y="42650"/>
                    <a:pt x="42648" y="7"/>
                    <a:pt x="95255" y="7"/>
                  </a:cubicBezTo>
                  <a:cubicBezTo>
                    <a:pt x="147862" y="7"/>
                    <a:pt x="190505" y="42650"/>
                    <a:pt x="190505" y="952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3" name="Freihandform 32">
              <a:extLst>
                <a:ext uri="{FF2B5EF4-FFF2-40B4-BE49-F238E27FC236}">
                  <a16:creationId xmlns:a16="http://schemas.microsoft.com/office/drawing/2014/main" id="{F9960F9E-C109-A847-82D9-2AE5317CCD6B}"/>
                </a:ext>
              </a:extLst>
            </p:cNvPr>
            <p:cNvSpPr/>
            <p:nvPr/>
          </p:nvSpPr>
          <p:spPr>
            <a:xfrm>
              <a:off x="659176" y="2895653"/>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sp>
        <p:nvSpPr>
          <p:cNvPr id="34" name="Textfeld 33">
            <a:extLst>
              <a:ext uri="{FF2B5EF4-FFF2-40B4-BE49-F238E27FC236}">
                <a16:creationId xmlns:a16="http://schemas.microsoft.com/office/drawing/2014/main" id="{4FE75CC9-6A33-8E4C-84FF-0DB14EC997F2}"/>
              </a:ext>
            </a:extLst>
          </p:cNvPr>
          <p:cNvSpPr txBox="1"/>
          <p:nvPr/>
        </p:nvSpPr>
        <p:spPr>
          <a:xfrm>
            <a:off x="1368789" y="4359551"/>
            <a:ext cx="10451737"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Nachteil:</a:t>
            </a:r>
          </a:p>
          <a:p>
            <a:pPr marL="285750" indent="-285750">
              <a:lnSpc>
                <a:spcPct val="110000"/>
              </a:lnSpc>
              <a:buFont typeface="Arial" panose="020B0604020202020204" pitchFamily="34" charset="0"/>
              <a:buChar char="•"/>
            </a:pPr>
            <a:r>
              <a:rPr lang="de-DE" dirty="0">
                <a:latin typeface="Arial Standard" charset="0"/>
              </a:rPr>
              <a:t>Testdaten müssen Trainingsdaten abgezogen werden, was problematisch ist bei einer geringen Datenmenge</a:t>
            </a:r>
          </a:p>
        </p:txBody>
      </p:sp>
    </p:spTree>
    <p:extLst>
      <p:ext uri="{BB962C8B-B14F-4D97-AF65-F5344CB8AC3E}">
        <p14:creationId xmlns:p14="http://schemas.microsoft.com/office/powerpoint/2010/main" val="158406183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a:t>
            </a:r>
            <a:r>
              <a:rPr lang="de-DE" dirty="0" err="1"/>
              <a:t>k</a:t>
            </a:r>
            <a:r>
              <a:rPr lang="de-DE" dirty="0"/>
              <a:t>-fache Kreuzvalidierung</a:t>
            </a:r>
          </a:p>
        </p:txBody>
      </p:sp>
      <p:sp>
        <p:nvSpPr>
          <p:cNvPr id="5" name="Textfeld 4">
            <a:extLst>
              <a:ext uri="{FF2B5EF4-FFF2-40B4-BE49-F238E27FC236}">
                <a16:creationId xmlns:a16="http://schemas.microsoft.com/office/drawing/2014/main" id="{0B58D0B4-D88E-7F43-A255-F8B92FE64D8F}"/>
              </a:ext>
            </a:extLst>
          </p:cNvPr>
          <p:cNvSpPr txBox="1"/>
          <p:nvPr/>
        </p:nvSpPr>
        <p:spPr>
          <a:xfrm>
            <a:off x="371476" y="1556029"/>
            <a:ext cx="8522031" cy="1558715"/>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Mehrere Kombinationen von Trainings- und Testdaten werden geprüft</a:t>
            </a:r>
          </a:p>
          <a:p>
            <a:pPr marL="285750" indent="-285750">
              <a:lnSpc>
                <a:spcPct val="110000"/>
              </a:lnSpc>
              <a:buFont typeface="Arial" panose="020B0604020202020204" pitchFamily="34" charset="0"/>
              <a:buChar char="•"/>
            </a:pPr>
            <a:r>
              <a:rPr lang="de-DE" dirty="0">
                <a:latin typeface="Arial Standard" charset="0"/>
              </a:rPr>
              <a:t>Möglichkeit für „unglückliche“ Auswahl von Trainings- / Testdaten wird geprüft</a:t>
            </a:r>
          </a:p>
          <a:p>
            <a:pPr marL="285750" indent="-285750">
              <a:lnSpc>
                <a:spcPct val="110000"/>
              </a:lnSpc>
              <a:buFont typeface="Arial" panose="020B0604020202020204" pitchFamily="34" charset="0"/>
              <a:buChar char="•"/>
            </a:pPr>
            <a:r>
              <a:rPr lang="de-DE" dirty="0">
                <a:latin typeface="Arial Standard" charset="0"/>
              </a:rPr>
              <a:t>Mehrere Werte fließen in finale Beurteilung ein</a:t>
            </a:r>
          </a:p>
          <a:p>
            <a:pPr marL="285750" indent="-285750">
              <a:lnSpc>
                <a:spcPct val="110000"/>
              </a:lnSpc>
              <a:buFont typeface="Arial" panose="020B0604020202020204" pitchFamily="34" charset="0"/>
              <a:buChar char="•"/>
            </a:pPr>
            <a:r>
              <a:rPr lang="de-DE" dirty="0">
                <a:latin typeface="Arial Standard" charset="0"/>
              </a:rPr>
              <a:t>Durchschnittswert und Standardabweichung bestimmen finales Ergebnis</a:t>
            </a:r>
          </a:p>
        </p:txBody>
      </p:sp>
      <p:sp>
        <p:nvSpPr>
          <p:cNvPr id="6" name="Textfeld 5">
            <a:extLst>
              <a:ext uri="{FF2B5EF4-FFF2-40B4-BE49-F238E27FC236}">
                <a16:creationId xmlns:a16="http://schemas.microsoft.com/office/drawing/2014/main" id="{0439A46A-48F4-E241-830B-F35509EACDC6}"/>
              </a:ext>
            </a:extLst>
          </p:cNvPr>
          <p:cNvSpPr txBox="1"/>
          <p:nvPr/>
        </p:nvSpPr>
        <p:spPr>
          <a:xfrm>
            <a:off x="371477" y="3454005"/>
            <a:ext cx="9472611" cy="1863413"/>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Vorgehen:</a:t>
            </a:r>
          </a:p>
          <a:p>
            <a:pPr marL="342900" indent="-342900">
              <a:lnSpc>
                <a:spcPct val="110000"/>
              </a:lnSpc>
              <a:buFont typeface="+mj-lt"/>
              <a:buAutoNum type="arabicPeriod"/>
            </a:pPr>
            <a:r>
              <a:rPr lang="de-DE" dirty="0">
                <a:latin typeface="Arial Standard" charset="0"/>
              </a:rPr>
              <a:t>Gesamte Datenmenge wird nach dem Zufallsprinzip in </a:t>
            </a:r>
            <a:r>
              <a:rPr lang="de-DE" dirty="0" err="1">
                <a:latin typeface="Arial Standard" charset="0"/>
              </a:rPr>
              <a:t>k</a:t>
            </a:r>
            <a:r>
              <a:rPr lang="de-DE" dirty="0">
                <a:latin typeface="Arial Standard" charset="0"/>
              </a:rPr>
              <a:t> gleich große Teilmengen unterteilt (meist 5 oder 10)</a:t>
            </a:r>
          </a:p>
          <a:p>
            <a:pPr marL="342900" indent="-342900">
              <a:lnSpc>
                <a:spcPct val="110000"/>
              </a:lnSpc>
              <a:buFont typeface="+mj-lt"/>
              <a:buAutoNum type="arabicPeriod"/>
            </a:pPr>
            <a:r>
              <a:rPr lang="de-DE" dirty="0">
                <a:latin typeface="Arial Standard" charset="0"/>
              </a:rPr>
              <a:t>k-1 der Teilmengen werden zum Training verwendet und 1 Teilmenge zur Evaluierung</a:t>
            </a:r>
          </a:p>
          <a:p>
            <a:pPr marL="342900" indent="-342900">
              <a:lnSpc>
                <a:spcPct val="110000"/>
              </a:lnSpc>
              <a:buFont typeface="+mj-lt"/>
              <a:buAutoNum type="arabicPeriod"/>
            </a:pPr>
            <a:r>
              <a:rPr lang="de-DE" dirty="0">
                <a:latin typeface="Arial Standard" charset="0"/>
              </a:rPr>
              <a:t>Es werden </a:t>
            </a:r>
            <a:r>
              <a:rPr lang="de-DE" dirty="0" err="1">
                <a:latin typeface="Arial Standard" charset="0"/>
              </a:rPr>
              <a:t>k</a:t>
            </a:r>
            <a:r>
              <a:rPr lang="de-DE" dirty="0">
                <a:latin typeface="Arial Standard" charset="0"/>
              </a:rPr>
              <a:t> verschiedene Kombinationen geprüft</a:t>
            </a:r>
          </a:p>
        </p:txBody>
      </p:sp>
    </p:spTree>
    <p:extLst>
      <p:ext uri="{BB962C8B-B14F-4D97-AF65-F5344CB8AC3E}">
        <p14:creationId xmlns:p14="http://schemas.microsoft.com/office/powerpoint/2010/main" val="358362233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a:t>
            </a:r>
            <a:r>
              <a:rPr lang="de-DE" dirty="0" err="1"/>
              <a:t>k</a:t>
            </a:r>
            <a:r>
              <a:rPr lang="de-DE" dirty="0"/>
              <a:t>-fache Kreuzvalidierung</a:t>
            </a:r>
          </a:p>
        </p:txBody>
      </p:sp>
      <p:grpSp>
        <p:nvGrpSpPr>
          <p:cNvPr id="49" name="Gruppieren 48">
            <a:extLst>
              <a:ext uri="{FF2B5EF4-FFF2-40B4-BE49-F238E27FC236}">
                <a16:creationId xmlns:a16="http://schemas.microsoft.com/office/drawing/2014/main" id="{EF09EB6F-CE08-0E47-852D-842043F18A7C}"/>
              </a:ext>
            </a:extLst>
          </p:cNvPr>
          <p:cNvGrpSpPr/>
          <p:nvPr/>
        </p:nvGrpSpPr>
        <p:grpSpPr>
          <a:xfrm>
            <a:off x="2613204" y="2186634"/>
            <a:ext cx="1009402" cy="3223090"/>
            <a:chOff x="2613204" y="2186634"/>
            <a:chExt cx="1009402" cy="3223090"/>
          </a:xfrm>
        </p:grpSpPr>
        <p:sp>
          <p:nvSpPr>
            <p:cNvPr id="9" name="Textfeld 8">
              <a:extLst>
                <a:ext uri="{FF2B5EF4-FFF2-40B4-BE49-F238E27FC236}">
                  <a16:creationId xmlns:a16="http://schemas.microsoft.com/office/drawing/2014/main" id="{35779B56-805E-4642-A0C0-385897D64C0C}"/>
                </a:ext>
              </a:extLst>
            </p:cNvPr>
            <p:cNvSpPr txBox="1"/>
            <p:nvPr/>
          </p:nvSpPr>
          <p:spPr>
            <a:xfrm>
              <a:off x="2613204" y="2186634"/>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10" name="Textfeld 9">
              <a:extLst>
                <a:ext uri="{FF2B5EF4-FFF2-40B4-BE49-F238E27FC236}">
                  <a16:creationId xmlns:a16="http://schemas.microsoft.com/office/drawing/2014/main" id="{C96006E9-9D84-E848-B0D3-1DF02DCA942C}"/>
                </a:ext>
              </a:extLst>
            </p:cNvPr>
            <p:cNvSpPr txBox="1"/>
            <p:nvPr/>
          </p:nvSpPr>
          <p:spPr>
            <a:xfrm>
              <a:off x="2613204" y="2831252"/>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11" name="Textfeld 10">
              <a:extLst>
                <a:ext uri="{FF2B5EF4-FFF2-40B4-BE49-F238E27FC236}">
                  <a16:creationId xmlns:a16="http://schemas.microsoft.com/office/drawing/2014/main" id="{96430DF7-8D52-8C43-95BB-F6E8509C54AD}"/>
                </a:ext>
              </a:extLst>
            </p:cNvPr>
            <p:cNvSpPr txBox="1"/>
            <p:nvPr/>
          </p:nvSpPr>
          <p:spPr>
            <a:xfrm>
              <a:off x="2613204" y="3475870"/>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13" name="Textfeld 12">
              <a:extLst>
                <a:ext uri="{FF2B5EF4-FFF2-40B4-BE49-F238E27FC236}">
                  <a16:creationId xmlns:a16="http://schemas.microsoft.com/office/drawing/2014/main" id="{35906C20-F1C7-9A48-A9C5-D9A77FB121CA}"/>
                </a:ext>
              </a:extLst>
            </p:cNvPr>
            <p:cNvSpPr txBox="1"/>
            <p:nvPr/>
          </p:nvSpPr>
          <p:spPr>
            <a:xfrm>
              <a:off x="2613204" y="4120488"/>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sp>
          <p:nvSpPr>
            <p:cNvPr id="15" name="Textfeld 14">
              <a:extLst>
                <a:ext uri="{FF2B5EF4-FFF2-40B4-BE49-F238E27FC236}">
                  <a16:creationId xmlns:a16="http://schemas.microsoft.com/office/drawing/2014/main" id="{EEB295C6-CEF9-9545-A836-FA16431AB313}"/>
                </a:ext>
              </a:extLst>
            </p:cNvPr>
            <p:cNvSpPr txBox="1"/>
            <p:nvPr/>
          </p:nvSpPr>
          <p:spPr>
            <a:xfrm>
              <a:off x="2613204" y="4765106"/>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grpSp>
      <p:sp>
        <p:nvSpPr>
          <p:cNvPr id="16" name="Rechteck 15">
            <a:extLst>
              <a:ext uri="{FF2B5EF4-FFF2-40B4-BE49-F238E27FC236}">
                <a16:creationId xmlns:a16="http://schemas.microsoft.com/office/drawing/2014/main" id="{96114EF8-91E1-664F-B2F0-5712E021A4CC}"/>
              </a:ext>
            </a:extLst>
          </p:cNvPr>
          <p:cNvSpPr/>
          <p:nvPr/>
        </p:nvSpPr>
        <p:spPr>
          <a:xfrm>
            <a:off x="830062" y="2211915"/>
            <a:ext cx="1006462" cy="32230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7" name="Textfeld 16">
            <a:extLst>
              <a:ext uri="{FF2B5EF4-FFF2-40B4-BE49-F238E27FC236}">
                <a16:creationId xmlns:a16="http://schemas.microsoft.com/office/drawing/2014/main" id="{3179B374-08DF-1245-AECD-9C973DCE71C1}"/>
              </a:ext>
            </a:extLst>
          </p:cNvPr>
          <p:cNvSpPr txBox="1"/>
          <p:nvPr/>
        </p:nvSpPr>
        <p:spPr>
          <a:xfrm>
            <a:off x="382951" y="1262598"/>
            <a:ext cx="1900684"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Ursprüngliche Datenmenge</a:t>
            </a:r>
          </a:p>
        </p:txBody>
      </p:sp>
      <p:grpSp>
        <p:nvGrpSpPr>
          <p:cNvPr id="44" name="Gruppieren 43">
            <a:extLst>
              <a:ext uri="{FF2B5EF4-FFF2-40B4-BE49-F238E27FC236}">
                <a16:creationId xmlns:a16="http://schemas.microsoft.com/office/drawing/2014/main" id="{DA89DF1B-A3EB-4440-8123-AC37A732C012}"/>
              </a:ext>
            </a:extLst>
          </p:cNvPr>
          <p:cNvGrpSpPr/>
          <p:nvPr/>
        </p:nvGrpSpPr>
        <p:grpSpPr>
          <a:xfrm>
            <a:off x="4399286" y="2025479"/>
            <a:ext cx="1009402" cy="3545399"/>
            <a:chOff x="4399286" y="1831086"/>
            <a:chExt cx="1009402" cy="3545399"/>
          </a:xfrm>
        </p:grpSpPr>
        <p:sp>
          <p:nvSpPr>
            <p:cNvPr id="18" name="Textfeld 17">
              <a:extLst>
                <a:ext uri="{FF2B5EF4-FFF2-40B4-BE49-F238E27FC236}">
                  <a16:creationId xmlns:a16="http://schemas.microsoft.com/office/drawing/2014/main" id="{14516052-9C41-7940-B71C-33784DC99556}"/>
                </a:ext>
              </a:extLst>
            </p:cNvPr>
            <p:cNvSpPr txBox="1"/>
            <p:nvPr/>
          </p:nvSpPr>
          <p:spPr>
            <a:xfrm>
              <a:off x="4399286" y="4731867"/>
              <a:ext cx="1009402" cy="644618"/>
            </a:xfrm>
            <a:prstGeom prst="rect">
              <a:avLst/>
            </a:prstGeom>
            <a:solidFill>
              <a:schemeClr val="accent5">
                <a:lumMod val="75000"/>
              </a:schemeClr>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19" name="Textfeld 18">
              <a:extLst>
                <a:ext uri="{FF2B5EF4-FFF2-40B4-BE49-F238E27FC236}">
                  <a16:creationId xmlns:a16="http://schemas.microsoft.com/office/drawing/2014/main" id="{9AF84295-9366-B64C-B763-7FADEC4DEB49}"/>
                </a:ext>
              </a:extLst>
            </p:cNvPr>
            <p:cNvSpPr txBox="1"/>
            <p:nvPr/>
          </p:nvSpPr>
          <p:spPr>
            <a:xfrm>
              <a:off x="4399286" y="1831086"/>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20" name="Textfeld 19">
              <a:extLst>
                <a:ext uri="{FF2B5EF4-FFF2-40B4-BE49-F238E27FC236}">
                  <a16:creationId xmlns:a16="http://schemas.microsoft.com/office/drawing/2014/main" id="{73C8DF70-AE98-EF48-BD4B-F7D4BB3C2B04}"/>
                </a:ext>
              </a:extLst>
            </p:cNvPr>
            <p:cNvSpPr txBox="1"/>
            <p:nvPr/>
          </p:nvSpPr>
          <p:spPr>
            <a:xfrm>
              <a:off x="4399286" y="2475704"/>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21" name="Textfeld 20">
              <a:extLst>
                <a:ext uri="{FF2B5EF4-FFF2-40B4-BE49-F238E27FC236}">
                  <a16:creationId xmlns:a16="http://schemas.microsoft.com/office/drawing/2014/main" id="{33F5EEC5-68C7-394C-8F4E-1544397752FE}"/>
                </a:ext>
              </a:extLst>
            </p:cNvPr>
            <p:cNvSpPr txBox="1"/>
            <p:nvPr/>
          </p:nvSpPr>
          <p:spPr>
            <a:xfrm>
              <a:off x="4399286" y="3120322"/>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sp>
          <p:nvSpPr>
            <p:cNvPr id="22" name="Textfeld 21">
              <a:extLst>
                <a:ext uri="{FF2B5EF4-FFF2-40B4-BE49-F238E27FC236}">
                  <a16:creationId xmlns:a16="http://schemas.microsoft.com/office/drawing/2014/main" id="{7FD967CD-867F-CF4F-8314-379D083BE96B}"/>
                </a:ext>
              </a:extLst>
            </p:cNvPr>
            <p:cNvSpPr txBox="1"/>
            <p:nvPr/>
          </p:nvSpPr>
          <p:spPr>
            <a:xfrm>
              <a:off x="4399286" y="3764940"/>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grpSp>
      <p:grpSp>
        <p:nvGrpSpPr>
          <p:cNvPr id="45" name="Gruppieren 44">
            <a:extLst>
              <a:ext uri="{FF2B5EF4-FFF2-40B4-BE49-F238E27FC236}">
                <a16:creationId xmlns:a16="http://schemas.microsoft.com/office/drawing/2014/main" id="{BF649B2E-4B8E-7643-B524-E1714D1BD374}"/>
              </a:ext>
            </a:extLst>
          </p:cNvPr>
          <p:cNvGrpSpPr/>
          <p:nvPr/>
        </p:nvGrpSpPr>
        <p:grpSpPr>
          <a:xfrm>
            <a:off x="5833596" y="2025479"/>
            <a:ext cx="1009402" cy="3545399"/>
            <a:chOff x="5757348" y="1815517"/>
            <a:chExt cx="1009402" cy="3545399"/>
          </a:xfrm>
        </p:grpSpPr>
        <p:sp>
          <p:nvSpPr>
            <p:cNvPr id="23" name="Textfeld 22">
              <a:extLst>
                <a:ext uri="{FF2B5EF4-FFF2-40B4-BE49-F238E27FC236}">
                  <a16:creationId xmlns:a16="http://schemas.microsoft.com/office/drawing/2014/main" id="{3A5CD3B0-A756-604C-A774-09FAC6709CEA}"/>
                </a:ext>
              </a:extLst>
            </p:cNvPr>
            <p:cNvSpPr txBox="1"/>
            <p:nvPr/>
          </p:nvSpPr>
          <p:spPr>
            <a:xfrm>
              <a:off x="5757348" y="4716298"/>
              <a:ext cx="1009402" cy="644618"/>
            </a:xfrm>
            <a:prstGeom prst="rect">
              <a:avLst/>
            </a:prstGeom>
            <a:solidFill>
              <a:schemeClr val="accent5">
                <a:lumMod val="75000"/>
              </a:schemeClr>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24" name="Textfeld 23">
              <a:extLst>
                <a:ext uri="{FF2B5EF4-FFF2-40B4-BE49-F238E27FC236}">
                  <a16:creationId xmlns:a16="http://schemas.microsoft.com/office/drawing/2014/main" id="{084C2259-009C-9E46-BDFB-B5597B0C8696}"/>
                </a:ext>
              </a:extLst>
            </p:cNvPr>
            <p:cNvSpPr txBox="1"/>
            <p:nvPr/>
          </p:nvSpPr>
          <p:spPr>
            <a:xfrm>
              <a:off x="5757348" y="1815517"/>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25" name="Textfeld 24">
              <a:extLst>
                <a:ext uri="{FF2B5EF4-FFF2-40B4-BE49-F238E27FC236}">
                  <a16:creationId xmlns:a16="http://schemas.microsoft.com/office/drawing/2014/main" id="{43D5DD27-3126-4A4D-A2B9-FDD420621140}"/>
                </a:ext>
              </a:extLst>
            </p:cNvPr>
            <p:cNvSpPr txBox="1"/>
            <p:nvPr/>
          </p:nvSpPr>
          <p:spPr>
            <a:xfrm>
              <a:off x="5757348" y="2460135"/>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26" name="Textfeld 25">
              <a:extLst>
                <a:ext uri="{FF2B5EF4-FFF2-40B4-BE49-F238E27FC236}">
                  <a16:creationId xmlns:a16="http://schemas.microsoft.com/office/drawing/2014/main" id="{274305B5-324D-2B49-BA54-82886AA5462E}"/>
                </a:ext>
              </a:extLst>
            </p:cNvPr>
            <p:cNvSpPr txBox="1"/>
            <p:nvPr/>
          </p:nvSpPr>
          <p:spPr>
            <a:xfrm>
              <a:off x="5757348" y="3104753"/>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sp>
          <p:nvSpPr>
            <p:cNvPr id="27" name="Textfeld 26">
              <a:extLst>
                <a:ext uri="{FF2B5EF4-FFF2-40B4-BE49-F238E27FC236}">
                  <a16:creationId xmlns:a16="http://schemas.microsoft.com/office/drawing/2014/main" id="{AB17E62B-1792-9B4E-80E7-87D9D6F10F3A}"/>
                </a:ext>
              </a:extLst>
            </p:cNvPr>
            <p:cNvSpPr txBox="1"/>
            <p:nvPr/>
          </p:nvSpPr>
          <p:spPr>
            <a:xfrm>
              <a:off x="5757348" y="3749371"/>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grpSp>
      <p:grpSp>
        <p:nvGrpSpPr>
          <p:cNvPr id="46" name="Gruppieren 45">
            <a:extLst>
              <a:ext uri="{FF2B5EF4-FFF2-40B4-BE49-F238E27FC236}">
                <a16:creationId xmlns:a16="http://schemas.microsoft.com/office/drawing/2014/main" id="{0F982158-D4C5-894D-8CBE-838F646EB738}"/>
              </a:ext>
            </a:extLst>
          </p:cNvPr>
          <p:cNvGrpSpPr/>
          <p:nvPr/>
        </p:nvGrpSpPr>
        <p:grpSpPr>
          <a:xfrm>
            <a:off x="7267906" y="2025479"/>
            <a:ext cx="1009402" cy="3545399"/>
            <a:chOff x="7149948" y="1858408"/>
            <a:chExt cx="1009402" cy="3545399"/>
          </a:xfrm>
        </p:grpSpPr>
        <p:sp>
          <p:nvSpPr>
            <p:cNvPr id="28" name="Textfeld 27">
              <a:extLst>
                <a:ext uri="{FF2B5EF4-FFF2-40B4-BE49-F238E27FC236}">
                  <a16:creationId xmlns:a16="http://schemas.microsoft.com/office/drawing/2014/main" id="{20ADCE72-D7A1-A142-98BF-688CBAF6FE72}"/>
                </a:ext>
              </a:extLst>
            </p:cNvPr>
            <p:cNvSpPr txBox="1"/>
            <p:nvPr/>
          </p:nvSpPr>
          <p:spPr>
            <a:xfrm>
              <a:off x="7149948" y="4759189"/>
              <a:ext cx="1009402" cy="644618"/>
            </a:xfrm>
            <a:prstGeom prst="rect">
              <a:avLst/>
            </a:prstGeom>
            <a:solidFill>
              <a:schemeClr val="accent5">
                <a:lumMod val="75000"/>
              </a:schemeClr>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29" name="Textfeld 28">
              <a:extLst>
                <a:ext uri="{FF2B5EF4-FFF2-40B4-BE49-F238E27FC236}">
                  <a16:creationId xmlns:a16="http://schemas.microsoft.com/office/drawing/2014/main" id="{E8B29911-42A2-6945-A080-44D1FE9CE901}"/>
                </a:ext>
              </a:extLst>
            </p:cNvPr>
            <p:cNvSpPr txBox="1"/>
            <p:nvPr/>
          </p:nvSpPr>
          <p:spPr>
            <a:xfrm>
              <a:off x="7149948" y="1858408"/>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30" name="Textfeld 29">
              <a:extLst>
                <a:ext uri="{FF2B5EF4-FFF2-40B4-BE49-F238E27FC236}">
                  <a16:creationId xmlns:a16="http://schemas.microsoft.com/office/drawing/2014/main" id="{B0947FEA-A372-6246-B331-7394A723A3A4}"/>
                </a:ext>
              </a:extLst>
            </p:cNvPr>
            <p:cNvSpPr txBox="1"/>
            <p:nvPr/>
          </p:nvSpPr>
          <p:spPr>
            <a:xfrm>
              <a:off x="7149948" y="2503026"/>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31" name="Textfeld 30">
              <a:extLst>
                <a:ext uri="{FF2B5EF4-FFF2-40B4-BE49-F238E27FC236}">
                  <a16:creationId xmlns:a16="http://schemas.microsoft.com/office/drawing/2014/main" id="{0457AE09-BD37-F84D-B38F-894E5A2A42F5}"/>
                </a:ext>
              </a:extLst>
            </p:cNvPr>
            <p:cNvSpPr txBox="1"/>
            <p:nvPr/>
          </p:nvSpPr>
          <p:spPr>
            <a:xfrm>
              <a:off x="7149948" y="3147644"/>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sp>
          <p:nvSpPr>
            <p:cNvPr id="32" name="Textfeld 31">
              <a:extLst>
                <a:ext uri="{FF2B5EF4-FFF2-40B4-BE49-F238E27FC236}">
                  <a16:creationId xmlns:a16="http://schemas.microsoft.com/office/drawing/2014/main" id="{93027609-9998-904C-BF77-32D95E3F3B1B}"/>
                </a:ext>
              </a:extLst>
            </p:cNvPr>
            <p:cNvSpPr txBox="1"/>
            <p:nvPr/>
          </p:nvSpPr>
          <p:spPr>
            <a:xfrm>
              <a:off x="7149948" y="3792262"/>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grpSp>
      <p:grpSp>
        <p:nvGrpSpPr>
          <p:cNvPr id="47" name="Gruppieren 46">
            <a:extLst>
              <a:ext uri="{FF2B5EF4-FFF2-40B4-BE49-F238E27FC236}">
                <a16:creationId xmlns:a16="http://schemas.microsoft.com/office/drawing/2014/main" id="{0AE4E859-8F3D-B642-AA6D-64C7AE0458FB}"/>
              </a:ext>
            </a:extLst>
          </p:cNvPr>
          <p:cNvGrpSpPr/>
          <p:nvPr/>
        </p:nvGrpSpPr>
        <p:grpSpPr>
          <a:xfrm>
            <a:off x="8702216" y="2025479"/>
            <a:ext cx="1009402" cy="3545399"/>
            <a:chOff x="8643237" y="1858408"/>
            <a:chExt cx="1009402" cy="3545399"/>
          </a:xfrm>
        </p:grpSpPr>
        <p:sp>
          <p:nvSpPr>
            <p:cNvPr id="33" name="Textfeld 32">
              <a:extLst>
                <a:ext uri="{FF2B5EF4-FFF2-40B4-BE49-F238E27FC236}">
                  <a16:creationId xmlns:a16="http://schemas.microsoft.com/office/drawing/2014/main" id="{145A537E-4909-1B4C-BD43-3D33C7681688}"/>
                </a:ext>
              </a:extLst>
            </p:cNvPr>
            <p:cNvSpPr txBox="1"/>
            <p:nvPr/>
          </p:nvSpPr>
          <p:spPr>
            <a:xfrm>
              <a:off x="8643237" y="4759189"/>
              <a:ext cx="1009402" cy="644618"/>
            </a:xfrm>
            <a:prstGeom prst="rect">
              <a:avLst/>
            </a:prstGeom>
            <a:solidFill>
              <a:schemeClr val="accent5">
                <a:lumMod val="75000"/>
              </a:schemeClr>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sp>
          <p:nvSpPr>
            <p:cNvPr id="34" name="Textfeld 33">
              <a:extLst>
                <a:ext uri="{FF2B5EF4-FFF2-40B4-BE49-F238E27FC236}">
                  <a16:creationId xmlns:a16="http://schemas.microsoft.com/office/drawing/2014/main" id="{5A24C870-B5B7-5B45-A958-61B06A7592AC}"/>
                </a:ext>
              </a:extLst>
            </p:cNvPr>
            <p:cNvSpPr txBox="1"/>
            <p:nvPr/>
          </p:nvSpPr>
          <p:spPr>
            <a:xfrm>
              <a:off x="8643237" y="1858408"/>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35" name="Textfeld 34">
              <a:extLst>
                <a:ext uri="{FF2B5EF4-FFF2-40B4-BE49-F238E27FC236}">
                  <a16:creationId xmlns:a16="http://schemas.microsoft.com/office/drawing/2014/main" id="{D26F79C5-54C1-604C-B4EB-209B47446FF8}"/>
                </a:ext>
              </a:extLst>
            </p:cNvPr>
            <p:cNvSpPr txBox="1"/>
            <p:nvPr/>
          </p:nvSpPr>
          <p:spPr>
            <a:xfrm>
              <a:off x="8643237" y="2503026"/>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36" name="Textfeld 35">
              <a:extLst>
                <a:ext uri="{FF2B5EF4-FFF2-40B4-BE49-F238E27FC236}">
                  <a16:creationId xmlns:a16="http://schemas.microsoft.com/office/drawing/2014/main" id="{7847F8E9-9DB2-3B47-9561-72723B01CEA8}"/>
                </a:ext>
              </a:extLst>
            </p:cNvPr>
            <p:cNvSpPr txBox="1"/>
            <p:nvPr/>
          </p:nvSpPr>
          <p:spPr>
            <a:xfrm>
              <a:off x="8643237" y="3147644"/>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37" name="Textfeld 36">
              <a:extLst>
                <a:ext uri="{FF2B5EF4-FFF2-40B4-BE49-F238E27FC236}">
                  <a16:creationId xmlns:a16="http://schemas.microsoft.com/office/drawing/2014/main" id="{2A3167BA-5AF3-E040-B4F9-6FEC5F222102}"/>
                </a:ext>
              </a:extLst>
            </p:cNvPr>
            <p:cNvSpPr txBox="1"/>
            <p:nvPr/>
          </p:nvSpPr>
          <p:spPr>
            <a:xfrm>
              <a:off x="8643237" y="3792262"/>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grpSp>
      <p:grpSp>
        <p:nvGrpSpPr>
          <p:cNvPr id="48" name="Gruppieren 47">
            <a:extLst>
              <a:ext uri="{FF2B5EF4-FFF2-40B4-BE49-F238E27FC236}">
                <a16:creationId xmlns:a16="http://schemas.microsoft.com/office/drawing/2014/main" id="{A3310AE2-20EC-4D47-9D65-E57A99DF7FE3}"/>
              </a:ext>
            </a:extLst>
          </p:cNvPr>
          <p:cNvGrpSpPr/>
          <p:nvPr/>
        </p:nvGrpSpPr>
        <p:grpSpPr>
          <a:xfrm>
            <a:off x="10136526" y="2025479"/>
            <a:ext cx="1009402" cy="3545399"/>
            <a:chOff x="10136526" y="1857590"/>
            <a:chExt cx="1009402" cy="3545399"/>
          </a:xfrm>
        </p:grpSpPr>
        <p:sp>
          <p:nvSpPr>
            <p:cNvPr id="38" name="Textfeld 37">
              <a:extLst>
                <a:ext uri="{FF2B5EF4-FFF2-40B4-BE49-F238E27FC236}">
                  <a16:creationId xmlns:a16="http://schemas.microsoft.com/office/drawing/2014/main" id="{C32FDEEE-D9BE-DA46-88D9-825C225A5FE0}"/>
                </a:ext>
              </a:extLst>
            </p:cNvPr>
            <p:cNvSpPr txBox="1"/>
            <p:nvPr/>
          </p:nvSpPr>
          <p:spPr>
            <a:xfrm>
              <a:off x="10136526" y="4758371"/>
              <a:ext cx="1009402" cy="644618"/>
            </a:xfrm>
            <a:prstGeom prst="rect">
              <a:avLst/>
            </a:prstGeom>
            <a:solidFill>
              <a:schemeClr val="accent5">
                <a:lumMod val="75000"/>
              </a:schemeClr>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5</a:t>
              </a:r>
            </a:p>
          </p:txBody>
        </p:sp>
        <p:sp>
          <p:nvSpPr>
            <p:cNvPr id="39" name="Textfeld 38">
              <a:extLst>
                <a:ext uri="{FF2B5EF4-FFF2-40B4-BE49-F238E27FC236}">
                  <a16:creationId xmlns:a16="http://schemas.microsoft.com/office/drawing/2014/main" id="{043E1532-67AD-2B4A-B9FC-0E32ED4840C7}"/>
                </a:ext>
              </a:extLst>
            </p:cNvPr>
            <p:cNvSpPr txBox="1"/>
            <p:nvPr/>
          </p:nvSpPr>
          <p:spPr>
            <a:xfrm>
              <a:off x="10136526" y="1857590"/>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1</a:t>
              </a:r>
            </a:p>
          </p:txBody>
        </p:sp>
        <p:sp>
          <p:nvSpPr>
            <p:cNvPr id="40" name="Textfeld 39">
              <a:extLst>
                <a:ext uri="{FF2B5EF4-FFF2-40B4-BE49-F238E27FC236}">
                  <a16:creationId xmlns:a16="http://schemas.microsoft.com/office/drawing/2014/main" id="{FF0D18EE-A3B5-5D4B-A34B-F32AA7DDE994}"/>
                </a:ext>
              </a:extLst>
            </p:cNvPr>
            <p:cNvSpPr txBox="1"/>
            <p:nvPr/>
          </p:nvSpPr>
          <p:spPr>
            <a:xfrm>
              <a:off x="10136526" y="2502208"/>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2</a:t>
              </a:r>
            </a:p>
          </p:txBody>
        </p:sp>
        <p:sp>
          <p:nvSpPr>
            <p:cNvPr id="41" name="Textfeld 40">
              <a:extLst>
                <a:ext uri="{FF2B5EF4-FFF2-40B4-BE49-F238E27FC236}">
                  <a16:creationId xmlns:a16="http://schemas.microsoft.com/office/drawing/2014/main" id="{CFBFFAFE-ECD6-B64D-9CEA-5E164C071CF5}"/>
                </a:ext>
              </a:extLst>
            </p:cNvPr>
            <p:cNvSpPr txBox="1"/>
            <p:nvPr/>
          </p:nvSpPr>
          <p:spPr>
            <a:xfrm>
              <a:off x="10136526" y="3146826"/>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3</a:t>
              </a:r>
            </a:p>
          </p:txBody>
        </p:sp>
        <p:sp>
          <p:nvSpPr>
            <p:cNvPr id="42" name="Textfeld 41">
              <a:extLst>
                <a:ext uri="{FF2B5EF4-FFF2-40B4-BE49-F238E27FC236}">
                  <a16:creationId xmlns:a16="http://schemas.microsoft.com/office/drawing/2014/main" id="{D0527400-65D4-F145-9DB4-ADF1AE0154CD}"/>
                </a:ext>
              </a:extLst>
            </p:cNvPr>
            <p:cNvSpPr txBox="1"/>
            <p:nvPr/>
          </p:nvSpPr>
          <p:spPr>
            <a:xfrm>
              <a:off x="10136526" y="3791444"/>
              <a:ext cx="1009402" cy="644618"/>
            </a:xfrm>
            <a:prstGeom prst="rect">
              <a:avLst/>
            </a:prstGeom>
            <a:solidFill>
              <a:schemeClr val="accent1"/>
            </a:solidFill>
          </p:spPr>
          <p:txBody>
            <a:bodyPr vert="horz" wrap="square" lIns="180000" tIns="180000" rIns="180000" bIns="180000" rtlCol="0" anchor="t" anchorCtr="0">
              <a:spAutoFit/>
            </a:bodyPr>
            <a:lstStyle/>
            <a:p>
              <a:pPr algn="ctr">
                <a:lnSpc>
                  <a:spcPct val="110000"/>
                </a:lnSpc>
              </a:pPr>
              <a:r>
                <a:rPr lang="de-DE" dirty="0">
                  <a:solidFill>
                    <a:schemeClr val="bg1"/>
                  </a:solidFill>
                  <a:latin typeface="Arial Standard" charset="0"/>
                </a:rPr>
                <a:t>4</a:t>
              </a:r>
            </a:p>
          </p:txBody>
        </p:sp>
      </p:grpSp>
      <p:sp>
        <p:nvSpPr>
          <p:cNvPr id="50" name="Textfeld 49">
            <a:extLst>
              <a:ext uri="{FF2B5EF4-FFF2-40B4-BE49-F238E27FC236}">
                <a16:creationId xmlns:a16="http://schemas.microsoft.com/office/drawing/2014/main" id="{6EF1F505-F6BD-844B-B724-CC72F6DE181E}"/>
              </a:ext>
            </a:extLst>
          </p:cNvPr>
          <p:cNvSpPr txBox="1"/>
          <p:nvPr/>
        </p:nvSpPr>
        <p:spPr>
          <a:xfrm>
            <a:off x="2346210" y="1414947"/>
            <a:ext cx="154339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Teilmengen</a:t>
            </a:r>
          </a:p>
        </p:txBody>
      </p:sp>
    </p:spTree>
    <p:extLst>
      <p:ext uri="{BB962C8B-B14F-4D97-AF65-F5344CB8AC3E}">
        <p14:creationId xmlns:p14="http://schemas.microsoft.com/office/powerpoint/2010/main" val="51803481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a:t>
            </a:r>
            <a:r>
              <a:rPr lang="de-DE" dirty="0" err="1"/>
              <a:t>Accuracy</a:t>
            </a:r>
            <a:endParaRPr lang="de-DE" dirty="0"/>
          </a:p>
        </p:txBody>
      </p:sp>
      <p:sp>
        <p:nvSpPr>
          <p:cNvPr id="5" name="Textfeld 4">
            <a:extLst>
              <a:ext uri="{FF2B5EF4-FFF2-40B4-BE49-F238E27FC236}">
                <a16:creationId xmlns:a16="http://schemas.microsoft.com/office/drawing/2014/main" id="{91CEA0E2-E8CF-A84A-B811-C9384DA83E0D}"/>
              </a:ext>
            </a:extLst>
          </p:cNvPr>
          <p:cNvSpPr txBox="1"/>
          <p:nvPr/>
        </p:nvSpPr>
        <p:spPr>
          <a:xfrm>
            <a:off x="382951" y="2466938"/>
            <a:ext cx="208193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Einfach messbar</a:t>
            </a:r>
          </a:p>
        </p:txBody>
      </p:sp>
      <p:sp>
        <p:nvSpPr>
          <p:cNvPr id="6" name="Textfeld 5">
            <a:extLst>
              <a:ext uri="{FF2B5EF4-FFF2-40B4-BE49-F238E27FC236}">
                <a16:creationId xmlns:a16="http://schemas.microsoft.com/office/drawing/2014/main" id="{DFB7962F-FC58-8248-9E94-D18BC692C4A6}"/>
              </a:ext>
            </a:extLst>
          </p:cNvPr>
          <p:cNvSpPr txBox="1"/>
          <p:nvPr/>
        </p:nvSpPr>
        <p:spPr>
          <a:xfrm>
            <a:off x="382951" y="3155729"/>
            <a:ext cx="642927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Fasst Leistung eines </a:t>
            </a:r>
            <a:r>
              <a:rPr lang="de-DE" dirty="0" err="1">
                <a:latin typeface="Arial Standard" charset="0"/>
              </a:rPr>
              <a:t>Klassifikators</a:t>
            </a:r>
            <a:r>
              <a:rPr lang="de-DE" dirty="0">
                <a:latin typeface="Arial Standard" charset="0"/>
              </a:rPr>
              <a:t> in einer Zahl zusammen</a:t>
            </a:r>
          </a:p>
        </p:txBody>
      </p:sp>
      <p:sp>
        <p:nvSpPr>
          <p:cNvPr id="8" name="Textfeld 7">
            <a:extLst>
              <a:ext uri="{FF2B5EF4-FFF2-40B4-BE49-F238E27FC236}">
                <a16:creationId xmlns:a16="http://schemas.microsoft.com/office/drawing/2014/main" id="{86734F30-7B41-6445-92FF-1F346CA48C10}"/>
              </a:ext>
            </a:extLst>
          </p:cNvPr>
          <p:cNvSpPr txBox="1"/>
          <p:nvPr/>
        </p:nvSpPr>
        <p:spPr>
          <a:xfrm>
            <a:off x="382951" y="3844520"/>
            <a:ext cx="363364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Anteil korrekter Entscheidungen</a:t>
            </a:r>
          </a:p>
        </p:txBody>
      </p:sp>
      <p:sp>
        <p:nvSpPr>
          <p:cNvPr id="9" name="Textfeld 8">
            <a:extLst>
              <a:ext uri="{FF2B5EF4-FFF2-40B4-BE49-F238E27FC236}">
                <a16:creationId xmlns:a16="http://schemas.microsoft.com/office/drawing/2014/main" id="{B734AA88-542B-B748-85A6-397635A16AC1}"/>
              </a:ext>
            </a:extLst>
          </p:cNvPr>
          <p:cNvSpPr txBox="1"/>
          <p:nvPr/>
        </p:nvSpPr>
        <p:spPr>
          <a:xfrm>
            <a:off x="365739" y="4533312"/>
            <a:ext cx="541618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Problem: Ist oft zu einfach für Business Probleme</a:t>
            </a:r>
          </a:p>
        </p:txBody>
      </p:sp>
      <mc:AlternateContent xmlns:mc="http://schemas.openxmlformats.org/markup-compatibility/2006" xmlns:a14="http://schemas.microsoft.com/office/drawing/2010/main">
        <mc:Choice Requires="a14">
          <p:sp>
            <p:nvSpPr>
              <p:cNvPr id="10" name="Textfeld 9">
                <a:extLst>
                  <a:ext uri="{FF2B5EF4-FFF2-40B4-BE49-F238E27FC236}">
                    <a16:creationId xmlns:a16="http://schemas.microsoft.com/office/drawing/2014/main" id="{7DF57334-C5EE-824B-A288-64BAC16C53C7}"/>
                  </a:ext>
                </a:extLst>
              </p:cNvPr>
              <p:cNvSpPr txBox="1"/>
              <p:nvPr/>
            </p:nvSpPr>
            <p:spPr>
              <a:xfrm>
                <a:off x="440525" y="1700345"/>
                <a:ext cx="6791924" cy="632033"/>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m:rPr>
                          <m:sty m:val="p"/>
                        </m:rPr>
                        <a:rPr lang="de-DE" b="0" i="0" smtClean="0">
                          <a:latin typeface="Cambria Math" panose="02040503050406030204" pitchFamily="18" charset="0"/>
                        </a:rPr>
                        <m:t>Accuracy</m:t>
                      </m:r>
                      <m:r>
                        <a:rPr lang="de-DE" b="0" i="0" smtClean="0">
                          <a:latin typeface="Cambria Math" panose="02040503050406030204" pitchFamily="18" charset="0"/>
                        </a:rPr>
                        <m:t>=</m:t>
                      </m:r>
                      <m:f>
                        <m:fPr>
                          <m:ctrlPr>
                            <a:rPr lang="de-DE" i="1" smtClean="0">
                              <a:latin typeface="Cambria Math" panose="02040503050406030204" pitchFamily="18" charset="0"/>
                            </a:rPr>
                          </m:ctrlPr>
                        </m:fPr>
                        <m:num>
                          <m:r>
                            <m:rPr>
                              <m:sty m:val="p"/>
                            </m:rPr>
                            <a:rPr lang="de-DE" b="0" i="0" smtClean="0">
                              <a:latin typeface="Cambria Math" panose="02040503050406030204" pitchFamily="18" charset="0"/>
                            </a:rPr>
                            <m:t>Anzahl</m:t>
                          </m:r>
                          <m:r>
                            <a:rPr lang="de-DE" b="0" i="0" smtClean="0">
                              <a:latin typeface="Cambria Math" panose="02040503050406030204" pitchFamily="18" charset="0"/>
                            </a:rPr>
                            <m:t> </m:t>
                          </m:r>
                          <m:r>
                            <m:rPr>
                              <m:sty m:val="p"/>
                            </m:rPr>
                            <a:rPr lang="de-DE" b="0" i="0" smtClean="0">
                              <a:latin typeface="Cambria Math" panose="02040503050406030204" pitchFamily="18" charset="0"/>
                            </a:rPr>
                            <m:t>korrekter</m:t>
                          </m:r>
                          <m:r>
                            <a:rPr lang="de-DE" b="0" i="0" smtClean="0">
                              <a:latin typeface="Cambria Math" panose="02040503050406030204" pitchFamily="18" charset="0"/>
                            </a:rPr>
                            <m:t> </m:t>
                          </m:r>
                          <m:r>
                            <m:rPr>
                              <m:sty m:val="p"/>
                            </m:rPr>
                            <a:rPr lang="de-DE" b="0" i="0" smtClean="0">
                              <a:latin typeface="Cambria Math" panose="02040503050406030204" pitchFamily="18" charset="0"/>
                            </a:rPr>
                            <m:t>Entscheidungen</m:t>
                          </m:r>
                        </m:num>
                        <m:den>
                          <m:r>
                            <m:rPr>
                              <m:sty m:val="p"/>
                            </m:rPr>
                            <a:rPr lang="de-DE" b="0" i="0" smtClean="0">
                              <a:latin typeface="Cambria Math" panose="02040503050406030204" pitchFamily="18" charset="0"/>
                            </a:rPr>
                            <m:t>Gesamtzahl</m:t>
                          </m:r>
                          <m:r>
                            <a:rPr lang="de-DE" b="0" i="0" smtClean="0">
                              <a:latin typeface="Cambria Math" panose="02040503050406030204" pitchFamily="18" charset="0"/>
                            </a:rPr>
                            <m:t> </m:t>
                          </m:r>
                          <m:r>
                            <m:rPr>
                              <m:sty m:val="p"/>
                            </m:rPr>
                            <a:rPr lang="de-DE" b="0" i="0" smtClean="0">
                              <a:latin typeface="Cambria Math" panose="02040503050406030204" pitchFamily="18" charset="0"/>
                            </a:rPr>
                            <m:t>der</m:t>
                          </m:r>
                          <m:r>
                            <a:rPr lang="de-DE" b="0" i="0" smtClean="0">
                              <a:latin typeface="Cambria Math" panose="02040503050406030204" pitchFamily="18" charset="0"/>
                            </a:rPr>
                            <m:t> </m:t>
                          </m:r>
                          <m:r>
                            <m:rPr>
                              <m:sty m:val="p"/>
                            </m:rPr>
                            <a:rPr lang="de-DE" b="0" i="0" smtClean="0">
                              <a:latin typeface="Cambria Math" panose="02040503050406030204" pitchFamily="18" charset="0"/>
                            </a:rPr>
                            <m:t>Entscheidungen</m:t>
                          </m:r>
                        </m:den>
                      </m:f>
                      <m:r>
                        <a:rPr lang="de-DE" b="0" i="1" smtClean="0">
                          <a:latin typeface="Cambria Math" panose="02040503050406030204" pitchFamily="18" charset="0"/>
                        </a:rPr>
                        <m:t>=</m:t>
                      </m:r>
                      <m:f>
                        <m:fPr>
                          <m:ctrlPr>
                            <a:rPr lang="de-DE" i="1">
                              <a:latin typeface="Cambria Math" panose="02040503050406030204" pitchFamily="18" charset="0"/>
                            </a:rPr>
                          </m:ctrlPr>
                        </m:fPr>
                        <m:num>
                          <m:r>
                            <m:rPr>
                              <m:sty m:val="p"/>
                            </m:rPr>
                            <a:rPr lang="de-DE" b="0" i="0" smtClean="0">
                              <a:latin typeface="Cambria Math" panose="02040503050406030204" pitchFamily="18" charset="0"/>
                            </a:rPr>
                            <m:t>TN</m:t>
                          </m:r>
                          <m:r>
                            <a:rPr lang="de-DE" b="0" i="0" smtClean="0">
                              <a:latin typeface="Cambria Math" panose="02040503050406030204" pitchFamily="18" charset="0"/>
                            </a:rPr>
                            <m:t>+</m:t>
                          </m:r>
                          <m:r>
                            <m:rPr>
                              <m:sty m:val="p"/>
                            </m:rPr>
                            <a:rPr lang="de-DE" b="0" i="0" smtClean="0">
                              <a:latin typeface="Cambria Math" panose="02040503050406030204" pitchFamily="18" charset="0"/>
                            </a:rPr>
                            <m:t>TP</m:t>
                          </m:r>
                        </m:num>
                        <m:den>
                          <m:r>
                            <m:rPr>
                              <m:sty m:val="p"/>
                            </m:rPr>
                            <a:rPr lang="de-DE" b="0" i="0" smtClean="0">
                              <a:latin typeface="Cambria Math" panose="02040503050406030204" pitchFamily="18" charset="0"/>
                            </a:rPr>
                            <m:t>TN</m:t>
                          </m:r>
                          <m:r>
                            <a:rPr lang="de-DE" b="0" i="0" smtClean="0">
                              <a:latin typeface="Cambria Math" panose="02040503050406030204" pitchFamily="18" charset="0"/>
                            </a:rPr>
                            <m:t>+</m:t>
                          </m:r>
                          <m:r>
                            <m:rPr>
                              <m:sty m:val="p"/>
                            </m:rPr>
                            <a:rPr lang="de-DE" b="0" i="0" smtClean="0">
                              <a:latin typeface="Cambria Math" panose="02040503050406030204" pitchFamily="18" charset="0"/>
                            </a:rPr>
                            <m:t>TP</m:t>
                          </m:r>
                          <m:r>
                            <a:rPr lang="de-DE" b="0" i="0" smtClean="0">
                              <a:latin typeface="Cambria Math" panose="02040503050406030204" pitchFamily="18" charset="0"/>
                            </a:rPr>
                            <m:t>+</m:t>
                          </m:r>
                          <m:r>
                            <m:rPr>
                              <m:sty m:val="p"/>
                            </m:rPr>
                            <a:rPr lang="de-DE" b="0" i="0" smtClean="0">
                              <a:latin typeface="Cambria Math" panose="02040503050406030204" pitchFamily="18" charset="0"/>
                            </a:rPr>
                            <m:t>FN</m:t>
                          </m:r>
                          <m:r>
                            <a:rPr lang="de-DE" b="0" i="0" smtClean="0">
                              <a:latin typeface="Cambria Math" panose="02040503050406030204" pitchFamily="18" charset="0"/>
                            </a:rPr>
                            <m:t>+</m:t>
                          </m:r>
                          <m:r>
                            <m:rPr>
                              <m:sty m:val="p"/>
                            </m:rPr>
                            <a:rPr lang="de-DE" b="0" i="0" smtClean="0">
                              <a:latin typeface="Cambria Math" panose="02040503050406030204" pitchFamily="18" charset="0"/>
                            </a:rPr>
                            <m:t>FP</m:t>
                          </m:r>
                        </m:den>
                      </m:f>
                    </m:oMath>
                  </m:oMathPara>
                </a14:m>
                <a:endParaRPr lang="de-DE" dirty="0">
                  <a:latin typeface="Arial Standard" charset="0"/>
                </a:endParaRPr>
              </a:p>
            </p:txBody>
          </p:sp>
        </mc:Choice>
        <mc:Fallback xmlns="">
          <p:sp>
            <p:nvSpPr>
              <p:cNvPr id="10" name="Textfeld 9">
                <a:extLst>
                  <a:ext uri="{FF2B5EF4-FFF2-40B4-BE49-F238E27FC236}">
                    <a16:creationId xmlns:a16="http://schemas.microsoft.com/office/drawing/2014/main" id="{7DF57334-C5EE-824B-A288-64BAC16C53C7}"/>
                  </a:ext>
                </a:extLst>
              </p:cNvPr>
              <p:cNvSpPr txBox="1">
                <a:spLocks noRot="1" noChangeAspect="1" noMove="1" noResize="1" noEditPoints="1" noAdjustHandles="1" noChangeArrowheads="1" noChangeShapeType="1" noTextEdit="1"/>
              </p:cNvSpPr>
              <p:nvPr/>
            </p:nvSpPr>
            <p:spPr>
              <a:xfrm>
                <a:off x="440525" y="1700345"/>
                <a:ext cx="6791924" cy="632033"/>
              </a:xfrm>
              <a:prstGeom prst="rect">
                <a:avLst/>
              </a:prstGeom>
              <a:blipFill>
                <a:blip r:embed="rId3"/>
                <a:stretch>
                  <a:fillRect l="-560" r="-187" b="-15686"/>
                </a:stretch>
              </a:blipFill>
            </p:spPr>
            <p:txBody>
              <a:bodyPr/>
              <a:lstStyle/>
              <a:p>
                <a:r>
                  <a:rPr lang="de-DE">
                    <a:noFill/>
                  </a:rPr>
                  <a:t> </a:t>
                </a:r>
              </a:p>
            </p:txBody>
          </p:sp>
        </mc:Fallback>
      </mc:AlternateContent>
      <p:grpSp>
        <p:nvGrpSpPr>
          <p:cNvPr id="50" name="Gruppieren 49">
            <a:extLst>
              <a:ext uri="{FF2B5EF4-FFF2-40B4-BE49-F238E27FC236}">
                <a16:creationId xmlns:a16="http://schemas.microsoft.com/office/drawing/2014/main" id="{32C67EDD-77F9-4245-971C-AC2FB05821FE}"/>
              </a:ext>
            </a:extLst>
          </p:cNvPr>
          <p:cNvGrpSpPr/>
          <p:nvPr/>
        </p:nvGrpSpPr>
        <p:grpSpPr>
          <a:xfrm>
            <a:off x="7008815" y="1793099"/>
            <a:ext cx="4389069" cy="3434685"/>
            <a:chOff x="7031675" y="1973657"/>
            <a:chExt cx="4389069" cy="3434685"/>
          </a:xfrm>
        </p:grpSpPr>
        <p:sp>
          <p:nvSpPr>
            <p:cNvPr id="41" name="Textfeld 40">
              <a:extLst>
                <a:ext uri="{FF2B5EF4-FFF2-40B4-BE49-F238E27FC236}">
                  <a16:creationId xmlns:a16="http://schemas.microsoft.com/office/drawing/2014/main" id="{15E8E567-5896-6445-B296-71FCA2AD0938}"/>
                </a:ext>
              </a:extLst>
            </p:cNvPr>
            <p:cNvSpPr txBox="1"/>
            <p:nvPr/>
          </p:nvSpPr>
          <p:spPr>
            <a:xfrm>
              <a:off x="9484574" y="3609032"/>
              <a:ext cx="911743" cy="819090"/>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Richtig</a:t>
              </a:r>
            </a:p>
            <a:p>
              <a:pPr>
                <a:lnSpc>
                  <a:spcPct val="110000"/>
                </a:lnSpc>
              </a:pPr>
              <a:r>
                <a:rPr lang="de-DE" sz="1400" dirty="0">
                  <a:latin typeface="Arial Standard" charset="0"/>
                </a:rPr>
                <a:t>positiv</a:t>
              </a:r>
            </a:p>
          </p:txBody>
        </p:sp>
        <p:sp>
          <p:nvSpPr>
            <p:cNvPr id="42" name="Textfeld 41">
              <a:extLst>
                <a:ext uri="{FF2B5EF4-FFF2-40B4-BE49-F238E27FC236}">
                  <a16:creationId xmlns:a16="http://schemas.microsoft.com/office/drawing/2014/main" id="{66263F36-95C3-B94A-B141-52F104353385}"/>
                </a:ext>
              </a:extLst>
            </p:cNvPr>
            <p:cNvSpPr txBox="1"/>
            <p:nvPr/>
          </p:nvSpPr>
          <p:spPr>
            <a:xfrm>
              <a:off x="8444390" y="3609032"/>
              <a:ext cx="940597" cy="819090"/>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Richtig</a:t>
              </a:r>
            </a:p>
            <a:p>
              <a:pPr>
                <a:lnSpc>
                  <a:spcPct val="110000"/>
                </a:lnSpc>
              </a:pPr>
              <a:r>
                <a:rPr lang="de-DE" sz="1400" dirty="0">
                  <a:latin typeface="Arial Standard" charset="0"/>
                </a:rPr>
                <a:t>negativ</a:t>
              </a:r>
            </a:p>
          </p:txBody>
        </p:sp>
        <p:sp>
          <p:nvSpPr>
            <p:cNvPr id="12" name="Oval 11">
              <a:extLst>
                <a:ext uri="{FF2B5EF4-FFF2-40B4-BE49-F238E27FC236}">
                  <a16:creationId xmlns:a16="http://schemas.microsoft.com/office/drawing/2014/main" id="{5752E8CD-A333-F34D-93BD-C3250A4257E3}"/>
                </a:ext>
              </a:extLst>
            </p:cNvPr>
            <p:cNvSpPr>
              <a:spLocks noChangeAspect="1"/>
            </p:cNvSpPr>
            <p:nvPr/>
          </p:nvSpPr>
          <p:spPr>
            <a:xfrm>
              <a:off x="8207147" y="2968538"/>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 name="Oval 12">
              <a:extLst>
                <a:ext uri="{FF2B5EF4-FFF2-40B4-BE49-F238E27FC236}">
                  <a16:creationId xmlns:a16="http://schemas.microsoft.com/office/drawing/2014/main" id="{D21EAB28-B604-9842-9F1E-FABE1A7BAA1F}"/>
                </a:ext>
              </a:extLst>
            </p:cNvPr>
            <p:cNvSpPr>
              <a:spLocks noChangeAspect="1"/>
            </p:cNvSpPr>
            <p:nvPr/>
          </p:nvSpPr>
          <p:spPr>
            <a:xfrm>
              <a:off x="8945874" y="2863892"/>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 name="Oval 13">
              <a:extLst>
                <a:ext uri="{FF2B5EF4-FFF2-40B4-BE49-F238E27FC236}">
                  <a16:creationId xmlns:a16="http://schemas.microsoft.com/office/drawing/2014/main" id="{4B246395-397A-2D44-8DAC-33FF5D8E15AB}"/>
                </a:ext>
              </a:extLst>
            </p:cNvPr>
            <p:cNvSpPr>
              <a:spLocks noChangeAspect="1"/>
            </p:cNvSpPr>
            <p:nvPr/>
          </p:nvSpPr>
          <p:spPr>
            <a:xfrm>
              <a:off x="8246739" y="3477761"/>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 name="Oval 14">
              <a:extLst>
                <a:ext uri="{FF2B5EF4-FFF2-40B4-BE49-F238E27FC236}">
                  <a16:creationId xmlns:a16="http://schemas.microsoft.com/office/drawing/2014/main" id="{79774E17-B5F0-674C-A71B-00372C0C39DF}"/>
                </a:ext>
              </a:extLst>
            </p:cNvPr>
            <p:cNvSpPr>
              <a:spLocks noChangeAspect="1"/>
            </p:cNvSpPr>
            <p:nvPr/>
          </p:nvSpPr>
          <p:spPr>
            <a:xfrm>
              <a:off x="8290143" y="5049490"/>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6" name="Oval 15">
              <a:extLst>
                <a:ext uri="{FF2B5EF4-FFF2-40B4-BE49-F238E27FC236}">
                  <a16:creationId xmlns:a16="http://schemas.microsoft.com/office/drawing/2014/main" id="{FD3DE685-DB2D-264D-A893-909A9C3A091C}"/>
                </a:ext>
              </a:extLst>
            </p:cNvPr>
            <p:cNvSpPr>
              <a:spLocks noChangeAspect="1"/>
            </p:cNvSpPr>
            <p:nvPr/>
          </p:nvSpPr>
          <p:spPr>
            <a:xfrm>
              <a:off x="8954537" y="5097998"/>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7" name="Oval 16">
              <a:extLst>
                <a:ext uri="{FF2B5EF4-FFF2-40B4-BE49-F238E27FC236}">
                  <a16:creationId xmlns:a16="http://schemas.microsoft.com/office/drawing/2014/main" id="{69E75338-F31B-9544-9C26-16DF6A7C7649}"/>
                </a:ext>
              </a:extLst>
            </p:cNvPr>
            <p:cNvSpPr>
              <a:spLocks noChangeAspect="1"/>
            </p:cNvSpPr>
            <p:nvPr/>
          </p:nvSpPr>
          <p:spPr>
            <a:xfrm>
              <a:off x="8552269" y="312526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8" name="Oval 17">
              <a:extLst>
                <a:ext uri="{FF2B5EF4-FFF2-40B4-BE49-F238E27FC236}">
                  <a16:creationId xmlns:a16="http://schemas.microsoft.com/office/drawing/2014/main" id="{3E198F60-AECD-8E46-9841-4723FEE5DDB8}"/>
                </a:ext>
              </a:extLst>
            </p:cNvPr>
            <p:cNvSpPr>
              <a:spLocks noChangeAspect="1"/>
            </p:cNvSpPr>
            <p:nvPr/>
          </p:nvSpPr>
          <p:spPr>
            <a:xfrm>
              <a:off x="9098296" y="3588195"/>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9" name="Oval 18">
              <a:extLst>
                <a:ext uri="{FF2B5EF4-FFF2-40B4-BE49-F238E27FC236}">
                  <a16:creationId xmlns:a16="http://schemas.microsoft.com/office/drawing/2014/main" id="{999AE1D1-1A5A-DB46-8491-A06CE9FFDF65}"/>
                </a:ext>
              </a:extLst>
            </p:cNvPr>
            <p:cNvSpPr>
              <a:spLocks noChangeAspect="1"/>
            </p:cNvSpPr>
            <p:nvPr/>
          </p:nvSpPr>
          <p:spPr>
            <a:xfrm>
              <a:off x="8945874" y="3609032"/>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0" name="Oval 19">
              <a:extLst>
                <a:ext uri="{FF2B5EF4-FFF2-40B4-BE49-F238E27FC236}">
                  <a16:creationId xmlns:a16="http://schemas.microsoft.com/office/drawing/2014/main" id="{91DBF86F-49DF-1E41-8D1B-D727408DF4B8}"/>
                </a:ext>
              </a:extLst>
            </p:cNvPr>
            <p:cNvSpPr>
              <a:spLocks noChangeAspect="1"/>
            </p:cNvSpPr>
            <p:nvPr/>
          </p:nvSpPr>
          <p:spPr>
            <a:xfrm>
              <a:off x="8672029" y="4343175"/>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1" name="Oval 20">
              <a:extLst>
                <a:ext uri="{FF2B5EF4-FFF2-40B4-BE49-F238E27FC236}">
                  <a16:creationId xmlns:a16="http://schemas.microsoft.com/office/drawing/2014/main" id="{E06C66F6-15D1-BB4B-B80F-33E120F9FAB7}"/>
                </a:ext>
              </a:extLst>
            </p:cNvPr>
            <p:cNvSpPr>
              <a:spLocks noChangeAspect="1"/>
            </p:cNvSpPr>
            <p:nvPr/>
          </p:nvSpPr>
          <p:spPr>
            <a:xfrm>
              <a:off x="9098296" y="429470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2" name="Oval 21">
              <a:extLst>
                <a:ext uri="{FF2B5EF4-FFF2-40B4-BE49-F238E27FC236}">
                  <a16:creationId xmlns:a16="http://schemas.microsoft.com/office/drawing/2014/main" id="{864C70F3-2588-124E-8253-F176078FB18E}"/>
                </a:ext>
              </a:extLst>
            </p:cNvPr>
            <p:cNvSpPr>
              <a:spLocks noChangeAspect="1"/>
            </p:cNvSpPr>
            <p:nvPr/>
          </p:nvSpPr>
          <p:spPr>
            <a:xfrm>
              <a:off x="8968139" y="4522286"/>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 name="Oval 22">
              <a:extLst>
                <a:ext uri="{FF2B5EF4-FFF2-40B4-BE49-F238E27FC236}">
                  <a16:creationId xmlns:a16="http://schemas.microsoft.com/office/drawing/2014/main" id="{AF27E9BE-7AC7-9541-88E3-C5ECD9AA0D36}"/>
                </a:ext>
              </a:extLst>
            </p:cNvPr>
            <p:cNvSpPr>
              <a:spLocks noChangeAspect="1"/>
            </p:cNvSpPr>
            <p:nvPr/>
          </p:nvSpPr>
          <p:spPr>
            <a:xfrm>
              <a:off x="9707641" y="360903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 name="Oval 23">
              <a:extLst>
                <a:ext uri="{FF2B5EF4-FFF2-40B4-BE49-F238E27FC236}">
                  <a16:creationId xmlns:a16="http://schemas.microsoft.com/office/drawing/2014/main" id="{37FA7E21-3BFD-FE45-B749-BFAEEB32EBDD}"/>
                </a:ext>
              </a:extLst>
            </p:cNvPr>
            <p:cNvSpPr>
              <a:spLocks noChangeAspect="1"/>
            </p:cNvSpPr>
            <p:nvPr/>
          </p:nvSpPr>
          <p:spPr>
            <a:xfrm>
              <a:off x="10071503" y="432012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 name="Oval 24">
              <a:extLst>
                <a:ext uri="{FF2B5EF4-FFF2-40B4-BE49-F238E27FC236}">
                  <a16:creationId xmlns:a16="http://schemas.microsoft.com/office/drawing/2014/main" id="{63908915-A574-944F-9BCF-E8655E3F8C45}"/>
                </a:ext>
              </a:extLst>
            </p:cNvPr>
            <p:cNvSpPr>
              <a:spLocks noChangeAspect="1"/>
            </p:cNvSpPr>
            <p:nvPr/>
          </p:nvSpPr>
          <p:spPr>
            <a:xfrm>
              <a:off x="9670163" y="4438406"/>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 name="Oval 25">
              <a:extLst>
                <a:ext uri="{FF2B5EF4-FFF2-40B4-BE49-F238E27FC236}">
                  <a16:creationId xmlns:a16="http://schemas.microsoft.com/office/drawing/2014/main" id="{0F90558F-7DD9-0B41-BEF3-66E291F99F2D}"/>
                </a:ext>
              </a:extLst>
            </p:cNvPr>
            <p:cNvSpPr>
              <a:spLocks noChangeAspect="1"/>
            </p:cNvSpPr>
            <p:nvPr/>
          </p:nvSpPr>
          <p:spPr>
            <a:xfrm>
              <a:off x="8480925" y="493249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 name="Oval 26">
              <a:extLst>
                <a:ext uri="{FF2B5EF4-FFF2-40B4-BE49-F238E27FC236}">
                  <a16:creationId xmlns:a16="http://schemas.microsoft.com/office/drawing/2014/main" id="{C6E81B40-4F47-E744-B80F-D7420C084D47}"/>
                </a:ext>
              </a:extLst>
            </p:cNvPr>
            <p:cNvSpPr>
              <a:spLocks noChangeAspect="1"/>
            </p:cNvSpPr>
            <p:nvPr/>
          </p:nvSpPr>
          <p:spPr>
            <a:xfrm>
              <a:off x="9796364" y="2991479"/>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 name="Oval 27">
              <a:extLst>
                <a:ext uri="{FF2B5EF4-FFF2-40B4-BE49-F238E27FC236}">
                  <a16:creationId xmlns:a16="http://schemas.microsoft.com/office/drawing/2014/main" id="{7B0D0FB9-D0DA-F949-914B-0913F6D729AE}"/>
                </a:ext>
              </a:extLst>
            </p:cNvPr>
            <p:cNvSpPr>
              <a:spLocks noChangeAspect="1"/>
            </p:cNvSpPr>
            <p:nvPr/>
          </p:nvSpPr>
          <p:spPr>
            <a:xfrm>
              <a:off x="10262458" y="2942530"/>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9" name="Oval 28">
              <a:extLst>
                <a:ext uri="{FF2B5EF4-FFF2-40B4-BE49-F238E27FC236}">
                  <a16:creationId xmlns:a16="http://schemas.microsoft.com/office/drawing/2014/main" id="{8CB61EC9-6F41-084F-89B7-E9F3EDBEF7AB}"/>
                </a:ext>
              </a:extLst>
            </p:cNvPr>
            <p:cNvSpPr>
              <a:spLocks noChangeAspect="1"/>
            </p:cNvSpPr>
            <p:nvPr/>
          </p:nvSpPr>
          <p:spPr>
            <a:xfrm>
              <a:off x="10314325" y="3312427"/>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0" name="Oval 29">
              <a:extLst>
                <a:ext uri="{FF2B5EF4-FFF2-40B4-BE49-F238E27FC236}">
                  <a16:creationId xmlns:a16="http://schemas.microsoft.com/office/drawing/2014/main" id="{43B97931-3751-0849-B71C-55ADF89A132A}"/>
                </a:ext>
              </a:extLst>
            </p:cNvPr>
            <p:cNvSpPr>
              <a:spLocks noChangeAspect="1"/>
            </p:cNvSpPr>
            <p:nvPr/>
          </p:nvSpPr>
          <p:spPr>
            <a:xfrm>
              <a:off x="10543387" y="3729507"/>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1" name="Oval 30">
              <a:extLst>
                <a:ext uri="{FF2B5EF4-FFF2-40B4-BE49-F238E27FC236}">
                  <a16:creationId xmlns:a16="http://schemas.microsoft.com/office/drawing/2014/main" id="{D20BD53E-AC85-4447-856C-70B0C628E600}"/>
                </a:ext>
              </a:extLst>
            </p:cNvPr>
            <p:cNvSpPr>
              <a:spLocks noChangeAspect="1"/>
            </p:cNvSpPr>
            <p:nvPr/>
          </p:nvSpPr>
          <p:spPr>
            <a:xfrm>
              <a:off x="10404404" y="4630286"/>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2" name="Oval 31">
              <a:extLst>
                <a:ext uri="{FF2B5EF4-FFF2-40B4-BE49-F238E27FC236}">
                  <a16:creationId xmlns:a16="http://schemas.microsoft.com/office/drawing/2014/main" id="{CC837D82-36F5-2245-9D75-7209A54E28D5}"/>
                </a:ext>
              </a:extLst>
            </p:cNvPr>
            <p:cNvSpPr>
              <a:spLocks noChangeAspect="1"/>
            </p:cNvSpPr>
            <p:nvPr/>
          </p:nvSpPr>
          <p:spPr>
            <a:xfrm>
              <a:off x="9930067" y="4940694"/>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3" name="Oval 32">
              <a:extLst>
                <a:ext uri="{FF2B5EF4-FFF2-40B4-BE49-F238E27FC236}">
                  <a16:creationId xmlns:a16="http://schemas.microsoft.com/office/drawing/2014/main" id="{AB2AA3DF-4F06-374F-89E6-E43277FEF465}"/>
                </a:ext>
              </a:extLst>
            </p:cNvPr>
            <p:cNvSpPr>
              <a:spLocks noChangeAspect="1"/>
            </p:cNvSpPr>
            <p:nvPr/>
          </p:nvSpPr>
          <p:spPr>
            <a:xfrm>
              <a:off x="9625108" y="5194703"/>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4" name="Oval 33">
              <a:extLst>
                <a:ext uri="{FF2B5EF4-FFF2-40B4-BE49-F238E27FC236}">
                  <a16:creationId xmlns:a16="http://schemas.microsoft.com/office/drawing/2014/main" id="{9A1D4097-14A1-4A48-ABDC-C7735FE08361}"/>
                </a:ext>
              </a:extLst>
            </p:cNvPr>
            <p:cNvSpPr>
              <a:spLocks noChangeAspect="1"/>
            </p:cNvSpPr>
            <p:nvPr/>
          </p:nvSpPr>
          <p:spPr>
            <a:xfrm>
              <a:off x="10375408" y="503119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5" name="Textfeld 34">
              <a:extLst>
                <a:ext uri="{FF2B5EF4-FFF2-40B4-BE49-F238E27FC236}">
                  <a16:creationId xmlns:a16="http://schemas.microsoft.com/office/drawing/2014/main" id="{244EC74B-98B8-3A4A-B02A-7043AFBED2E6}"/>
                </a:ext>
              </a:extLst>
            </p:cNvPr>
            <p:cNvSpPr txBox="1"/>
            <p:nvPr/>
          </p:nvSpPr>
          <p:spPr>
            <a:xfrm>
              <a:off x="9490090" y="2401425"/>
              <a:ext cx="1517678"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Falsch negativ</a:t>
              </a:r>
            </a:p>
          </p:txBody>
        </p:sp>
        <p:sp>
          <p:nvSpPr>
            <p:cNvPr id="36" name="Oval 35">
              <a:extLst>
                <a:ext uri="{FF2B5EF4-FFF2-40B4-BE49-F238E27FC236}">
                  <a16:creationId xmlns:a16="http://schemas.microsoft.com/office/drawing/2014/main" id="{06E4EFE5-86D9-7944-85C1-C542F1B05790}"/>
                </a:ext>
              </a:extLst>
            </p:cNvPr>
            <p:cNvSpPr>
              <a:spLocks noChangeAspect="1"/>
            </p:cNvSpPr>
            <p:nvPr/>
          </p:nvSpPr>
          <p:spPr>
            <a:xfrm>
              <a:off x="8467189" y="3123821"/>
              <a:ext cx="1841835" cy="1841835"/>
            </a:xfrm>
            <a:prstGeom prst="ellipse">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7" name="Textfeld 36">
              <a:extLst>
                <a:ext uri="{FF2B5EF4-FFF2-40B4-BE49-F238E27FC236}">
                  <a16:creationId xmlns:a16="http://schemas.microsoft.com/office/drawing/2014/main" id="{AE1405A8-0E3F-DF40-98C9-EB39480C20A4}"/>
                </a:ext>
              </a:extLst>
            </p:cNvPr>
            <p:cNvSpPr txBox="1"/>
            <p:nvPr/>
          </p:nvSpPr>
          <p:spPr>
            <a:xfrm>
              <a:off x="7776986" y="2401425"/>
              <a:ext cx="1448749"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Falsch positiv</a:t>
              </a:r>
            </a:p>
          </p:txBody>
        </p:sp>
        <p:cxnSp>
          <p:nvCxnSpPr>
            <p:cNvPr id="40" name="Gerade Verbindung 39">
              <a:extLst>
                <a:ext uri="{FF2B5EF4-FFF2-40B4-BE49-F238E27FC236}">
                  <a16:creationId xmlns:a16="http://schemas.microsoft.com/office/drawing/2014/main" id="{D27FBA17-925D-FF4A-A3FB-7086F408BB62}"/>
                </a:ext>
              </a:extLst>
            </p:cNvPr>
            <p:cNvCxnSpPr>
              <a:cxnSpLocks/>
            </p:cNvCxnSpPr>
            <p:nvPr/>
          </p:nvCxnSpPr>
          <p:spPr>
            <a:xfrm flipH="1" flipV="1">
              <a:off x="9364026" y="2755794"/>
              <a:ext cx="36000" cy="2652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feld 42">
              <a:extLst>
                <a:ext uri="{FF2B5EF4-FFF2-40B4-BE49-F238E27FC236}">
                  <a16:creationId xmlns:a16="http://schemas.microsoft.com/office/drawing/2014/main" id="{7CC42BB0-DB36-E445-8FED-575F91701E77}"/>
                </a:ext>
              </a:extLst>
            </p:cNvPr>
            <p:cNvSpPr txBox="1"/>
            <p:nvPr/>
          </p:nvSpPr>
          <p:spPr>
            <a:xfrm>
              <a:off x="9212171" y="1973657"/>
              <a:ext cx="2208573" cy="613328"/>
            </a:xfrm>
            <a:prstGeom prst="rect">
              <a:avLst/>
            </a:prstGeom>
            <a:noFill/>
          </p:spPr>
          <p:txBody>
            <a:bodyPr vert="horz" wrap="none" lIns="180000" tIns="180000" rIns="180000" bIns="180000" rtlCol="0" anchor="t" anchorCtr="0">
              <a:spAutoFit/>
            </a:bodyPr>
            <a:lstStyle/>
            <a:p>
              <a:pPr>
                <a:lnSpc>
                  <a:spcPct val="110000"/>
                </a:lnSpc>
              </a:pPr>
              <a:r>
                <a:rPr lang="de-DE" sz="1600" dirty="0">
                  <a:latin typeface="Arial Standard" charset="0"/>
                </a:rPr>
                <a:t>Relevante Elemente</a:t>
              </a:r>
            </a:p>
          </p:txBody>
        </p:sp>
        <p:sp>
          <p:nvSpPr>
            <p:cNvPr id="44" name="Textfeld 43">
              <a:extLst>
                <a:ext uri="{FF2B5EF4-FFF2-40B4-BE49-F238E27FC236}">
                  <a16:creationId xmlns:a16="http://schemas.microsoft.com/office/drawing/2014/main" id="{AB9B335E-CB2D-6147-8E4A-0EED0CAE9A6F}"/>
                </a:ext>
              </a:extLst>
            </p:cNvPr>
            <p:cNvSpPr txBox="1"/>
            <p:nvPr/>
          </p:nvSpPr>
          <p:spPr>
            <a:xfrm>
              <a:off x="7031675" y="4371264"/>
              <a:ext cx="1535311" cy="884171"/>
            </a:xfrm>
            <a:prstGeom prst="rect">
              <a:avLst/>
            </a:prstGeom>
            <a:noFill/>
          </p:spPr>
          <p:txBody>
            <a:bodyPr vert="horz" wrap="none" lIns="180000" tIns="180000" rIns="180000" bIns="180000" rtlCol="0" anchor="t" anchorCtr="0">
              <a:spAutoFit/>
            </a:bodyPr>
            <a:lstStyle/>
            <a:p>
              <a:pPr>
                <a:lnSpc>
                  <a:spcPct val="110000"/>
                </a:lnSpc>
              </a:pPr>
              <a:r>
                <a:rPr lang="de-DE" sz="1600" dirty="0">
                  <a:latin typeface="Arial Standard" charset="0"/>
                </a:rPr>
                <a:t>Ausgewählte</a:t>
              </a:r>
            </a:p>
            <a:p>
              <a:pPr>
                <a:lnSpc>
                  <a:spcPct val="110000"/>
                </a:lnSpc>
              </a:pPr>
              <a:r>
                <a:rPr lang="de-DE" sz="1600" dirty="0">
                  <a:latin typeface="Arial Standard" charset="0"/>
                </a:rPr>
                <a:t>Elemente</a:t>
              </a:r>
            </a:p>
          </p:txBody>
        </p:sp>
      </p:grpSp>
    </p:spTree>
    <p:extLst>
      <p:ext uri="{BB962C8B-B14F-4D97-AF65-F5344CB8AC3E}">
        <p14:creationId xmlns:p14="http://schemas.microsoft.com/office/powerpoint/2010/main" val="348267250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Konfusionsmatrix</a:t>
            </a:r>
          </a:p>
        </p:txBody>
      </p:sp>
      <p:sp>
        <p:nvSpPr>
          <p:cNvPr id="6" name="Textfeld 5">
            <a:extLst>
              <a:ext uri="{FF2B5EF4-FFF2-40B4-BE49-F238E27FC236}">
                <a16:creationId xmlns:a16="http://schemas.microsoft.com/office/drawing/2014/main" id="{5A2D39EE-501D-CA48-ADAF-1279DD65BF47}"/>
              </a:ext>
            </a:extLst>
          </p:cNvPr>
          <p:cNvSpPr txBox="1"/>
          <p:nvPr/>
        </p:nvSpPr>
        <p:spPr>
          <a:xfrm>
            <a:off x="382951" y="1732201"/>
            <a:ext cx="5573486"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Oftmals muss ein Blick auf die falschklassifizierten Daten geworfen werden um sicherzustellen ob Business Problem gelöst wurde</a:t>
            </a:r>
          </a:p>
        </p:txBody>
      </p:sp>
      <p:sp>
        <p:nvSpPr>
          <p:cNvPr id="7" name="Textfeld 6">
            <a:extLst>
              <a:ext uri="{FF2B5EF4-FFF2-40B4-BE49-F238E27FC236}">
                <a16:creationId xmlns:a16="http://schemas.microsoft.com/office/drawing/2014/main" id="{14B55DF7-C74A-E44F-9595-3AF6B18837DA}"/>
              </a:ext>
            </a:extLst>
          </p:cNvPr>
          <p:cNvSpPr txBox="1"/>
          <p:nvPr/>
        </p:nvSpPr>
        <p:spPr>
          <a:xfrm>
            <a:off x="382951" y="3030074"/>
            <a:ext cx="5713049" cy="1558715"/>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Beispiel Betrugserkennung:</a:t>
            </a:r>
          </a:p>
          <a:p>
            <a:pPr marL="285750" indent="-285750">
              <a:lnSpc>
                <a:spcPct val="110000"/>
              </a:lnSpc>
              <a:buFont typeface="Arial" panose="020B0604020202020204" pitchFamily="34" charset="0"/>
              <a:buChar char="•"/>
            </a:pPr>
            <a:r>
              <a:rPr lang="de-DE" dirty="0">
                <a:latin typeface="Arial Standard" charset="0"/>
              </a:rPr>
              <a:t>Klassen oft unausgewogen: Auf 1 Betrugsfall kommen weit mehr „nicht“-Betrugsfälle </a:t>
            </a:r>
          </a:p>
          <a:p>
            <a:pPr marL="285750" indent="-285750">
              <a:lnSpc>
                <a:spcPct val="110000"/>
              </a:lnSpc>
              <a:buFont typeface="Arial" panose="020B0604020202020204" pitchFamily="34" charset="0"/>
              <a:buChar char="•"/>
            </a:pPr>
            <a:r>
              <a:rPr lang="de-DE" dirty="0">
                <a:latin typeface="Arial Standard" charset="0"/>
              </a:rPr>
              <a:t>Keine </a:t>
            </a:r>
            <a:r>
              <a:rPr lang="de-DE" i="1" dirty="0" err="1">
                <a:latin typeface="Arial Standard" charset="0"/>
              </a:rPr>
              <a:t>False</a:t>
            </a:r>
            <a:r>
              <a:rPr lang="de-DE" i="1" dirty="0">
                <a:latin typeface="Arial Standard" charset="0"/>
              </a:rPr>
              <a:t> Positives </a:t>
            </a:r>
            <a:r>
              <a:rPr lang="de-DE" dirty="0">
                <a:latin typeface="Arial Standard" charset="0"/>
              </a:rPr>
              <a:t>= </a:t>
            </a:r>
            <a:r>
              <a:rPr lang="de-DE" dirty="0" err="1">
                <a:latin typeface="Arial Standard" charset="0"/>
              </a:rPr>
              <a:t>Accuracy</a:t>
            </a:r>
            <a:r>
              <a:rPr lang="de-DE" dirty="0">
                <a:latin typeface="Arial Standard" charset="0"/>
              </a:rPr>
              <a:t> von 99.9%</a:t>
            </a:r>
          </a:p>
        </p:txBody>
      </p:sp>
      <p:graphicFrame>
        <p:nvGraphicFramePr>
          <p:cNvPr id="8" name="Tabelle 8">
            <a:extLst>
              <a:ext uri="{FF2B5EF4-FFF2-40B4-BE49-F238E27FC236}">
                <a16:creationId xmlns:a16="http://schemas.microsoft.com/office/drawing/2014/main" id="{26E7B059-37AD-9447-A064-52EE45461E79}"/>
              </a:ext>
            </a:extLst>
          </p:cNvPr>
          <p:cNvGraphicFramePr>
            <a:graphicFrameLocks noGrp="1"/>
          </p:cNvGraphicFramePr>
          <p:nvPr>
            <p:extLst>
              <p:ext uri="{D42A27DB-BD31-4B8C-83A1-F6EECF244321}">
                <p14:modId xmlns:p14="http://schemas.microsoft.com/office/powerpoint/2010/main" val="3021236229"/>
              </p:ext>
            </p:extLst>
          </p:nvPr>
        </p:nvGraphicFramePr>
        <p:xfrm>
          <a:off x="5713153" y="4310123"/>
          <a:ext cx="5988000" cy="1112520"/>
        </p:xfrm>
        <a:graphic>
          <a:graphicData uri="http://schemas.openxmlformats.org/drawingml/2006/table">
            <a:tbl>
              <a:tblPr firstRow="1" firstCol="1" bandRow="1">
                <a:tableStyleId>{5C22544A-7EE6-4342-B048-85BDC9FD1C3A}</a:tableStyleId>
              </a:tblPr>
              <a:tblGrid>
                <a:gridCol w="2167042">
                  <a:extLst>
                    <a:ext uri="{9D8B030D-6E8A-4147-A177-3AD203B41FA5}">
                      <a16:colId xmlns:a16="http://schemas.microsoft.com/office/drawing/2014/main" val="1866577365"/>
                    </a:ext>
                  </a:extLst>
                </a:gridCol>
                <a:gridCol w="1950728">
                  <a:extLst>
                    <a:ext uri="{9D8B030D-6E8A-4147-A177-3AD203B41FA5}">
                      <a16:colId xmlns:a16="http://schemas.microsoft.com/office/drawing/2014/main" val="1500744125"/>
                    </a:ext>
                  </a:extLst>
                </a:gridCol>
                <a:gridCol w="1870230">
                  <a:extLst>
                    <a:ext uri="{9D8B030D-6E8A-4147-A177-3AD203B41FA5}">
                      <a16:colId xmlns:a16="http://schemas.microsoft.com/office/drawing/2014/main" val="2403243568"/>
                    </a:ext>
                  </a:extLst>
                </a:gridCol>
              </a:tblGrid>
              <a:tr h="370840">
                <a:tc>
                  <a:txBody>
                    <a:bodyPr/>
                    <a:lstStyle/>
                    <a:p>
                      <a:endParaRPr lang="de-DE"/>
                    </a:p>
                  </a:txBody>
                  <a:tcPr/>
                </a:tc>
                <a:tc>
                  <a:txBody>
                    <a:bodyPr/>
                    <a:lstStyle/>
                    <a:p>
                      <a:r>
                        <a:rPr lang="de-DE" dirty="0"/>
                        <a:t>P</a:t>
                      </a:r>
                    </a:p>
                  </a:txBody>
                  <a:tcPr/>
                </a:tc>
                <a:tc>
                  <a:txBody>
                    <a:bodyPr/>
                    <a:lstStyle/>
                    <a:p>
                      <a:r>
                        <a:rPr lang="de-DE" dirty="0"/>
                        <a:t>N</a:t>
                      </a:r>
                    </a:p>
                  </a:txBody>
                  <a:tcPr/>
                </a:tc>
                <a:extLst>
                  <a:ext uri="{0D108BD9-81ED-4DB2-BD59-A6C34878D82A}">
                    <a16:rowId xmlns:a16="http://schemas.microsoft.com/office/drawing/2014/main" val="3810286342"/>
                  </a:ext>
                </a:extLst>
              </a:tr>
              <a:tr h="370840">
                <a:tc>
                  <a:txBody>
                    <a:bodyPr/>
                    <a:lstStyle/>
                    <a:p>
                      <a:r>
                        <a:rPr lang="de-DE" dirty="0"/>
                        <a:t>P (Vorhergesagt)</a:t>
                      </a:r>
                    </a:p>
                  </a:txBody>
                  <a:tcPr/>
                </a:tc>
                <a:tc>
                  <a:txBody>
                    <a:bodyPr/>
                    <a:lstStyle/>
                    <a:p>
                      <a:r>
                        <a:rPr lang="de-DE" b="1" dirty="0">
                          <a:solidFill>
                            <a:schemeClr val="accent5">
                              <a:lumMod val="75000"/>
                            </a:schemeClr>
                          </a:solidFill>
                        </a:rPr>
                        <a:t>Richtig positiv</a:t>
                      </a:r>
                    </a:p>
                  </a:txBody>
                  <a:tcPr/>
                </a:tc>
                <a:tc>
                  <a:txBody>
                    <a:bodyPr/>
                    <a:lstStyle/>
                    <a:p>
                      <a:r>
                        <a:rPr lang="de-DE" b="1" dirty="0">
                          <a:solidFill>
                            <a:schemeClr val="accent1"/>
                          </a:solidFill>
                        </a:rPr>
                        <a:t>Falsch positiv</a:t>
                      </a:r>
                    </a:p>
                  </a:txBody>
                  <a:tcPr/>
                </a:tc>
                <a:extLst>
                  <a:ext uri="{0D108BD9-81ED-4DB2-BD59-A6C34878D82A}">
                    <a16:rowId xmlns:a16="http://schemas.microsoft.com/office/drawing/2014/main" val="3748840144"/>
                  </a:ext>
                </a:extLst>
              </a:tr>
              <a:tr h="370840">
                <a:tc>
                  <a:txBody>
                    <a:bodyPr/>
                    <a:lstStyle/>
                    <a:p>
                      <a:r>
                        <a:rPr lang="de-DE" dirty="0"/>
                        <a:t>N (Vorhergesagt)</a:t>
                      </a:r>
                    </a:p>
                  </a:txBody>
                  <a:tcPr/>
                </a:tc>
                <a:tc>
                  <a:txBody>
                    <a:bodyPr/>
                    <a:lstStyle/>
                    <a:p>
                      <a:r>
                        <a:rPr lang="de-DE" b="1" dirty="0">
                          <a:solidFill>
                            <a:schemeClr val="accent1"/>
                          </a:solidFill>
                        </a:rPr>
                        <a:t>Falsch negativ</a:t>
                      </a:r>
                    </a:p>
                  </a:txBody>
                  <a:tcPr/>
                </a:tc>
                <a:tc>
                  <a:txBody>
                    <a:bodyPr/>
                    <a:lstStyle/>
                    <a:p>
                      <a:r>
                        <a:rPr lang="de-DE" b="1" dirty="0">
                          <a:solidFill>
                            <a:schemeClr val="accent5">
                              <a:lumMod val="75000"/>
                            </a:schemeClr>
                          </a:solidFill>
                        </a:rPr>
                        <a:t>Richtig negativ</a:t>
                      </a:r>
                    </a:p>
                  </a:txBody>
                  <a:tcPr/>
                </a:tc>
                <a:extLst>
                  <a:ext uri="{0D108BD9-81ED-4DB2-BD59-A6C34878D82A}">
                    <a16:rowId xmlns:a16="http://schemas.microsoft.com/office/drawing/2014/main" val="240050847"/>
                  </a:ext>
                </a:extLst>
              </a:tr>
            </a:tbl>
          </a:graphicData>
        </a:graphic>
      </p:graphicFrame>
      <mc:AlternateContent xmlns:mc="http://schemas.openxmlformats.org/markup-compatibility/2006" xmlns:a14="http://schemas.microsoft.com/office/drawing/2010/main">
        <mc:Choice Requires="a14">
          <p:sp>
            <p:nvSpPr>
              <p:cNvPr id="10" name="Textfeld 9">
                <a:extLst>
                  <a:ext uri="{FF2B5EF4-FFF2-40B4-BE49-F238E27FC236}">
                    <a16:creationId xmlns:a16="http://schemas.microsoft.com/office/drawing/2014/main" id="{59BEEF19-9DE5-7A41-902C-658ED954B34D}"/>
                  </a:ext>
                </a:extLst>
              </p:cNvPr>
              <p:cNvSpPr txBox="1"/>
              <p:nvPr/>
            </p:nvSpPr>
            <p:spPr>
              <a:xfrm>
                <a:off x="518224" y="4848371"/>
                <a:ext cx="3183564" cy="57547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m:rPr>
                          <m:sty m:val="p"/>
                        </m:rPr>
                        <a:rPr lang="de-DE" b="0" i="0" smtClean="0">
                          <a:latin typeface="Cambria Math" panose="02040503050406030204" pitchFamily="18" charset="0"/>
                        </a:rPr>
                        <m:t>Accuracy</m:t>
                      </m:r>
                      <m:r>
                        <a:rPr lang="de-DE" b="0" i="1" smtClean="0">
                          <a:latin typeface="Cambria Math" panose="02040503050406030204" pitchFamily="18" charset="0"/>
                        </a:rPr>
                        <m:t>=</m:t>
                      </m:r>
                      <m:f>
                        <m:fPr>
                          <m:ctrlPr>
                            <a:rPr lang="de-DE" i="1">
                              <a:latin typeface="Cambria Math" panose="02040503050406030204" pitchFamily="18" charset="0"/>
                            </a:rPr>
                          </m:ctrlPr>
                        </m:fPr>
                        <m:num>
                          <m:r>
                            <m:rPr>
                              <m:sty m:val="p"/>
                            </m:rPr>
                            <a:rPr lang="de-DE" b="0" i="0" smtClean="0">
                              <a:latin typeface="Cambria Math" panose="02040503050406030204" pitchFamily="18" charset="0"/>
                            </a:rPr>
                            <m:t>TN</m:t>
                          </m:r>
                          <m:r>
                            <a:rPr lang="de-DE" b="0" i="0" smtClean="0">
                              <a:latin typeface="Cambria Math" panose="02040503050406030204" pitchFamily="18" charset="0"/>
                            </a:rPr>
                            <m:t>+</m:t>
                          </m:r>
                          <m:r>
                            <m:rPr>
                              <m:sty m:val="p"/>
                            </m:rPr>
                            <a:rPr lang="de-DE" b="0" i="0" smtClean="0">
                              <a:latin typeface="Cambria Math" panose="02040503050406030204" pitchFamily="18" charset="0"/>
                            </a:rPr>
                            <m:t>TP</m:t>
                          </m:r>
                        </m:num>
                        <m:den>
                          <m:r>
                            <m:rPr>
                              <m:sty m:val="p"/>
                            </m:rPr>
                            <a:rPr lang="de-DE" b="0" i="0" smtClean="0">
                              <a:latin typeface="Cambria Math" panose="02040503050406030204" pitchFamily="18" charset="0"/>
                            </a:rPr>
                            <m:t>TN</m:t>
                          </m:r>
                          <m:r>
                            <a:rPr lang="de-DE" b="0" i="0" smtClean="0">
                              <a:latin typeface="Cambria Math" panose="02040503050406030204" pitchFamily="18" charset="0"/>
                            </a:rPr>
                            <m:t>+</m:t>
                          </m:r>
                          <m:r>
                            <m:rPr>
                              <m:sty m:val="p"/>
                            </m:rPr>
                            <a:rPr lang="de-DE" b="0" i="0" smtClean="0">
                              <a:latin typeface="Cambria Math" panose="02040503050406030204" pitchFamily="18" charset="0"/>
                            </a:rPr>
                            <m:t>TP</m:t>
                          </m:r>
                          <m:r>
                            <a:rPr lang="de-DE" b="0" i="0" smtClean="0">
                              <a:latin typeface="Cambria Math" panose="02040503050406030204" pitchFamily="18" charset="0"/>
                            </a:rPr>
                            <m:t>+</m:t>
                          </m:r>
                          <m:r>
                            <m:rPr>
                              <m:sty m:val="p"/>
                            </m:rPr>
                            <a:rPr lang="de-DE" b="0" i="0" smtClean="0">
                              <a:latin typeface="Cambria Math" panose="02040503050406030204" pitchFamily="18" charset="0"/>
                            </a:rPr>
                            <m:t>FN</m:t>
                          </m:r>
                          <m:r>
                            <a:rPr lang="de-DE" b="0" i="0" smtClean="0">
                              <a:latin typeface="Cambria Math" panose="02040503050406030204" pitchFamily="18" charset="0"/>
                            </a:rPr>
                            <m:t>+</m:t>
                          </m:r>
                          <m:r>
                            <m:rPr>
                              <m:sty m:val="p"/>
                            </m:rPr>
                            <a:rPr lang="de-DE" b="0" i="0" smtClean="0">
                              <a:latin typeface="Cambria Math" panose="02040503050406030204" pitchFamily="18" charset="0"/>
                            </a:rPr>
                            <m:t>FP</m:t>
                          </m:r>
                        </m:den>
                      </m:f>
                    </m:oMath>
                  </m:oMathPara>
                </a14:m>
                <a:endParaRPr lang="de-DE" dirty="0">
                  <a:latin typeface="Arial Standard" charset="0"/>
                </a:endParaRPr>
              </a:p>
            </p:txBody>
          </p:sp>
        </mc:Choice>
        <mc:Fallback xmlns="">
          <p:sp>
            <p:nvSpPr>
              <p:cNvPr id="10" name="Textfeld 9">
                <a:extLst>
                  <a:ext uri="{FF2B5EF4-FFF2-40B4-BE49-F238E27FC236}">
                    <a16:creationId xmlns:a16="http://schemas.microsoft.com/office/drawing/2014/main" id="{59BEEF19-9DE5-7A41-902C-658ED954B34D}"/>
                  </a:ext>
                </a:extLst>
              </p:cNvPr>
              <p:cNvSpPr txBox="1">
                <a:spLocks noRot="1" noChangeAspect="1" noMove="1" noResize="1" noEditPoints="1" noAdjustHandles="1" noChangeArrowheads="1" noChangeShapeType="1" noTextEdit="1"/>
              </p:cNvSpPr>
              <p:nvPr/>
            </p:nvSpPr>
            <p:spPr>
              <a:xfrm>
                <a:off x="518224" y="4848371"/>
                <a:ext cx="3183564" cy="575479"/>
              </a:xfrm>
              <a:prstGeom prst="rect">
                <a:avLst/>
              </a:prstGeom>
              <a:blipFill>
                <a:blip r:embed="rId2"/>
                <a:stretch>
                  <a:fillRect l="-1587" r="-794" b="-10638"/>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11" name="Textfeld 10">
                <a:extLst>
                  <a:ext uri="{FF2B5EF4-FFF2-40B4-BE49-F238E27FC236}">
                    <a16:creationId xmlns:a16="http://schemas.microsoft.com/office/drawing/2014/main" id="{7CB36E7C-C045-BE44-8E56-C27C108A5BBC}"/>
                  </a:ext>
                </a:extLst>
              </p:cNvPr>
              <p:cNvSpPr txBox="1"/>
              <p:nvPr/>
            </p:nvSpPr>
            <p:spPr>
              <a:xfrm>
                <a:off x="518224" y="5683432"/>
                <a:ext cx="2938304" cy="57547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m:rPr>
                          <m:sty m:val="p"/>
                        </m:rPr>
                        <a:rPr lang="de-DE" b="0" i="0" smtClean="0">
                          <a:latin typeface="Cambria Math" panose="02040503050406030204" pitchFamily="18" charset="0"/>
                        </a:rPr>
                        <m:t>Recall</m:t>
                      </m:r>
                      <m:r>
                        <a:rPr lang="de-DE" b="0" i="0" smtClean="0">
                          <a:latin typeface="Cambria Math" panose="02040503050406030204" pitchFamily="18" charset="0"/>
                        </a:rPr>
                        <m:t>/</m:t>
                      </m:r>
                      <m:r>
                        <m:rPr>
                          <m:sty m:val="p"/>
                        </m:rPr>
                        <a:rPr lang="de-DE" b="0" i="0" smtClean="0">
                          <a:latin typeface="Cambria Math" panose="02040503050406030204" pitchFamily="18" charset="0"/>
                        </a:rPr>
                        <m:t>Sensitivity</m:t>
                      </m:r>
                      <m:r>
                        <a:rPr lang="de-DE" b="0" i="1" smtClean="0">
                          <a:latin typeface="Cambria Math" panose="02040503050406030204" pitchFamily="18" charset="0"/>
                        </a:rPr>
                        <m:t>=</m:t>
                      </m:r>
                      <m:f>
                        <m:fPr>
                          <m:ctrlPr>
                            <a:rPr lang="de-DE" i="1">
                              <a:latin typeface="Cambria Math" panose="02040503050406030204" pitchFamily="18" charset="0"/>
                            </a:rPr>
                          </m:ctrlPr>
                        </m:fPr>
                        <m:num>
                          <m:r>
                            <m:rPr>
                              <m:sty m:val="p"/>
                            </m:rPr>
                            <a:rPr lang="de-DE" b="0" i="0" smtClean="0">
                              <a:latin typeface="Cambria Math" panose="02040503050406030204" pitchFamily="18" charset="0"/>
                            </a:rPr>
                            <m:t>TP</m:t>
                          </m:r>
                        </m:num>
                        <m:den>
                          <m:r>
                            <m:rPr>
                              <m:sty m:val="p"/>
                            </m:rPr>
                            <a:rPr lang="de-DE" b="0" i="0" smtClean="0">
                              <a:latin typeface="Cambria Math" panose="02040503050406030204" pitchFamily="18" charset="0"/>
                            </a:rPr>
                            <m:t>TP</m:t>
                          </m:r>
                          <m:r>
                            <a:rPr lang="de-DE" b="0" i="0" smtClean="0">
                              <a:latin typeface="Cambria Math" panose="02040503050406030204" pitchFamily="18" charset="0"/>
                            </a:rPr>
                            <m:t>+</m:t>
                          </m:r>
                          <m:r>
                            <m:rPr>
                              <m:sty m:val="p"/>
                            </m:rPr>
                            <a:rPr lang="de-DE" b="0" i="0" smtClean="0">
                              <a:latin typeface="Cambria Math" panose="02040503050406030204" pitchFamily="18" charset="0"/>
                            </a:rPr>
                            <m:t>FN</m:t>
                          </m:r>
                        </m:den>
                      </m:f>
                    </m:oMath>
                  </m:oMathPara>
                </a14:m>
                <a:endParaRPr lang="de-DE" dirty="0">
                  <a:latin typeface="Arial Standard" charset="0"/>
                </a:endParaRPr>
              </a:p>
            </p:txBody>
          </p:sp>
        </mc:Choice>
        <mc:Fallback xmlns="">
          <p:sp>
            <p:nvSpPr>
              <p:cNvPr id="11" name="Textfeld 10">
                <a:extLst>
                  <a:ext uri="{FF2B5EF4-FFF2-40B4-BE49-F238E27FC236}">
                    <a16:creationId xmlns:a16="http://schemas.microsoft.com/office/drawing/2014/main" id="{7CB36E7C-C045-BE44-8E56-C27C108A5BBC}"/>
                  </a:ext>
                </a:extLst>
              </p:cNvPr>
              <p:cNvSpPr txBox="1">
                <a:spLocks noRot="1" noChangeAspect="1" noMove="1" noResize="1" noEditPoints="1" noAdjustHandles="1" noChangeArrowheads="1" noChangeShapeType="1" noTextEdit="1"/>
              </p:cNvSpPr>
              <p:nvPr/>
            </p:nvSpPr>
            <p:spPr>
              <a:xfrm>
                <a:off x="518224" y="5683432"/>
                <a:ext cx="2938304" cy="575479"/>
              </a:xfrm>
              <a:prstGeom prst="rect">
                <a:avLst/>
              </a:prstGeom>
              <a:blipFill>
                <a:blip r:embed="rId3"/>
                <a:stretch>
                  <a:fillRect l="-1288" r="-858" b="-10870"/>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13" name="Textfeld 12">
                <a:extLst>
                  <a:ext uri="{FF2B5EF4-FFF2-40B4-BE49-F238E27FC236}">
                    <a16:creationId xmlns:a16="http://schemas.microsoft.com/office/drawing/2014/main" id="{B31078DA-92C9-4740-AA9E-CF71734211B4}"/>
                  </a:ext>
                </a:extLst>
              </p:cNvPr>
              <p:cNvSpPr txBox="1"/>
              <p:nvPr/>
            </p:nvSpPr>
            <p:spPr>
              <a:xfrm>
                <a:off x="3878945" y="5669802"/>
                <a:ext cx="2077492" cy="57547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m:rPr>
                          <m:sty m:val="p"/>
                        </m:rPr>
                        <a:rPr lang="de-DE" b="0" i="0" smtClean="0">
                          <a:latin typeface="Cambria Math" panose="02040503050406030204" pitchFamily="18" charset="0"/>
                        </a:rPr>
                        <m:t>Precision</m:t>
                      </m:r>
                      <m:r>
                        <a:rPr lang="de-DE" b="0" i="1" smtClean="0">
                          <a:latin typeface="Cambria Math" panose="02040503050406030204" pitchFamily="18" charset="0"/>
                        </a:rPr>
                        <m:t>=</m:t>
                      </m:r>
                      <m:f>
                        <m:fPr>
                          <m:ctrlPr>
                            <a:rPr lang="de-DE" i="1">
                              <a:latin typeface="Cambria Math" panose="02040503050406030204" pitchFamily="18" charset="0"/>
                            </a:rPr>
                          </m:ctrlPr>
                        </m:fPr>
                        <m:num>
                          <m:r>
                            <m:rPr>
                              <m:sty m:val="p"/>
                            </m:rPr>
                            <a:rPr lang="de-DE" b="0" i="0" smtClean="0">
                              <a:latin typeface="Cambria Math" panose="02040503050406030204" pitchFamily="18" charset="0"/>
                            </a:rPr>
                            <m:t>TP</m:t>
                          </m:r>
                        </m:num>
                        <m:den>
                          <m:r>
                            <m:rPr>
                              <m:sty m:val="p"/>
                            </m:rPr>
                            <a:rPr lang="de-DE" b="0" i="0" smtClean="0">
                              <a:latin typeface="Cambria Math" panose="02040503050406030204" pitchFamily="18" charset="0"/>
                            </a:rPr>
                            <m:t>TP</m:t>
                          </m:r>
                          <m:r>
                            <a:rPr lang="de-DE" b="0" i="0" smtClean="0">
                              <a:latin typeface="Cambria Math" panose="02040503050406030204" pitchFamily="18" charset="0"/>
                            </a:rPr>
                            <m:t>+</m:t>
                          </m:r>
                          <m:r>
                            <m:rPr>
                              <m:sty m:val="p"/>
                            </m:rPr>
                            <a:rPr lang="de-DE" b="0" i="0" smtClean="0">
                              <a:latin typeface="Cambria Math" panose="02040503050406030204" pitchFamily="18" charset="0"/>
                            </a:rPr>
                            <m:t>FP</m:t>
                          </m:r>
                        </m:den>
                      </m:f>
                    </m:oMath>
                  </m:oMathPara>
                </a14:m>
                <a:endParaRPr lang="de-DE" dirty="0">
                  <a:latin typeface="Arial Standard" charset="0"/>
                </a:endParaRPr>
              </a:p>
            </p:txBody>
          </p:sp>
        </mc:Choice>
        <mc:Fallback xmlns="">
          <p:sp>
            <p:nvSpPr>
              <p:cNvPr id="13" name="Textfeld 12">
                <a:extLst>
                  <a:ext uri="{FF2B5EF4-FFF2-40B4-BE49-F238E27FC236}">
                    <a16:creationId xmlns:a16="http://schemas.microsoft.com/office/drawing/2014/main" id="{B31078DA-92C9-4740-AA9E-CF71734211B4}"/>
                  </a:ext>
                </a:extLst>
              </p:cNvPr>
              <p:cNvSpPr txBox="1">
                <a:spLocks noRot="1" noChangeAspect="1" noMove="1" noResize="1" noEditPoints="1" noAdjustHandles="1" noChangeArrowheads="1" noChangeShapeType="1" noTextEdit="1"/>
              </p:cNvSpPr>
              <p:nvPr/>
            </p:nvSpPr>
            <p:spPr>
              <a:xfrm>
                <a:off x="3878945" y="5669802"/>
                <a:ext cx="2077492" cy="575479"/>
              </a:xfrm>
              <a:prstGeom prst="rect">
                <a:avLst/>
              </a:prstGeom>
              <a:blipFill>
                <a:blip r:embed="rId4"/>
                <a:stretch>
                  <a:fillRect l="-1829" r="-1829" b="-10870"/>
                </a:stretch>
              </a:blipFill>
            </p:spPr>
            <p:txBody>
              <a:bodyPr/>
              <a:lstStyle/>
              <a:p>
                <a:r>
                  <a:rPr lang="de-DE">
                    <a:noFill/>
                  </a:rPr>
                  <a:t> </a:t>
                </a:r>
              </a:p>
            </p:txBody>
          </p:sp>
        </mc:Fallback>
      </mc:AlternateContent>
      <p:grpSp>
        <p:nvGrpSpPr>
          <p:cNvPr id="46" name="Gruppieren 45">
            <a:extLst>
              <a:ext uri="{FF2B5EF4-FFF2-40B4-BE49-F238E27FC236}">
                <a16:creationId xmlns:a16="http://schemas.microsoft.com/office/drawing/2014/main" id="{7EDDE1C1-3E2F-FF43-9E4D-5BFB3C0CCDF8}"/>
              </a:ext>
            </a:extLst>
          </p:cNvPr>
          <p:cNvGrpSpPr/>
          <p:nvPr/>
        </p:nvGrpSpPr>
        <p:grpSpPr>
          <a:xfrm>
            <a:off x="6716689" y="374746"/>
            <a:ext cx="4389069" cy="3434685"/>
            <a:chOff x="7031675" y="1973657"/>
            <a:chExt cx="4389069" cy="3434685"/>
          </a:xfrm>
        </p:grpSpPr>
        <p:sp>
          <p:nvSpPr>
            <p:cNvPr id="47" name="Textfeld 46">
              <a:extLst>
                <a:ext uri="{FF2B5EF4-FFF2-40B4-BE49-F238E27FC236}">
                  <a16:creationId xmlns:a16="http://schemas.microsoft.com/office/drawing/2014/main" id="{4660DC7F-9799-4245-9012-3F0ECF83508D}"/>
                </a:ext>
              </a:extLst>
            </p:cNvPr>
            <p:cNvSpPr txBox="1"/>
            <p:nvPr/>
          </p:nvSpPr>
          <p:spPr>
            <a:xfrm>
              <a:off x="9484574" y="3609032"/>
              <a:ext cx="911743" cy="819090"/>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Richtig</a:t>
              </a:r>
            </a:p>
            <a:p>
              <a:pPr>
                <a:lnSpc>
                  <a:spcPct val="110000"/>
                </a:lnSpc>
              </a:pPr>
              <a:r>
                <a:rPr lang="de-DE" sz="1400" dirty="0">
                  <a:latin typeface="Arial Standard" charset="0"/>
                </a:rPr>
                <a:t>positiv</a:t>
              </a:r>
            </a:p>
          </p:txBody>
        </p:sp>
        <p:sp>
          <p:nvSpPr>
            <p:cNvPr id="48" name="Textfeld 47">
              <a:extLst>
                <a:ext uri="{FF2B5EF4-FFF2-40B4-BE49-F238E27FC236}">
                  <a16:creationId xmlns:a16="http://schemas.microsoft.com/office/drawing/2014/main" id="{86F24985-CD9E-E34A-A7EB-D0943FE503E6}"/>
                </a:ext>
              </a:extLst>
            </p:cNvPr>
            <p:cNvSpPr txBox="1"/>
            <p:nvPr/>
          </p:nvSpPr>
          <p:spPr>
            <a:xfrm>
              <a:off x="8444390" y="3609032"/>
              <a:ext cx="940597" cy="819090"/>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Richtig</a:t>
              </a:r>
            </a:p>
            <a:p>
              <a:pPr>
                <a:lnSpc>
                  <a:spcPct val="110000"/>
                </a:lnSpc>
              </a:pPr>
              <a:r>
                <a:rPr lang="de-DE" sz="1400" dirty="0">
                  <a:latin typeface="Arial Standard" charset="0"/>
                </a:rPr>
                <a:t>negativ</a:t>
              </a:r>
            </a:p>
          </p:txBody>
        </p:sp>
        <p:sp>
          <p:nvSpPr>
            <p:cNvPr id="49" name="Oval 48">
              <a:extLst>
                <a:ext uri="{FF2B5EF4-FFF2-40B4-BE49-F238E27FC236}">
                  <a16:creationId xmlns:a16="http://schemas.microsoft.com/office/drawing/2014/main" id="{33036375-357D-CD44-96B1-9754198B59DF}"/>
                </a:ext>
              </a:extLst>
            </p:cNvPr>
            <p:cNvSpPr>
              <a:spLocks noChangeAspect="1"/>
            </p:cNvSpPr>
            <p:nvPr/>
          </p:nvSpPr>
          <p:spPr>
            <a:xfrm>
              <a:off x="8207147" y="2968538"/>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0" name="Oval 49">
              <a:extLst>
                <a:ext uri="{FF2B5EF4-FFF2-40B4-BE49-F238E27FC236}">
                  <a16:creationId xmlns:a16="http://schemas.microsoft.com/office/drawing/2014/main" id="{770877AA-5258-9B4B-BE86-A5FB0BF0B88E}"/>
                </a:ext>
              </a:extLst>
            </p:cNvPr>
            <p:cNvSpPr>
              <a:spLocks noChangeAspect="1"/>
            </p:cNvSpPr>
            <p:nvPr/>
          </p:nvSpPr>
          <p:spPr>
            <a:xfrm>
              <a:off x="8945874" y="2863892"/>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1" name="Oval 50">
              <a:extLst>
                <a:ext uri="{FF2B5EF4-FFF2-40B4-BE49-F238E27FC236}">
                  <a16:creationId xmlns:a16="http://schemas.microsoft.com/office/drawing/2014/main" id="{DF5592BE-820E-D049-A02F-24D5EA73A6D4}"/>
                </a:ext>
              </a:extLst>
            </p:cNvPr>
            <p:cNvSpPr>
              <a:spLocks noChangeAspect="1"/>
            </p:cNvSpPr>
            <p:nvPr/>
          </p:nvSpPr>
          <p:spPr>
            <a:xfrm>
              <a:off x="8246739" y="3477761"/>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2" name="Oval 51">
              <a:extLst>
                <a:ext uri="{FF2B5EF4-FFF2-40B4-BE49-F238E27FC236}">
                  <a16:creationId xmlns:a16="http://schemas.microsoft.com/office/drawing/2014/main" id="{DDAD1F21-09FE-8E43-83AC-800B95715806}"/>
                </a:ext>
              </a:extLst>
            </p:cNvPr>
            <p:cNvSpPr>
              <a:spLocks noChangeAspect="1"/>
            </p:cNvSpPr>
            <p:nvPr/>
          </p:nvSpPr>
          <p:spPr>
            <a:xfrm>
              <a:off x="8290143" y="5049490"/>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3" name="Oval 52">
              <a:extLst>
                <a:ext uri="{FF2B5EF4-FFF2-40B4-BE49-F238E27FC236}">
                  <a16:creationId xmlns:a16="http://schemas.microsoft.com/office/drawing/2014/main" id="{569BB510-12DB-5F45-A1C1-9BDE546B3BEB}"/>
                </a:ext>
              </a:extLst>
            </p:cNvPr>
            <p:cNvSpPr>
              <a:spLocks noChangeAspect="1"/>
            </p:cNvSpPr>
            <p:nvPr/>
          </p:nvSpPr>
          <p:spPr>
            <a:xfrm>
              <a:off x="8954537" y="5097998"/>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4" name="Oval 53">
              <a:extLst>
                <a:ext uri="{FF2B5EF4-FFF2-40B4-BE49-F238E27FC236}">
                  <a16:creationId xmlns:a16="http://schemas.microsoft.com/office/drawing/2014/main" id="{01F16CB1-A416-124C-A433-4A3C41BEB0F6}"/>
                </a:ext>
              </a:extLst>
            </p:cNvPr>
            <p:cNvSpPr>
              <a:spLocks noChangeAspect="1"/>
            </p:cNvSpPr>
            <p:nvPr/>
          </p:nvSpPr>
          <p:spPr>
            <a:xfrm>
              <a:off x="8552269" y="312526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5" name="Oval 54">
              <a:extLst>
                <a:ext uri="{FF2B5EF4-FFF2-40B4-BE49-F238E27FC236}">
                  <a16:creationId xmlns:a16="http://schemas.microsoft.com/office/drawing/2014/main" id="{F8B32DE6-7A0A-3542-B2D6-3AE2E53B245A}"/>
                </a:ext>
              </a:extLst>
            </p:cNvPr>
            <p:cNvSpPr>
              <a:spLocks noChangeAspect="1"/>
            </p:cNvSpPr>
            <p:nvPr/>
          </p:nvSpPr>
          <p:spPr>
            <a:xfrm>
              <a:off x="9098296" y="3588195"/>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6" name="Oval 55">
              <a:extLst>
                <a:ext uri="{FF2B5EF4-FFF2-40B4-BE49-F238E27FC236}">
                  <a16:creationId xmlns:a16="http://schemas.microsoft.com/office/drawing/2014/main" id="{02A1C606-2875-F74E-91F1-238A7DFFBF4C}"/>
                </a:ext>
              </a:extLst>
            </p:cNvPr>
            <p:cNvSpPr>
              <a:spLocks noChangeAspect="1"/>
            </p:cNvSpPr>
            <p:nvPr/>
          </p:nvSpPr>
          <p:spPr>
            <a:xfrm>
              <a:off x="8945874" y="3609032"/>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7" name="Oval 56">
              <a:extLst>
                <a:ext uri="{FF2B5EF4-FFF2-40B4-BE49-F238E27FC236}">
                  <a16:creationId xmlns:a16="http://schemas.microsoft.com/office/drawing/2014/main" id="{2BE2351F-BEBC-A84A-A025-430E8911FE6B}"/>
                </a:ext>
              </a:extLst>
            </p:cNvPr>
            <p:cNvSpPr>
              <a:spLocks noChangeAspect="1"/>
            </p:cNvSpPr>
            <p:nvPr/>
          </p:nvSpPr>
          <p:spPr>
            <a:xfrm>
              <a:off x="8672029" y="4343175"/>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8" name="Oval 57">
              <a:extLst>
                <a:ext uri="{FF2B5EF4-FFF2-40B4-BE49-F238E27FC236}">
                  <a16:creationId xmlns:a16="http://schemas.microsoft.com/office/drawing/2014/main" id="{88AA5BC1-6E90-4846-920E-E80081D7F216}"/>
                </a:ext>
              </a:extLst>
            </p:cNvPr>
            <p:cNvSpPr>
              <a:spLocks noChangeAspect="1"/>
            </p:cNvSpPr>
            <p:nvPr/>
          </p:nvSpPr>
          <p:spPr>
            <a:xfrm>
              <a:off x="9098296" y="429470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9" name="Oval 58">
              <a:extLst>
                <a:ext uri="{FF2B5EF4-FFF2-40B4-BE49-F238E27FC236}">
                  <a16:creationId xmlns:a16="http://schemas.microsoft.com/office/drawing/2014/main" id="{1293337D-6E3A-A34B-AB39-375F60B5F3D7}"/>
                </a:ext>
              </a:extLst>
            </p:cNvPr>
            <p:cNvSpPr>
              <a:spLocks noChangeAspect="1"/>
            </p:cNvSpPr>
            <p:nvPr/>
          </p:nvSpPr>
          <p:spPr>
            <a:xfrm>
              <a:off x="8968139" y="4522286"/>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0" name="Oval 59">
              <a:extLst>
                <a:ext uri="{FF2B5EF4-FFF2-40B4-BE49-F238E27FC236}">
                  <a16:creationId xmlns:a16="http://schemas.microsoft.com/office/drawing/2014/main" id="{40A5DF83-42FF-9B49-B59C-5C34E2E0C200}"/>
                </a:ext>
              </a:extLst>
            </p:cNvPr>
            <p:cNvSpPr>
              <a:spLocks noChangeAspect="1"/>
            </p:cNvSpPr>
            <p:nvPr/>
          </p:nvSpPr>
          <p:spPr>
            <a:xfrm>
              <a:off x="9707641" y="360903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1" name="Oval 60">
              <a:extLst>
                <a:ext uri="{FF2B5EF4-FFF2-40B4-BE49-F238E27FC236}">
                  <a16:creationId xmlns:a16="http://schemas.microsoft.com/office/drawing/2014/main" id="{4A06ED76-3CF2-1C47-97FB-6888384A4837}"/>
                </a:ext>
              </a:extLst>
            </p:cNvPr>
            <p:cNvSpPr>
              <a:spLocks noChangeAspect="1"/>
            </p:cNvSpPr>
            <p:nvPr/>
          </p:nvSpPr>
          <p:spPr>
            <a:xfrm>
              <a:off x="10071503" y="432012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2" name="Oval 61">
              <a:extLst>
                <a:ext uri="{FF2B5EF4-FFF2-40B4-BE49-F238E27FC236}">
                  <a16:creationId xmlns:a16="http://schemas.microsoft.com/office/drawing/2014/main" id="{64CA40C6-2166-7849-95E7-04D61C443520}"/>
                </a:ext>
              </a:extLst>
            </p:cNvPr>
            <p:cNvSpPr>
              <a:spLocks noChangeAspect="1"/>
            </p:cNvSpPr>
            <p:nvPr/>
          </p:nvSpPr>
          <p:spPr>
            <a:xfrm>
              <a:off x="9670163" y="4438406"/>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3" name="Oval 62">
              <a:extLst>
                <a:ext uri="{FF2B5EF4-FFF2-40B4-BE49-F238E27FC236}">
                  <a16:creationId xmlns:a16="http://schemas.microsoft.com/office/drawing/2014/main" id="{E32BB41F-D368-8544-862C-8F6C3D55FE8C}"/>
                </a:ext>
              </a:extLst>
            </p:cNvPr>
            <p:cNvSpPr>
              <a:spLocks noChangeAspect="1"/>
            </p:cNvSpPr>
            <p:nvPr/>
          </p:nvSpPr>
          <p:spPr>
            <a:xfrm>
              <a:off x="8480925" y="4932493"/>
              <a:ext cx="108000" cy="108000"/>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4" name="Oval 63">
              <a:extLst>
                <a:ext uri="{FF2B5EF4-FFF2-40B4-BE49-F238E27FC236}">
                  <a16:creationId xmlns:a16="http://schemas.microsoft.com/office/drawing/2014/main" id="{9F1F8B1A-EAA9-414D-8B55-F71CA2CE8A86}"/>
                </a:ext>
              </a:extLst>
            </p:cNvPr>
            <p:cNvSpPr>
              <a:spLocks noChangeAspect="1"/>
            </p:cNvSpPr>
            <p:nvPr/>
          </p:nvSpPr>
          <p:spPr>
            <a:xfrm>
              <a:off x="9796364" y="2991479"/>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5" name="Oval 64">
              <a:extLst>
                <a:ext uri="{FF2B5EF4-FFF2-40B4-BE49-F238E27FC236}">
                  <a16:creationId xmlns:a16="http://schemas.microsoft.com/office/drawing/2014/main" id="{75C6E26B-6AA9-514F-812B-175AE58E2E84}"/>
                </a:ext>
              </a:extLst>
            </p:cNvPr>
            <p:cNvSpPr>
              <a:spLocks noChangeAspect="1"/>
            </p:cNvSpPr>
            <p:nvPr/>
          </p:nvSpPr>
          <p:spPr>
            <a:xfrm>
              <a:off x="10262458" y="2942530"/>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6" name="Oval 65">
              <a:extLst>
                <a:ext uri="{FF2B5EF4-FFF2-40B4-BE49-F238E27FC236}">
                  <a16:creationId xmlns:a16="http://schemas.microsoft.com/office/drawing/2014/main" id="{B65D19B2-F44F-E944-ABBC-F04ADA0F4A0A}"/>
                </a:ext>
              </a:extLst>
            </p:cNvPr>
            <p:cNvSpPr>
              <a:spLocks noChangeAspect="1"/>
            </p:cNvSpPr>
            <p:nvPr/>
          </p:nvSpPr>
          <p:spPr>
            <a:xfrm>
              <a:off x="10314325" y="3312427"/>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7" name="Oval 66">
              <a:extLst>
                <a:ext uri="{FF2B5EF4-FFF2-40B4-BE49-F238E27FC236}">
                  <a16:creationId xmlns:a16="http://schemas.microsoft.com/office/drawing/2014/main" id="{8D541963-3195-8D43-9816-B7D8A0FA39C2}"/>
                </a:ext>
              </a:extLst>
            </p:cNvPr>
            <p:cNvSpPr>
              <a:spLocks noChangeAspect="1"/>
            </p:cNvSpPr>
            <p:nvPr/>
          </p:nvSpPr>
          <p:spPr>
            <a:xfrm>
              <a:off x="10543387" y="3729507"/>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8" name="Oval 67">
              <a:extLst>
                <a:ext uri="{FF2B5EF4-FFF2-40B4-BE49-F238E27FC236}">
                  <a16:creationId xmlns:a16="http://schemas.microsoft.com/office/drawing/2014/main" id="{446F23B8-7DEB-DA42-811C-9259E56C09B0}"/>
                </a:ext>
              </a:extLst>
            </p:cNvPr>
            <p:cNvSpPr>
              <a:spLocks noChangeAspect="1"/>
            </p:cNvSpPr>
            <p:nvPr/>
          </p:nvSpPr>
          <p:spPr>
            <a:xfrm>
              <a:off x="10404404" y="4630286"/>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9" name="Oval 68">
              <a:extLst>
                <a:ext uri="{FF2B5EF4-FFF2-40B4-BE49-F238E27FC236}">
                  <a16:creationId xmlns:a16="http://schemas.microsoft.com/office/drawing/2014/main" id="{018AB452-4DDB-CA44-BAA1-4A4A3E817F08}"/>
                </a:ext>
              </a:extLst>
            </p:cNvPr>
            <p:cNvSpPr>
              <a:spLocks noChangeAspect="1"/>
            </p:cNvSpPr>
            <p:nvPr/>
          </p:nvSpPr>
          <p:spPr>
            <a:xfrm>
              <a:off x="9930067" y="4940694"/>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0" name="Oval 69">
              <a:extLst>
                <a:ext uri="{FF2B5EF4-FFF2-40B4-BE49-F238E27FC236}">
                  <a16:creationId xmlns:a16="http://schemas.microsoft.com/office/drawing/2014/main" id="{3A2427A6-9C94-684F-9E83-1ED4A3306602}"/>
                </a:ext>
              </a:extLst>
            </p:cNvPr>
            <p:cNvSpPr>
              <a:spLocks noChangeAspect="1"/>
            </p:cNvSpPr>
            <p:nvPr/>
          </p:nvSpPr>
          <p:spPr>
            <a:xfrm>
              <a:off x="9625108" y="5194703"/>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1" name="Oval 70">
              <a:extLst>
                <a:ext uri="{FF2B5EF4-FFF2-40B4-BE49-F238E27FC236}">
                  <a16:creationId xmlns:a16="http://schemas.microsoft.com/office/drawing/2014/main" id="{671D13A5-68E2-7E42-9C45-A753CA192691}"/>
                </a:ext>
              </a:extLst>
            </p:cNvPr>
            <p:cNvSpPr>
              <a:spLocks noChangeAspect="1"/>
            </p:cNvSpPr>
            <p:nvPr/>
          </p:nvSpPr>
          <p:spPr>
            <a:xfrm>
              <a:off x="10375408" y="5031192"/>
              <a:ext cx="108000" cy="108000"/>
            </a:xfrm>
            <a:prstGeom prst="ellipse">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2" name="Textfeld 71">
              <a:extLst>
                <a:ext uri="{FF2B5EF4-FFF2-40B4-BE49-F238E27FC236}">
                  <a16:creationId xmlns:a16="http://schemas.microsoft.com/office/drawing/2014/main" id="{8D1EB991-FF8B-8C4C-A0C4-F10D220B6E35}"/>
                </a:ext>
              </a:extLst>
            </p:cNvPr>
            <p:cNvSpPr txBox="1"/>
            <p:nvPr/>
          </p:nvSpPr>
          <p:spPr>
            <a:xfrm>
              <a:off x="9490090" y="2401425"/>
              <a:ext cx="1517678"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Falsch negativ</a:t>
              </a:r>
            </a:p>
          </p:txBody>
        </p:sp>
        <p:sp>
          <p:nvSpPr>
            <p:cNvPr id="73" name="Oval 72">
              <a:extLst>
                <a:ext uri="{FF2B5EF4-FFF2-40B4-BE49-F238E27FC236}">
                  <a16:creationId xmlns:a16="http://schemas.microsoft.com/office/drawing/2014/main" id="{A895EF1B-158C-C449-847A-2EBF2BD30519}"/>
                </a:ext>
              </a:extLst>
            </p:cNvPr>
            <p:cNvSpPr>
              <a:spLocks noChangeAspect="1"/>
            </p:cNvSpPr>
            <p:nvPr/>
          </p:nvSpPr>
          <p:spPr>
            <a:xfrm>
              <a:off x="8467189" y="3123821"/>
              <a:ext cx="1841835" cy="1841835"/>
            </a:xfrm>
            <a:prstGeom prst="ellipse">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4" name="Textfeld 73">
              <a:extLst>
                <a:ext uri="{FF2B5EF4-FFF2-40B4-BE49-F238E27FC236}">
                  <a16:creationId xmlns:a16="http://schemas.microsoft.com/office/drawing/2014/main" id="{6A375C3B-DE96-FE4E-A8D6-ACD3DDDA0B7F}"/>
                </a:ext>
              </a:extLst>
            </p:cNvPr>
            <p:cNvSpPr txBox="1"/>
            <p:nvPr/>
          </p:nvSpPr>
          <p:spPr>
            <a:xfrm>
              <a:off x="7776986" y="2401425"/>
              <a:ext cx="1448749"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Falsch positiv</a:t>
              </a:r>
            </a:p>
          </p:txBody>
        </p:sp>
        <p:cxnSp>
          <p:nvCxnSpPr>
            <p:cNvPr id="75" name="Gerade Verbindung 74">
              <a:extLst>
                <a:ext uri="{FF2B5EF4-FFF2-40B4-BE49-F238E27FC236}">
                  <a16:creationId xmlns:a16="http://schemas.microsoft.com/office/drawing/2014/main" id="{D92185A8-DDA6-EA41-8E25-62B77B089ECD}"/>
                </a:ext>
              </a:extLst>
            </p:cNvPr>
            <p:cNvCxnSpPr>
              <a:cxnSpLocks/>
            </p:cNvCxnSpPr>
            <p:nvPr/>
          </p:nvCxnSpPr>
          <p:spPr>
            <a:xfrm flipH="1" flipV="1">
              <a:off x="9364026" y="2755794"/>
              <a:ext cx="36000" cy="2652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Textfeld 75">
              <a:extLst>
                <a:ext uri="{FF2B5EF4-FFF2-40B4-BE49-F238E27FC236}">
                  <a16:creationId xmlns:a16="http://schemas.microsoft.com/office/drawing/2014/main" id="{E70009DB-DC95-FF41-B310-FFD66D843E0F}"/>
                </a:ext>
              </a:extLst>
            </p:cNvPr>
            <p:cNvSpPr txBox="1"/>
            <p:nvPr/>
          </p:nvSpPr>
          <p:spPr>
            <a:xfrm>
              <a:off x="9212171" y="1973657"/>
              <a:ext cx="2208573" cy="613328"/>
            </a:xfrm>
            <a:prstGeom prst="rect">
              <a:avLst/>
            </a:prstGeom>
            <a:noFill/>
          </p:spPr>
          <p:txBody>
            <a:bodyPr vert="horz" wrap="none" lIns="180000" tIns="180000" rIns="180000" bIns="180000" rtlCol="0" anchor="t" anchorCtr="0">
              <a:spAutoFit/>
            </a:bodyPr>
            <a:lstStyle/>
            <a:p>
              <a:pPr>
                <a:lnSpc>
                  <a:spcPct val="110000"/>
                </a:lnSpc>
              </a:pPr>
              <a:r>
                <a:rPr lang="de-DE" sz="1600" dirty="0">
                  <a:latin typeface="Arial Standard" charset="0"/>
                </a:rPr>
                <a:t>Relevante Elemente</a:t>
              </a:r>
            </a:p>
          </p:txBody>
        </p:sp>
        <p:sp>
          <p:nvSpPr>
            <p:cNvPr id="77" name="Textfeld 76">
              <a:extLst>
                <a:ext uri="{FF2B5EF4-FFF2-40B4-BE49-F238E27FC236}">
                  <a16:creationId xmlns:a16="http://schemas.microsoft.com/office/drawing/2014/main" id="{9C8A9BD5-2E94-D84A-9B7B-F269A9CC2F1D}"/>
                </a:ext>
              </a:extLst>
            </p:cNvPr>
            <p:cNvSpPr txBox="1"/>
            <p:nvPr/>
          </p:nvSpPr>
          <p:spPr>
            <a:xfrm>
              <a:off x="7031675" y="4371264"/>
              <a:ext cx="1535311" cy="884171"/>
            </a:xfrm>
            <a:prstGeom prst="rect">
              <a:avLst/>
            </a:prstGeom>
            <a:noFill/>
          </p:spPr>
          <p:txBody>
            <a:bodyPr vert="horz" wrap="none" lIns="180000" tIns="180000" rIns="180000" bIns="180000" rtlCol="0" anchor="t" anchorCtr="0">
              <a:spAutoFit/>
            </a:bodyPr>
            <a:lstStyle/>
            <a:p>
              <a:pPr>
                <a:lnSpc>
                  <a:spcPct val="110000"/>
                </a:lnSpc>
              </a:pPr>
              <a:r>
                <a:rPr lang="de-DE" sz="1600" dirty="0">
                  <a:latin typeface="Arial Standard" charset="0"/>
                </a:rPr>
                <a:t>Ausgewählte</a:t>
              </a:r>
            </a:p>
            <a:p>
              <a:pPr>
                <a:lnSpc>
                  <a:spcPct val="110000"/>
                </a:lnSpc>
              </a:pPr>
              <a:r>
                <a:rPr lang="de-DE" sz="1600" dirty="0">
                  <a:latin typeface="Arial Standard" charset="0"/>
                </a:rPr>
                <a:t>Elemente</a:t>
              </a:r>
            </a:p>
          </p:txBody>
        </p:sp>
      </p:grpSp>
    </p:spTree>
    <p:extLst>
      <p:ext uri="{BB962C8B-B14F-4D97-AF65-F5344CB8AC3E}">
        <p14:creationId xmlns:p14="http://schemas.microsoft.com/office/powerpoint/2010/main" val="26939961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Weitere Qualitätsmaße für die Klassifikation</a:t>
            </a:r>
          </a:p>
        </p:txBody>
      </p:sp>
      <p:sp>
        <p:nvSpPr>
          <p:cNvPr id="6" name="Textfeld 5">
            <a:extLst>
              <a:ext uri="{FF2B5EF4-FFF2-40B4-BE49-F238E27FC236}">
                <a16:creationId xmlns:a16="http://schemas.microsoft.com/office/drawing/2014/main" id="{91485659-49C7-C343-A8C2-2EB4E9D1E986}"/>
              </a:ext>
            </a:extLst>
          </p:cNvPr>
          <p:cNvSpPr txBox="1"/>
          <p:nvPr/>
        </p:nvSpPr>
        <p:spPr>
          <a:xfrm>
            <a:off x="371476" y="1556029"/>
            <a:ext cx="5545135"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Der </a:t>
            </a:r>
            <a:r>
              <a:rPr lang="de-DE" b="1" dirty="0">
                <a:latin typeface="Arial Standard" charset="0"/>
              </a:rPr>
              <a:t>F</a:t>
            </a:r>
            <a:r>
              <a:rPr lang="de-DE" b="1" baseline="-25000" dirty="0">
                <a:latin typeface="Arial Standard" charset="0"/>
              </a:rPr>
              <a:t>1</a:t>
            </a:r>
            <a:r>
              <a:rPr lang="de-DE" b="1" dirty="0">
                <a:latin typeface="Arial Standard" charset="0"/>
              </a:rPr>
              <a:t>-Score</a:t>
            </a:r>
            <a:r>
              <a:rPr lang="de-DE" dirty="0">
                <a:latin typeface="Arial Standard" charset="0"/>
              </a:rPr>
              <a:t> misst den Anteil von </a:t>
            </a:r>
            <a:r>
              <a:rPr lang="de-DE" i="1" dirty="0" err="1">
                <a:latin typeface="Arial Standard" charset="0"/>
              </a:rPr>
              <a:t>False</a:t>
            </a:r>
            <a:r>
              <a:rPr lang="de-DE" i="1" dirty="0">
                <a:latin typeface="Arial Standard" charset="0"/>
              </a:rPr>
              <a:t> Positives </a:t>
            </a:r>
            <a:r>
              <a:rPr lang="de-DE" dirty="0">
                <a:latin typeface="Arial Standard" charset="0"/>
              </a:rPr>
              <a:t>und </a:t>
            </a:r>
            <a:r>
              <a:rPr lang="de-DE" i="1" dirty="0" err="1">
                <a:latin typeface="Arial Standard" charset="0"/>
              </a:rPr>
              <a:t>False</a:t>
            </a:r>
            <a:r>
              <a:rPr lang="de-DE" i="1" dirty="0">
                <a:latin typeface="Arial Standard" charset="0"/>
              </a:rPr>
              <a:t> Negatives </a:t>
            </a:r>
            <a:r>
              <a:rPr lang="de-DE" dirty="0">
                <a:latin typeface="Arial Standard" charset="0"/>
              </a:rPr>
              <a:t>in einem Model</a:t>
            </a:r>
          </a:p>
        </p:txBody>
      </p:sp>
      <p:sp>
        <p:nvSpPr>
          <p:cNvPr id="7" name="Textfeld 6">
            <a:extLst>
              <a:ext uri="{FF2B5EF4-FFF2-40B4-BE49-F238E27FC236}">
                <a16:creationId xmlns:a16="http://schemas.microsoft.com/office/drawing/2014/main" id="{45B7E325-D797-4B4C-9C7C-5D74FA92CB23}"/>
              </a:ext>
            </a:extLst>
          </p:cNvPr>
          <p:cNvSpPr txBox="1"/>
          <p:nvPr/>
        </p:nvSpPr>
        <p:spPr>
          <a:xfrm>
            <a:off x="382951" y="2438697"/>
            <a:ext cx="553366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Score von 1 indiziert perfektes Modell und Score von 0 schlechtestes Model</a:t>
            </a:r>
          </a:p>
        </p:txBody>
      </p:sp>
      <p:sp>
        <p:nvSpPr>
          <p:cNvPr id="8" name="Textfeld 7">
            <a:extLst>
              <a:ext uri="{FF2B5EF4-FFF2-40B4-BE49-F238E27FC236}">
                <a16:creationId xmlns:a16="http://schemas.microsoft.com/office/drawing/2014/main" id="{52F4BE28-BF80-7847-8F33-5B7B9A788169}"/>
              </a:ext>
            </a:extLst>
          </p:cNvPr>
          <p:cNvSpPr txBox="1"/>
          <p:nvPr/>
        </p:nvSpPr>
        <p:spPr>
          <a:xfrm>
            <a:off x="371476" y="3459282"/>
            <a:ext cx="563418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Besser als </a:t>
            </a:r>
            <a:r>
              <a:rPr lang="de-DE" i="1" dirty="0" err="1">
                <a:latin typeface="Arial Standard" charset="0"/>
              </a:rPr>
              <a:t>Accuracy</a:t>
            </a:r>
            <a:r>
              <a:rPr lang="de-DE" dirty="0">
                <a:latin typeface="Arial Standard" charset="0"/>
              </a:rPr>
              <a:t>, da „</a:t>
            </a:r>
            <a:r>
              <a:rPr lang="de-DE" dirty="0" err="1">
                <a:latin typeface="Arial Standard" charset="0"/>
              </a:rPr>
              <a:t>Fehlarlam</a:t>
            </a:r>
            <a:r>
              <a:rPr lang="de-DE" dirty="0">
                <a:latin typeface="Arial Standard" charset="0"/>
              </a:rPr>
              <a:t>“ minimiert wird </a:t>
            </a:r>
          </a:p>
        </p:txBody>
      </p:sp>
      <mc:AlternateContent xmlns:mc="http://schemas.openxmlformats.org/markup-compatibility/2006" xmlns:a14="http://schemas.microsoft.com/office/drawing/2010/main">
        <mc:Choice Requires="a14">
          <p:sp>
            <p:nvSpPr>
              <p:cNvPr id="10" name="Textfeld 9">
                <a:extLst>
                  <a:ext uri="{FF2B5EF4-FFF2-40B4-BE49-F238E27FC236}">
                    <a16:creationId xmlns:a16="http://schemas.microsoft.com/office/drawing/2014/main" id="{3E2826CD-B8E9-8842-84AC-F06898FF1C8E}"/>
                  </a:ext>
                </a:extLst>
              </p:cNvPr>
              <p:cNvSpPr txBox="1"/>
              <p:nvPr/>
            </p:nvSpPr>
            <p:spPr>
              <a:xfrm>
                <a:off x="610885" y="4281030"/>
                <a:ext cx="5137945" cy="733727"/>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𝐹</m:t>
                          </m:r>
                        </m:e>
                        <m:sub>
                          <m:r>
                            <a:rPr lang="de-DE" b="0" i="1" smtClean="0">
                              <a:latin typeface="Cambria Math" panose="02040503050406030204" pitchFamily="18" charset="0"/>
                            </a:rPr>
                            <m:t>1</m:t>
                          </m:r>
                        </m:sub>
                      </m:sSub>
                      <m:r>
                        <a:rPr lang="de-DE" b="0" i="1" smtClean="0">
                          <a:latin typeface="Cambria Math" panose="02040503050406030204" pitchFamily="18" charset="0"/>
                        </a:rPr>
                        <m:t>=2</m:t>
                      </m:r>
                      <m:r>
                        <a:rPr lang="de-DE" b="0" i="1" smtClean="0">
                          <a:latin typeface="Cambria Math" panose="02040503050406030204" pitchFamily="18" charset="0"/>
                          <a:ea typeface="Cambria Math" panose="02040503050406030204" pitchFamily="18" charset="0"/>
                        </a:rPr>
                        <m:t>×</m:t>
                      </m:r>
                      <m:f>
                        <m:fPr>
                          <m:ctrlPr>
                            <a:rPr lang="de-DE" b="0" i="1" smtClean="0">
                              <a:latin typeface="Cambria Math" panose="02040503050406030204" pitchFamily="18" charset="0"/>
                              <a:ea typeface="Cambria Math" panose="02040503050406030204" pitchFamily="18" charset="0"/>
                            </a:rPr>
                          </m:ctrlPr>
                        </m:fPr>
                        <m:num>
                          <m:r>
                            <m:rPr>
                              <m:sty m:val="p"/>
                            </m:rPr>
                            <a:rPr lang="de-DE" b="0" i="0" smtClean="0">
                              <a:latin typeface="Cambria Math" panose="02040503050406030204" pitchFamily="18" charset="0"/>
                              <a:ea typeface="Cambria Math" panose="02040503050406030204" pitchFamily="18" charset="0"/>
                            </a:rPr>
                            <m:t>precision</m:t>
                          </m:r>
                          <m:r>
                            <a:rPr lang="de-DE" b="0" i="0" smtClean="0">
                              <a:latin typeface="Cambria Math" panose="02040503050406030204" pitchFamily="18" charset="0"/>
                              <a:ea typeface="Cambria Math" panose="02040503050406030204" pitchFamily="18" charset="0"/>
                            </a:rPr>
                            <m:t> × </m:t>
                          </m:r>
                          <m:r>
                            <m:rPr>
                              <m:sty m:val="p"/>
                            </m:rPr>
                            <a:rPr lang="de-DE" b="0" i="0" smtClean="0">
                              <a:latin typeface="Cambria Math" panose="02040503050406030204" pitchFamily="18" charset="0"/>
                              <a:ea typeface="Cambria Math" panose="02040503050406030204" pitchFamily="18" charset="0"/>
                            </a:rPr>
                            <m:t>recall</m:t>
                          </m:r>
                        </m:num>
                        <m:den>
                          <m:r>
                            <m:rPr>
                              <m:sty m:val="p"/>
                            </m:rPr>
                            <a:rPr lang="de-DE" b="0" i="0" smtClean="0">
                              <a:latin typeface="Cambria Math" panose="02040503050406030204" pitchFamily="18" charset="0"/>
                              <a:ea typeface="Cambria Math" panose="02040503050406030204" pitchFamily="18" charset="0"/>
                            </a:rPr>
                            <m:t>precision</m:t>
                          </m:r>
                          <m:r>
                            <a:rPr lang="de-DE" b="0" i="0" smtClean="0">
                              <a:latin typeface="Cambria Math" panose="02040503050406030204" pitchFamily="18" charset="0"/>
                              <a:ea typeface="Cambria Math" panose="02040503050406030204" pitchFamily="18" charset="0"/>
                            </a:rPr>
                            <m:t>+</m:t>
                          </m:r>
                          <m:r>
                            <m:rPr>
                              <m:sty m:val="p"/>
                            </m:rPr>
                            <a:rPr lang="de-DE" b="0" i="0" smtClean="0">
                              <a:latin typeface="Cambria Math" panose="02040503050406030204" pitchFamily="18" charset="0"/>
                              <a:ea typeface="Cambria Math" panose="02040503050406030204" pitchFamily="18" charset="0"/>
                            </a:rPr>
                            <m:t>recall</m:t>
                          </m:r>
                        </m:den>
                      </m:f>
                      <m:r>
                        <a:rPr lang="de-DE" b="0" i="1" smtClean="0">
                          <a:latin typeface="Cambria Math" panose="02040503050406030204" pitchFamily="18" charset="0"/>
                          <a:ea typeface="Cambria Math" panose="02040503050406030204" pitchFamily="18" charset="0"/>
                        </a:rPr>
                        <m:t>=</m:t>
                      </m:r>
                      <m:f>
                        <m:fPr>
                          <m:ctrlPr>
                            <a:rPr lang="de-DE" b="0" i="1" smtClean="0">
                              <a:latin typeface="Cambria Math" panose="02040503050406030204" pitchFamily="18" charset="0"/>
                              <a:ea typeface="Cambria Math" panose="02040503050406030204" pitchFamily="18" charset="0"/>
                            </a:rPr>
                          </m:ctrlPr>
                        </m:fPr>
                        <m:num>
                          <m:r>
                            <a:rPr lang="de-DE" b="0" i="1" smtClean="0">
                              <a:latin typeface="Cambria Math" panose="02040503050406030204" pitchFamily="18" charset="0"/>
                              <a:ea typeface="Cambria Math" panose="02040503050406030204" pitchFamily="18" charset="0"/>
                            </a:rPr>
                            <m:t>𝑇𝑃</m:t>
                          </m:r>
                        </m:num>
                        <m:den>
                          <m:r>
                            <a:rPr lang="de-DE" b="0" i="1" smtClean="0">
                              <a:latin typeface="Cambria Math" panose="02040503050406030204" pitchFamily="18" charset="0"/>
                              <a:ea typeface="Cambria Math" panose="02040503050406030204" pitchFamily="18" charset="0"/>
                            </a:rPr>
                            <m:t>𝑇𝑃</m:t>
                          </m:r>
                          <m:r>
                            <a:rPr lang="de-DE" b="0" i="1" smtClean="0">
                              <a:latin typeface="Cambria Math" panose="02040503050406030204" pitchFamily="18" charset="0"/>
                              <a:ea typeface="Cambria Math" panose="02040503050406030204" pitchFamily="18" charset="0"/>
                            </a:rPr>
                            <m:t>+</m:t>
                          </m:r>
                          <m:f>
                            <m:fPr>
                              <m:type m:val="skw"/>
                              <m:ctrlPr>
                                <a:rPr lang="de-DE" b="0" i="1" smtClean="0">
                                  <a:latin typeface="Cambria Math" panose="02040503050406030204" pitchFamily="18" charset="0"/>
                                  <a:ea typeface="Cambria Math" panose="02040503050406030204" pitchFamily="18" charset="0"/>
                                </a:rPr>
                              </m:ctrlPr>
                            </m:fPr>
                            <m:num>
                              <m:r>
                                <a:rPr lang="de-DE" b="0" i="1" smtClean="0">
                                  <a:latin typeface="Cambria Math" panose="02040503050406030204" pitchFamily="18" charset="0"/>
                                  <a:ea typeface="Cambria Math" panose="02040503050406030204" pitchFamily="18" charset="0"/>
                                </a:rPr>
                                <m:t>1</m:t>
                              </m:r>
                            </m:num>
                            <m:den>
                              <m:r>
                                <a:rPr lang="de-DE" b="0" i="1" smtClean="0">
                                  <a:latin typeface="Cambria Math" panose="02040503050406030204" pitchFamily="18" charset="0"/>
                                  <a:ea typeface="Cambria Math" panose="02040503050406030204" pitchFamily="18" charset="0"/>
                                </a:rPr>
                                <m:t>2</m:t>
                              </m:r>
                            </m:den>
                          </m:f>
                          <m:d>
                            <m:dPr>
                              <m:ctrlPr>
                                <a:rPr lang="de-DE" b="0" i="1" smtClean="0">
                                  <a:latin typeface="Cambria Math" panose="02040503050406030204" pitchFamily="18" charset="0"/>
                                  <a:ea typeface="Cambria Math" panose="02040503050406030204" pitchFamily="18" charset="0"/>
                                </a:rPr>
                              </m:ctrlPr>
                            </m:dPr>
                            <m:e>
                              <m:r>
                                <a:rPr lang="de-DE" b="0" i="1" smtClean="0">
                                  <a:latin typeface="Cambria Math" panose="02040503050406030204" pitchFamily="18" charset="0"/>
                                  <a:ea typeface="Cambria Math" panose="02040503050406030204" pitchFamily="18" charset="0"/>
                                </a:rPr>
                                <m:t>𝐹𝑃</m:t>
                              </m:r>
                              <m:r>
                                <a:rPr lang="de-DE" b="0" i="1" smtClean="0">
                                  <a:latin typeface="Cambria Math" panose="02040503050406030204" pitchFamily="18" charset="0"/>
                                  <a:ea typeface="Cambria Math" panose="02040503050406030204" pitchFamily="18" charset="0"/>
                                </a:rPr>
                                <m:t>+</m:t>
                              </m:r>
                              <m:r>
                                <a:rPr lang="de-DE" b="0" i="1" smtClean="0">
                                  <a:latin typeface="Cambria Math" panose="02040503050406030204" pitchFamily="18" charset="0"/>
                                  <a:ea typeface="Cambria Math" panose="02040503050406030204" pitchFamily="18" charset="0"/>
                                </a:rPr>
                                <m:t>𝐹𝑁</m:t>
                              </m:r>
                            </m:e>
                          </m:d>
                        </m:den>
                      </m:f>
                    </m:oMath>
                  </m:oMathPara>
                </a14:m>
                <a:endParaRPr lang="de-DE" dirty="0">
                  <a:latin typeface="Arial Standard" charset="0"/>
                </a:endParaRPr>
              </a:p>
            </p:txBody>
          </p:sp>
        </mc:Choice>
        <mc:Fallback xmlns="">
          <p:sp>
            <p:nvSpPr>
              <p:cNvPr id="10" name="Textfeld 9">
                <a:extLst>
                  <a:ext uri="{FF2B5EF4-FFF2-40B4-BE49-F238E27FC236}">
                    <a16:creationId xmlns:a16="http://schemas.microsoft.com/office/drawing/2014/main" id="{3E2826CD-B8E9-8842-84AC-F06898FF1C8E}"/>
                  </a:ext>
                </a:extLst>
              </p:cNvPr>
              <p:cNvSpPr txBox="1">
                <a:spLocks noRot="1" noChangeAspect="1" noMove="1" noResize="1" noEditPoints="1" noAdjustHandles="1" noChangeArrowheads="1" noChangeShapeType="1" noTextEdit="1"/>
              </p:cNvSpPr>
              <p:nvPr/>
            </p:nvSpPr>
            <p:spPr>
              <a:xfrm>
                <a:off x="610885" y="4281030"/>
                <a:ext cx="5137945" cy="733727"/>
              </a:xfrm>
              <a:prstGeom prst="rect">
                <a:avLst/>
              </a:prstGeom>
              <a:blipFill>
                <a:blip r:embed="rId2"/>
                <a:stretch>
                  <a:fillRect t="-25000" b="-110000"/>
                </a:stretch>
              </a:blipFill>
            </p:spPr>
            <p:txBody>
              <a:bodyPr/>
              <a:lstStyle/>
              <a:p>
                <a:r>
                  <a:rPr lang="de-DE">
                    <a:noFill/>
                  </a:rPr>
                  <a:t> </a:t>
                </a:r>
              </a:p>
            </p:txBody>
          </p:sp>
        </mc:Fallback>
      </mc:AlternateContent>
      <p:grpSp>
        <p:nvGrpSpPr>
          <p:cNvPr id="11" name="Gruppieren 10">
            <a:extLst>
              <a:ext uri="{FF2B5EF4-FFF2-40B4-BE49-F238E27FC236}">
                <a16:creationId xmlns:a16="http://schemas.microsoft.com/office/drawing/2014/main" id="{AD30BDF8-06A9-2347-990D-749BA87C3F77}"/>
              </a:ext>
            </a:extLst>
          </p:cNvPr>
          <p:cNvGrpSpPr/>
          <p:nvPr/>
        </p:nvGrpSpPr>
        <p:grpSpPr>
          <a:xfrm>
            <a:off x="7914253" y="2200647"/>
            <a:ext cx="2160000" cy="1980000"/>
            <a:chOff x="5878189" y="2901696"/>
            <a:chExt cx="2160000" cy="1980000"/>
          </a:xfrm>
        </p:grpSpPr>
        <p:cxnSp>
          <p:nvCxnSpPr>
            <p:cNvPr id="12" name="Gerade Verbindung mit Pfeil 11">
              <a:extLst>
                <a:ext uri="{FF2B5EF4-FFF2-40B4-BE49-F238E27FC236}">
                  <a16:creationId xmlns:a16="http://schemas.microsoft.com/office/drawing/2014/main" id="{05EA1274-553F-B54B-96D6-E86705623D7D}"/>
                </a:ext>
              </a:extLst>
            </p:cNvPr>
            <p:cNvCxnSpPr>
              <a:cxnSpLocks/>
            </p:cNvCxnSpPr>
            <p:nvPr/>
          </p:nvCxnSpPr>
          <p:spPr>
            <a:xfrm flipV="1">
              <a:off x="5878189" y="2901696"/>
              <a:ext cx="0" cy="198000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3" name="Gerade Verbindung mit Pfeil 12">
              <a:extLst>
                <a:ext uri="{FF2B5EF4-FFF2-40B4-BE49-F238E27FC236}">
                  <a16:creationId xmlns:a16="http://schemas.microsoft.com/office/drawing/2014/main" id="{0BA968AC-3CD2-2C4B-BA1A-C3A8A38F972C}"/>
                </a:ext>
              </a:extLst>
            </p:cNvPr>
            <p:cNvCxnSpPr>
              <a:cxnSpLocks/>
            </p:cNvCxnSpPr>
            <p:nvPr/>
          </p:nvCxnSpPr>
          <p:spPr>
            <a:xfrm>
              <a:off x="5878189" y="4870497"/>
              <a:ext cx="216000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 name="Freihandform 13">
              <a:extLst>
                <a:ext uri="{FF2B5EF4-FFF2-40B4-BE49-F238E27FC236}">
                  <a16:creationId xmlns:a16="http://schemas.microsoft.com/office/drawing/2014/main" id="{31BE0338-FCC6-7D4B-882F-6C657A6C9F93}"/>
                </a:ext>
              </a:extLst>
            </p:cNvPr>
            <p:cNvSpPr/>
            <p:nvPr/>
          </p:nvSpPr>
          <p:spPr>
            <a:xfrm>
              <a:off x="5985944" y="3072384"/>
              <a:ext cx="1853512" cy="1645920"/>
            </a:xfrm>
            <a:custGeom>
              <a:avLst/>
              <a:gdLst>
                <a:gd name="connsiteX0" fmla="*/ 328 w 1853512"/>
                <a:gd name="connsiteY0" fmla="*/ 1645920 h 1645920"/>
                <a:gd name="connsiteX1" fmla="*/ 305128 w 1853512"/>
                <a:gd name="connsiteY1" fmla="*/ 329184 h 1645920"/>
                <a:gd name="connsiteX2" fmla="*/ 1853512 w 1853512"/>
                <a:gd name="connsiteY2" fmla="*/ 0 h 1645920"/>
              </a:gdLst>
              <a:ahLst/>
              <a:cxnLst>
                <a:cxn ang="0">
                  <a:pos x="connsiteX0" y="connsiteY0"/>
                </a:cxn>
                <a:cxn ang="0">
                  <a:pos x="connsiteX1" y="connsiteY1"/>
                </a:cxn>
                <a:cxn ang="0">
                  <a:pos x="connsiteX2" y="connsiteY2"/>
                </a:cxn>
              </a:cxnLst>
              <a:rect l="l" t="t" r="r" b="b"/>
              <a:pathLst>
                <a:path w="1853512" h="1645920">
                  <a:moveTo>
                    <a:pt x="328" y="1645920"/>
                  </a:moveTo>
                  <a:cubicBezTo>
                    <a:pt x="-1704" y="1124712"/>
                    <a:pt x="-3736" y="603504"/>
                    <a:pt x="305128" y="329184"/>
                  </a:cubicBezTo>
                  <a:cubicBezTo>
                    <a:pt x="613992" y="54864"/>
                    <a:pt x="1587320" y="46736"/>
                    <a:pt x="1853512" y="0"/>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Freihandform 14">
              <a:extLst>
                <a:ext uri="{FF2B5EF4-FFF2-40B4-BE49-F238E27FC236}">
                  <a16:creationId xmlns:a16="http://schemas.microsoft.com/office/drawing/2014/main" id="{5E4B6C89-2554-2D40-8E82-61A4B301C6C6}"/>
                </a:ext>
              </a:extLst>
            </p:cNvPr>
            <p:cNvSpPr/>
            <p:nvPr/>
          </p:nvSpPr>
          <p:spPr>
            <a:xfrm>
              <a:off x="5888736" y="3048000"/>
              <a:ext cx="2060448" cy="1804416"/>
            </a:xfrm>
            <a:custGeom>
              <a:avLst/>
              <a:gdLst>
                <a:gd name="connsiteX0" fmla="*/ 0 w 2060448"/>
                <a:gd name="connsiteY0" fmla="*/ 1804416 h 1804416"/>
                <a:gd name="connsiteX1" fmla="*/ 841248 w 2060448"/>
                <a:gd name="connsiteY1" fmla="*/ 304800 h 1804416"/>
                <a:gd name="connsiteX2" fmla="*/ 2060448 w 2060448"/>
                <a:gd name="connsiteY2" fmla="*/ 0 h 1804416"/>
              </a:gdLst>
              <a:ahLst/>
              <a:cxnLst>
                <a:cxn ang="0">
                  <a:pos x="connsiteX0" y="connsiteY0"/>
                </a:cxn>
                <a:cxn ang="0">
                  <a:pos x="connsiteX1" y="connsiteY1"/>
                </a:cxn>
                <a:cxn ang="0">
                  <a:pos x="connsiteX2" y="connsiteY2"/>
                </a:cxn>
              </a:cxnLst>
              <a:rect l="l" t="t" r="r" b="b"/>
              <a:pathLst>
                <a:path w="2060448" h="1804416">
                  <a:moveTo>
                    <a:pt x="0" y="1804416"/>
                  </a:moveTo>
                  <a:cubicBezTo>
                    <a:pt x="248920" y="1204976"/>
                    <a:pt x="497840" y="605536"/>
                    <a:pt x="841248" y="304800"/>
                  </a:cubicBezTo>
                  <a:cubicBezTo>
                    <a:pt x="1184656" y="4064"/>
                    <a:pt x="1622552" y="2032"/>
                    <a:pt x="2060448" y="0"/>
                  </a:cubicBezTo>
                </a:path>
              </a:pathLst>
            </a:cu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6" name="Gerade Verbindung 15">
              <a:extLst>
                <a:ext uri="{FF2B5EF4-FFF2-40B4-BE49-F238E27FC236}">
                  <a16:creationId xmlns:a16="http://schemas.microsoft.com/office/drawing/2014/main" id="{4F1DAB96-5BEC-ED45-B905-318B0B1219CD}"/>
                </a:ext>
              </a:extLst>
            </p:cNvPr>
            <p:cNvCxnSpPr/>
            <p:nvPr/>
          </p:nvCxnSpPr>
          <p:spPr>
            <a:xfrm flipV="1">
              <a:off x="5888736" y="3182112"/>
              <a:ext cx="2060448" cy="1670304"/>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17" name="Textfeld 16">
            <a:extLst>
              <a:ext uri="{FF2B5EF4-FFF2-40B4-BE49-F238E27FC236}">
                <a16:creationId xmlns:a16="http://schemas.microsoft.com/office/drawing/2014/main" id="{F624F0E3-B68B-3241-AAAB-7C1A203627B9}"/>
              </a:ext>
            </a:extLst>
          </p:cNvPr>
          <p:cNvSpPr txBox="1"/>
          <p:nvPr/>
        </p:nvSpPr>
        <p:spPr>
          <a:xfrm>
            <a:off x="6931657" y="1556029"/>
            <a:ext cx="4659563"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ROC (</a:t>
            </a:r>
            <a:r>
              <a:rPr lang="de-DE" b="1" i="1" dirty="0" err="1">
                <a:latin typeface="Arial Standard" charset="0"/>
              </a:rPr>
              <a:t>receiver</a:t>
            </a:r>
            <a:r>
              <a:rPr lang="de-DE" b="1" i="1" dirty="0">
                <a:latin typeface="Arial Standard" charset="0"/>
              </a:rPr>
              <a:t> </a:t>
            </a:r>
            <a:r>
              <a:rPr lang="de-DE" b="1" i="1" dirty="0" err="1">
                <a:latin typeface="Arial Standard" charset="0"/>
              </a:rPr>
              <a:t>operating</a:t>
            </a:r>
            <a:r>
              <a:rPr lang="de-DE" b="1" i="1" dirty="0">
                <a:latin typeface="Arial Standard" charset="0"/>
              </a:rPr>
              <a:t> </a:t>
            </a:r>
            <a:r>
              <a:rPr lang="de-DE" b="1" i="1" dirty="0" err="1">
                <a:latin typeface="Arial Standard" charset="0"/>
              </a:rPr>
              <a:t>characteristic</a:t>
            </a:r>
            <a:r>
              <a:rPr lang="de-DE" b="1" dirty="0">
                <a:latin typeface="Arial Standard" charset="0"/>
              </a:rPr>
              <a:t>)</a:t>
            </a:r>
          </a:p>
        </p:txBody>
      </p:sp>
      <p:sp>
        <p:nvSpPr>
          <p:cNvPr id="18" name="Textfeld 17">
            <a:extLst>
              <a:ext uri="{FF2B5EF4-FFF2-40B4-BE49-F238E27FC236}">
                <a16:creationId xmlns:a16="http://schemas.microsoft.com/office/drawing/2014/main" id="{FF7FE489-4BBE-5B4A-A28F-867D3F966E62}"/>
              </a:ext>
            </a:extLst>
          </p:cNvPr>
          <p:cNvSpPr txBox="1"/>
          <p:nvPr/>
        </p:nvSpPr>
        <p:spPr>
          <a:xfrm>
            <a:off x="7165208" y="4680591"/>
            <a:ext cx="441590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Berechnung der Fläche unter der Kurve</a:t>
            </a:r>
          </a:p>
        </p:txBody>
      </p:sp>
      <p:sp>
        <p:nvSpPr>
          <p:cNvPr id="19" name="Textfeld 18">
            <a:extLst>
              <a:ext uri="{FF2B5EF4-FFF2-40B4-BE49-F238E27FC236}">
                <a16:creationId xmlns:a16="http://schemas.microsoft.com/office/drawing/2014/main" id="{8D8F0665-3BAB-1F44-9230-C0C75C818680}"/>
              </a:ext>
            </a:extLst>
          </p:cNvPr>
          <p:cNvSpPr txBox="1"/>
          <p:nvPr/>
        </p:nvSpPr>
        <p:spPr>
          <a:xfrm>
            <a:off x="8074792" y="4203992"/>
            <a:ext cx="1876750"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Falsch positiv Rate</a:t>
            </a:r>
          </a:p>
        </p:txBody>
      </p:sp>
      <p:sp>
        <p:nvSpPr>
          <p:cNvPr id="20" name="Textfeld 19">
            <a:extLst>
              <a:ext uri="{FF2B5EF4-FFF2-40B4-BE49-F238E27FC236}">
                <a16:creationId xmlns:a16="http://schemas.microsoft.com/office/drawing/2014/main" id="{6F479265-1618-BE48-934B-875F1A0AB06B}"/>
              </a:ext>
            </a:extLst>
          </p:cNvPr>
          <p:cNvSpPr txBox="1"/>
          <p:nvPr/>
        </p:nvSpPr>
        <p:spPr>
          <a:xfrm>
            <a:off x="9763578" y="2393163"/>
            <a:ext cx="92777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Zufall</a:t>
            </a:r>
          </a:p>
        </p:txBody>
      </p:sp>
      <p:sp>
        <p:nvSpPr>
          <p:cNvPr id="21" name="Textfeld 20">
            <a:extLst>
              <a:ext uri="{FF2B5EF4-FFF2-40B4-BE49-F238E27FC236}">
                <a16:creationId xmlns:a16="http://schemas.microsoft.com/office/drawing/2014/main" id="{0B612E74-8DCF-DD45-84B7-26C2300CF361}"/>
              </a:ext>
            </a:extLst>
          </p:cNvPr>
          <p:cNvSpPr txBox="1"/>
          <p:nvPr/>
        </p:nvSpPr>
        <p:spPr>
          <a:xfrm>
            <a:off x="7013057" y="2547537"/>
            <a:ext cx="911743" cy="1056078"/>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Richtig</a:t>
            </a:r>
          </a:p>
          <a:p>
            <a:pPr>
              <a:lnSpc>
                <a:spcPct val="110000"/>
              </a:lnSpc>
            </a:pPr>
            <a:r>
              <a:rPr lang="de-DE" sz="1400" dirty="0">
                <a:latin typeface="Arial Standard" charset="0"/>
              </a:rPr>
              <a:t>Positiv</a:t>
            </a:r>
          </a:p>
          <a:p>
            <a:pPr>
              <a:lnSpc>
                <a:spcPct val="110000"/>
              </a:lnSpc>
            </a:pPr>
            <a:r>
              <a:rPr lang="de-DE" sz="1400" dirty="0">
                <a:latin typeface="Arial Standard" charset="0"/>
              </a:rPr>
              <a:t>Rate</a:t>
            </a:r>
          </a:p>
        </p:txBody>
      </p:sp>
      <p:sp>
        <p:nvSpPr>
          <p:cNvPr id="22" name="Textfeld 21">
            <a:extLst>
              <a:ext uri="{FF2B5EF4-FFF2-40B4-BE49-F238E27FC236}">
                <a16:creationId xmlns:a16="http://schemas.microsoft.com/office/drawing/2014/main" id="{CD56C2E2-828D-9B4C-8600-F39A1EE912B2}"/>
              </a:ext>
            </a:extLst>
          </p:cNvPr>
          <p:cNvSpPr txBox="1"/>
          <p:nvPr/>
        </p:nvSpPr>
        <p:spPr>
          <a:xfrm>
            <a:off x="7165208" y="5195416"/>
            <a:ext cx="361665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Der Wert ist zwischen 0.5 und 1</a:t>
            </a:r>
          </a:p>
        </p:txBody>
      </p:sp>
    </p:spTree>
    <p:extLst>
      <p:ext uri="{BB962C8B-B14F-4D97-AF65-F5344CB8AC3E}">
        <p14:creationId xmlns:p14="http://schemas.microsoft.com/office/powerpoint/2010/main" val="3508097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Anwendungsbeispiel</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dirty="0">
                <a:solidFill>
                  <a:schemeClr val="bg1"/>
                </a:solidFill>
                <a:ea typeface="Montserrat" charset="0"/>
                <a:cs typeface="Montserrat" charset="0"/>
              </a:rPr>
              <a:t>Wissen aus Daten generieren</a:t>
            </a:r>
          </a:p>
        </p:txBody>
      </p:sp>
    </p:spTree>
    <p:extLst>
      <p:ext uri="{BB962C8B-B14F-4D97-AF65-F5344CB8AC3E}">
        <p14:creationId xmlns:p14="http://schemas.microsoft.com/office/powerpoint/2010/main" val="145756665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Qualitätsmaße für die Regression</a:t>
            </a:r>
          </a:p>
        </p:txBody>
      </p:sp>
      <p:sp>
        <p:nvSpPr>
          <p:cNvPr id="7" name="Textfeld 6">
            <a:extLst>
              <a:ext uri="{FF2B5EF4-FFF2-40B4-BE49-F238E27FC236}">
                <a16:creationId xmlns:a16="http://schemas.microsoft.com/office/drawing/2014/main" id="{6C20C608-34FA-0344-96E4-4265D73A58F6}"/>
              </a:ext>
            </a:extLst>
          </p:cNvPr>
          <p:cNvSpPr txBox="1"/>
          <p:nvPr/>
        </p:nvSpPr>
        <p:spPr>
          <a:xfrm>
            <a:off x="371476" y="1651069"/>
            <a:ext cx="1168719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SSE: Summe der quadrierten Abstände zur Evaluierung wie gut die Regressionsgerade die Daten approximiert</a:t>
            </a:r>
          </a:p>
        </p:txBody>
      </p:sp>
      <mc:AlternateContent xmlns:mc="http://schemas.openxmlformats.org/markup-compatibility/2006" xmlns:a14="http://schemas.microsoft.com/office/drawing/2010/main">
        <mc:Choice Requires="a14">
          <p:sp>
            <p:nvSpPr>
              <p:cNvPr id="8" name="Textfeld 7">
                <a:extLst>
                  <a:ext uri="{FF2B5EF4-FFF2-40B4-BE49-F238E27FC236}">
                    <a16:creationId xmlns:a16="http://schemas.microsoft.com/office/drawing/2014/main" id="{07F67A86-34BC-AB4F-9C8B-CA2F3AF49787}"/>
                  </a:ext>
                </a:extLst>
              </p:cNvPr>
              <p:cNvSpPr txBox="1"/>
              <p:nvPr/>
            </p:nvSpPr>
            <p:spPr>
              <a:xfrm>
                <a:off x="653142" y="2680635"/>
                <a:ext cx="2092431" cy="831831"/>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𝑆𝑆𝐸</m:t>
                      </m:r>
                      <m:r>
                        <a:rPr lang="de-DE" b="0" i="1" smtClean="0">
                          <a:latin typeface="Cambria Math" panose="02040503050406030204" pitchFamily="18" charset="0"/>
                        </a:rPr>
                        <m:t>=</m:t>
                      </m:r>
                      <m:nary>
                        <m:naryPr>
                          <m:chr m:val="∑"/>
                          <m:ctrlPr>
                            <a:rPr lang="de-DE" b="0" i="1" smtClean="0">
                              <a:latin typeface="Cambria Math" panose="02040503050406030204" pitchFamily="18" charset="0"/>
                            </a:rPr>
                          </m:ctrlPr>
                        </m:naryPr>
                        <m:sub>
                          <m:r>
                            <m:rPr>
                              <m:brk m:alnAt="23"/>
                            </m:rPr>
                            <a:rPr lang="de-DE" b="0" i="1" smtClean="0">
                              <a:latin typeface="Cambria Math" panose="02040503050406030204" pitchFamily="18" charset="0"/>
                            </a:rPr>
                            <m:t>𝑖</m:t>
                          </m:r>
                          <m:r>
                            <a:rPr lang="de-DE" b="0" i="1" smtClean="0">
                              <a:latin typeface="Cambria Math" panose="02040503050406030204" pitchFamily="18" charset="0"/>
                            </a:rPr>
                            <m:t>=1</m:t>
                          </m:r>
                        </m:sub>
                        <m:sup>
                          <m:r>
                            <a:rPr lang="de-DE" b="0" i="1" smtClean="0">
                              <a:latin typeface="Cambria Math" panose="02040503050406030204" pitchFamily="18" charset="0"/>
                            </a:rPr>
                            <m:t>𝑛</m:t>
                          </m:r>
                        </m:sup>
                        <m:e>
                          <m:sSup>
                            <m:sSupPr>
                              <m:ctrlPr>
                                <a:rPr lang="de-DE" b="0" i="1" smtClean="0">
                                  <a:latin typeface="Cambria Math" panose="02040503050406030204" pitchFamily="18" charset="0"/>
                                </a:rPr>
                              </m:ctrlPr>
                            </m:sSupPr>
                            <m:e>
                              <m:d>
                                <m:dPr>
                                  <m:ctrlPr>
                                    <a:rPr lang="de-DE" i="1">
                                      <a:latin typeface="Cambria Math" panose="02040503050406030204" pitchFamily="18" charset="0"/>
                                    </a:rPr>
                                  </m:ctrlPr>
                                </m:dPr>
                                <m:e>
                                  <m:sSub>
                                    <m:sSubPr>
                                      <m:ctrlPr>
                                        <a:rPr lang="de-DE" i="1" smtClean="0">
                                          <a:latin typeface="Cambria Math" panose="02040503050406030204" pitchFamily="18" charset="0"/>
                                        </a:rPr>
                                      </m:ctrlPr>
                                    </m:sSubPr>
                                    <m:e>
                                      <m:r>
                                        <a:rPr lang="de-DE" b="0" i="1" smtClean="0">
                                          <a:latin typeface="Cambria Math" panose="02040503050406030204" pitchFamily="18" charset="0"/>
                                        </a:rPr>
                                        <m:t>𝑥</m:t>
                                      </m:r>
                                    </m:e>
                                    <m:sub>
                                      <m:r>
                                        <a:rPr lang="de-DE" b="0" i="1" smtClean="0">
                                          <a:latin typeface="Cambria Math" panose="02040503050406030204" pitchFamily="18" charset="0"/>
                                        </a:rPr>
                                        <m:t>𝑖</m:t>
                                      </m:r>
                                    </m:sub>
                                  </m:sSub>
                                  <m:r>
                                    <a:rPr lang="de-DE" b="0" i="1" smtClean="0">
                                      <a:latin typeface="Cambria Math" panose="02040503050406030204" pitchFamily="18" charset="0"/>
                                    </a:rPr>
                                    <m:t>−</m:t>
                                  </m:r>
                                  <m:sSub>
                                    <m:sSubPr>
                                      <m:ctrlPr>
                                        <a:rPr lang="de-DE" b="0" i="1" smtClean="0">
                                          <a:latin typeface="Cambria Math" panose="02040503050406030204" pitchFamily="18" charset="0"/>
                                        </a:rPr>
                                      </m:ctrlPr>
                                    </m:sSubP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𝑥</m:t>
                                          </m:r>
                                        </m:e>
                                      </m:acc>
                                    </m:e>
                                    <m:sub>
                                      <m:r>
                                        <a:rPr lang="de-DE" b="0" i="1" smtClean="0">
                                          <a:latin typeface="Cambria Math" panose="02040503050406030204" pitchFamily="18" charset="0"/>
                                        </a:rPr>
                                        <m:t>𝑖</m:t>
                                      </m:r>
                                    </m:sub>
                                  </m:sSub>
                                </m:e>
                              </m:d>
                            </m:e>
                            <m:sup>
                              <m:r>
                                <a:rPr lang="de-DE" b="0" i="1" smtClean="0">
                                  <a:latin typeface="Cambria Math" panose="02040503050406030204" pitchFamily="18" charset="0"/>
                                </a:rPr>
                                <m:t>2</m:t>
                              </m:r>
                            </m:sup>
                          </m:sSup>
                        </m:e>
                      </m:nary>
                    </m:oMath>
                  </m:oMathPara>
                </a14:m>
                <a:endParaRPr lang="de-DE" dirty="0">
                  <a:latin typeface="Arial Standard" charset="0"/>
                </a:endParaRPr>
              </a:p>
            </p:txBody>
          </p:sp>
        </mc:Choice>
        <mc:Fallback xmlns="">
          <p:sp>
            <p:nvSpPr>
              <p:cNvPr id="8" name="Textfeld 7">
                <a:extLst>
                  <a:ext uri="{FF2B5EF4-FFF2-40B4-BE49-F238E27FC236}">
                    <a16:creationId xmlns:a16="http://schemas.microsoft.com/office/drawing/2014/main" id="{07F67A86-34BC-AB4F-9C8B-CA2F3AF49787}"/>
                  </a:ext>
                </a:extLst>
              </p:cNvPr>
              <p:cNvSpPr txBox="1">
                <a:spLocks noRot="1" noChangeAspect="1" noMove="1" noResize="1" noEditPoints="1" noAdjustHandles="1" noChangeArrowheads="1" noChangeShapeType="1" noTextEdit="1"/>
              </p:cNvSpPr>
              <p:nvPr/>
            </p:nvSpPr>
            <p:spPr>
              <a:xfrm>
                <a:off x="653142" y="2680635"/>
                <a:ext cx="2092431" cy="831831"/>
              </a:xfrm>
              <a:prstGeom prst="rect">
                <a:avLst/>
              </a:prstGeom>
              <a:blipFill>
                <a:blip r:embed="rId2"/>
                <a:stretch>
                  <a:fillRect l="-4819" t="-100000" b="-163636"/>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9" name="Textfeld 8">
                <a:extLst>
                  <a:ext uri="{FF2B5EF4-FFF2-40B4-BE49-F238E27FC236}">
                    <a16:creationId xmlns:a16="http://schemas.microsoft.com/office/drawing/2014/main" id="{40E97C04-ABDC-664F-8536-E6DF00005814}"/>
                  </a:ext>
                </a:extLst>
              </p:cNvPr>
              <p:cNvSpPr txBox="1"/>
              <p:nvPr/>
            </p:nvSpPr>
            <p:spPr>
              <a:xfrm>
                <a:off x="4469498" y="2680635"/>
                <a:ext cx="2360133" cy="831831"/>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𝑀𝑆𝐸</m:t>
                      </m:r>
                      <m:r>
                        <a:rPr lang="de-DE" b="0" i="1" smtClean="0">
                          <a:latin typeface="Cambria Math" panose="02040503050406030204" pitchFamily="18" charset="0"/>
                        </a:rPr>
                        <m:t>=</m:t>
                      </m:r>
                      <m:f>
                        <m:fPr>
                          <m:ctrlPr>
                            <a:rPr lang="de-DE" b="0" i="1" smtClean="0">
                              <a:latin typeface="Cambria Math" panose="02040503050406030204" pitchFamily="18" charset="0"/>
                            </a:rPr>
                          </m:ctrlPr>
                        </m:fPr>
                        <m:num>
                          <m:r>
                            <a:rPr lang="de-DE" b="0" i="1" smtClean="0">
                              <a:latin typeface="Cambria Math" panose="02040503050406030204" pitchFamily="18" charset="0"/>
                            </a:rPr>
                            <m:t>1</m:t>
                          </m:r>
                        </m:num>
                        <m:den>
                          <m:r>
                            <a:rPr lang="de-DE" b="0" i="1" smtClean="0">
                              <a:latin typeface="Cambria Math" panose="02040503050406030204" pitchFamily="18" charset="0"/>
                            </a:rPr>
                            <m:t>𝑛</m:t>
                          </m:r>
                        </m:den>
                      </m:f>
                      <m:nary>
                        <m:naryPr>
                          <m:chr m:val="∑"/>
                          <m:ctrlPr>
                            <a:rPr lang="de-DE" b="0" i="1" smtClean="0">
                              <a:latin typeface="Cambria Math" panose="02040503050406030204" pitchFamily="18" charset="0"/>
                            </a:rPr>
                          </m:ctrlPr>
                        </m:naryPr>
                        <m:sub>
                          <m:r>
                            <m:rPr>
                              <m:brk m:alnAt="23"/>
                            </m:rPr>
                            <a:rPr lang="de-DE" b="0" i="1" smtClean="0">
                              <a:latin typeface="Cambria Math" panose="02040503050406030204" pitchFamily="18" charset="0"/>
                            </a:rPr>
                            <m:t>𝑖</m:t>
                          </m:r>
                          <m:r>
                            <a:rPr lang="de-DE" b="0" i="1" smtClean="0">
                              <a:latin typeface="Cambria Math" panose="02040503050406030204" pitchFamily="18" charset="0"/>
                            </a:rPr>
                            <m:t>=1</m:t>
                          </m:r>
                        </m:sub>
                        <m:sup>
                          <m:r>
                            <a:rPr lang="de-DE" b="0" i="1" smtClean="0">
                              <a:latin typeface="Cambria Math" panose="02040503050406030204" pitchFamily="18" charset="0"/>
                            </a:rPr>
                            <m:t>𝑛</m:t>
                          </m:r>
                        </m:sup>
                        <m:e>
                          <m:sSup>
                            <m:sSupPr>
                              <m:ctrlPr>
                                <a:rPr lang="de-DE" b="0" i="1" smtClean="0">
                                  <a:latin typeface="Cambria Math" panose="02040503050406030204" pitchFamily="18" charset="0"/>
                                </a:rPr>
                              </m:ctrlPr>
                            </m:sSupPr>
                            <m:e>
                              <m:d>
                                <m:dPr>
                                  <m:ctrlPr>
                                    <a:rPr lang="de-DE" i="1">
                                      <a:latin typeface="Cambria Math" panose="02040503050406030204" pitchFamily="18" charset="0"/>
                                    </a:rPr>
                                  </m:ctrlPr>
                                </m:dPr>
                                <m:e>
                                  <m:sSub>
                                    <m:sSubPr>
                                      <m:ctrlPr>
                                        <a:rPr lang="de-DE" i="1" smtClean="0">
                                          <a:latin typeface="Cambria Math" panose="02040503050406030204" pitchFamily="18" charset="0"/>
                                        </a:rPr>
                                      </m:ctrlPr>
                                    </m:sSubPr>
                                    <m:e>
                                      <m:r>
                                        <a:rPr lang="de-DE" b="0" i="1" smtClean="0">
                                          <a:latin typeface="Cambria Math" panose="02040503050406030204" pitchFamily="18" charset="0"/>
                                        </a:rPr>
                                        <m:t>𝑥</m:t>
                                      </m:r>
                                    </m:e>
                                    <m:sub>
                                      <m:r>
                                        <a:rPr lang="de-DE" b="0" i="1" smtClean="0">
                                          <a:latin typeface="Cambria Math" panose="02040503050406030204" pitchFamily="18" charset="0"/>
                                        </a:rPr>
                                        <m:t>𝑖</m:t>
                                      </m:r>
                                    </m:sub>
                                  </m:sSub>
                                  <m:r>
                                    <a:rPr lang="de-DE" b="0" i="1" smtClean="0">
                                      <a:latin typeface="Cambria Math" panose="02040503050406030204" pitchFamily="18" charset="0"/>
                                    </a:rPr>
                                    <m:t>−</m:t>
                                  </m:r>
                                  <m:sSub>
                                    <m:sSubPr>
                                      <m:ctrlPr>
                                        <a:rPr lang="de-DE" b="0" i="1" smtClean="0">
                                          <a:latin typeface="Cambria Math" panose="02040503050406030204" pitchFamily="18" charset="0"/>
                                        </a:rPr>
                                      </m:ctrlPr>
                                    </m:sSubP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𝑥</m:t>
                                          </m:r>
                                        </m:e>
                                      </m:acc>
                                    </m:e>
                                    <m:sub>
                                      <m:r>
                                        <a:rPr lang="de-DE" b="0" i="1" smtClean="0">
                                          <a:latin typeface="Cambria Math" panose="02040503050406030204" pitchFamily="18" charset="0"/>
                                        </a:rPr>
                                        <m:t>𝑖</m:t>
                                      </m:r>
                                    </m:sub>
                                  </m:sSub>
                                </m:e>
                              </m:d>
                            </m:e>
                            <m:sup>
                              <m:r>
                                <a:rPr lang="de-DE" b="0" i="1" smtClean="0">
                                  <a:latin typeface="Cambria Math" panose="02040503050406030204" pitchFamily="18" charset="0"/>
                                </a:rPr>
                                <m:t>2</m:t>
                              </m:r>
                            </m:sup>
                          </m:sSup>
                        </m:e>
                      </m:nary>
                    </m:oMath>
                  </m:oMathPara>
                </a14:m>
                <a:endParaRPr lang="de-DE" dirty="0">
                  <a:latin typeface="Arial Standard" charset="0"/>
                </a:endParaRPr>
              </a:p>
            </p:txBody>
          </p:sp>
        </mc:Choice>
        <mc:Fallback xmlns="">
          <p:sp>
            <p:nvSpPr>
              <p:cNvPr id="9" name="Textfeld 8">
                <a:extLst>
                  <a:ext uri="{FF2B5EF4-FFF2-40B4-BE49-F238E27FC236}">
                    <a16:creationId xmlns:a16="http://schemas.microsoft.com/office/drawing/2014/main" id="{40E97C04-ABDC-664F-8536-E6DF00005814}"/>
                  </a:ext>
                </a:extLst>
              </p:cNvPr>
              <p:cNvSpPr txBox="1">
                <a:spLocks noRot="1" noChangeAspect="1" noMove="1" noResize="1" noEditPoints="1" noAdjustHandles="1" noChangeArrowheads="1" noChangeShapeType="1" noTextEdit="1"/>
              </p:cNvSpPr>
              <p:nvPr/>
            </p:nvSpPr>
            <p:spPr>
              <a:xfrm>
                <a:off x="4469498" y="2680635"/>
                <a:ext cx="2360133" cy="831831"/>
              </a:xfrm>
              <a:prstGeom prst="rect">
                <a:avLst/>
              </a:prstGeom>
              <a:blipFill>
                <a:blip r:embed="rId3"/>
                <a:stretch>
                  <a:fillRect t="-100000" b="-163636"/>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10" name="Textfeld 9">
                <a:extLst>
                  <a:ext uri="{FF2B5EF4-FFF2-40B4-BE49-F238E27FC236}">
                    <a16:creationId xmlns:a16="http://schemas.microsoft.com/office/drawing/2014/main" id="{0B35C617-DF8B-C543-A42D-10991770DD1A}"/>
                  </a:ext>
                </a:extLst>
              </p:cNvPr>
              <p:cNvSpPr txBox="1"/>
              <p:nvPr/>
            </p:nvSpPr>
            <p:spPr>
              <a:xfrm>
                <a:off x="7992986" y="2503856"/>
                <a:ext cx="2610202" cy="118538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𝑅𝑀𝑆𝐸</m:t>
                      </m:r>
                      <m:r>
                        <a:rPr lang="de-DE" b="0" i="1" smtClean="0">
                          <a:latin typeface="Cambria Math" panose="02040503050406030204" pitchFamily="18" charset="0"/>
                        </a:rPr>
                        <m:t>=</m:t>
                      </m:r>
                      <m:rad>
                        <m:radPr>
                          <m:degHide m:val="on"/>
                          <m:ctrlPr>
                            <a:rPr lang="de-DE" b="0" i="1" smtClean="0">
                              <a:latin typeface="Cambria Math" panose="02040503050406030204" pitchFamily="18" charset="0"/>
                            </a:rPr>
                          </m:ctrlPr>
                        </m:radPr>
                        <m:deg/>
                        <m:e>
                          <m:f>
                            <m:fPr>
                              <m:ctrlPr>
                                <a:rPr lang="de-DE" i="1">
                                  <a:latin typeface="Cambria Math" panose="02040503050406030204" pitchFamily="18" charset="0"/>
                                </a:rPr>
                              </m:ctrlPr>
                            </m:fPr>
                            <m:num>
                              <m:r>
                                <a:rPr lang="de-DE" i="1">
                                  <a:latin typeface="Cambria Math" panose="02040503050406030204" pitchFamily="18" charset="0"/>
                                </a:rPr>
                                <m:t>1</m:t>
                              </m:r>
                            </m:num>
                            <m:den>
                              <m:r>
                                <a:rPr lang="de-DE" i="1">
                                  <a:latin typeface="Cambria Math" panose="02040503050406030204" pitchFamily="18" charset="0"/>
                                </a:rPr>
                                <m:t>𝑛</m:t>
                              </m:r>
                            </m:den>
                          </m:f>
                          <m:nary>
                            <m:naryPr>
                              <m:chr m:val="∑"/>
                              <m:ctrlPr>
                                <a:rPr lang="de-DE" i="1">
                                  <a:latin typeface="Cambria Math" panose="02040503050406030204" pitchFamily="18" charset="0"/>
                                </a:rPr>
                              </m:ctrlPr>
                            </m:naryPr>
                            <m:sub>
                              <m:r>
                                <m:rPr>
                                  <m:brk m:alnAt="23"/>
                                </m:rPr>
                                <a:rPr lang="de-DE" i="1">
                                  <a:latin typeface="Cambria Math" panose="02040503050406030204" pitchFamily="18" charset="0"/>
                                </a:rPr>
                                <m:t>𝑖</m:t>
                              </m:r>
                              <m:r>
                                <a:rPr lang="de-DE" i="1">
                                  <a:latin typeface="Cambria Math" panose="02040503050406030204" pitchFamily="18" charset="0"/>
                                </a:rPr>
                                <m:t>=1</m:t>
                              </m:r>
                            </m:sub>
                            <m:sup>
                              <m:r>
                                <a:rPr lang="de-DE" i="1">
                                  <a:latin typeface="Cambria Math" panose="02040503050406030204" pitchFamily="18" charset="0"/>
                                </a:rPr>
                                <m:t>𝑛</m:t>
                              </m:r>
                            </m:sup>
                            <m:e>
                              <m:sSup>
                                <m:sSupPr>
                                  <m:ctrlPr>
                                    <a:rPr lang="de-DE" i="1">
                                      <a:latin typeface="Cambria Math" panose="02040503050406030204" pitchFamily="18" charset="0"/>
                                    </a:rPr>
                                  </m:ctrlPr>
                                </m:sSupPr>
                                <m:e>
                                  <m:d>
                                    <m:dPr>
                                      <m:ctrlPr>
                                        <a:rPr lang="de-DE" i="1">
                                          <a:latin typeface="Cambria Math" panose="02040503050406030204" pitchFamily="18" charset="0"/>
                                        </a:rPr>
                                      </m:ctrlPr>
                                    </m:dPr>
                                    <m:e>
                                      <m:sSub>
                                        <m:sSubPr>
                                          <m:ctrlPr>
                                            <a:rPr lang="de-DE" i="1">
                                              <a:latin typeface="Cambria Math" panose="02040503050406030204" pitchFamily="18" charset="0"/>
                                            </a:rPr>
                                          </m:ctrlPr>
                                        </m:sSubPr>
                                        <m:e>
                                          <m:r>
                                            <a:rPr lang="de-DE" i="1">
                                              <a:latin typeface="Cambria Math" panose="02040503050406030204" pitchFamily="18" charset="0"/>
                                            </a:rPr>
                                            <m:t>𝑥</m:t>
                                          </m:r>
                                        </m:e>
                                        <m:sub>
                                          <m:r>
                                            <a:rPr lang="de-DE" i="1">
                                              <a:latin typeface="Cambria Math" panose="02040503050406030204" pitchFamily="18" charset="0"/>
                                            </a:rPr>
                                            <m:t>𝑖</m:t>
                                          </m:r>
                                        </m:sub>
                                      </m:sSub>
                                      <m:r>
                                        <a:rPr lang="de-DE" i="1">
                                          <a:latin typeface="Cambria Math" panose="02040503050406030204" pitchFamily="18" charset="0"/>
                                        </a:rPr>
                                        <m:t>−</m:t>
                                      </m:r>
                                      <m:sSub>
                                        <m:sSubPr>
                                          <m:ctrlPr>
                                            <a:rPr lang="de-DE" i="1">
                                              <a:latin typeface="Cambria Math" panose="02040503050406030204" pitchFamily="18" charset="0"/>
                                            </a:rPr>
                                          </m:ctrlPr>
                                        </m:sSubPr>
                                        <m:e>
                                          <m:acc>
                                            <m:accPr>
                                              <m:chr m:val="̂"/>
                                              <m:ctrlPr>
                                                <a:rPr lang="de-DE" i="1">
                                                  <a:latin typeface="Cambria Math" panose="02040503050406030204" pitchFamily="18" charset="0"/>
                                                </a:rPr>
                                              </m:ctrlPr>
                                            </m:accPr>
                                            <m:e>
                                              <m:r>
                                                <a:rPr lang="de-DE" i="1">
                                                  <a:latin typeface="Cambria Math" panose="02040503050406030204" pitchFamily="18" charset="0"/>
                                                </a:rPr>
                                                <m:t>𝑥</m:t>
                                              </m:r>
                                            </m:e>
                                          </m:acc>
                                        </m:e>
                                        <m:sub>
                                          <m:r>
                                            <a:rPr lang="de-DE" i="1">
                                              <a:latin typeface="Cambria Math" panose="02040503050406030204" pitchFamily="18" charset="0"/>
                                            </a:rPr>
                                            <m:t>𝑖</m:t>
                                          </m:r>
                                        </m:sub>
                                      </m:sSub>
                                    </m:e>
                                  </m:d>
                                </m:e>
                                <m:sup>
                                  <m:r>
                                    <a:rPr lang="de-DE" i="1">
                                      <a:latin typeface="Cambria Math" panose="02040503050406030204" pitchFamily="18" charset="0"/>
                                    </a:rPr>
                                    <m:t>2</m:t>
                                  </m:r>
                                </m:sup>
                              </m:sSup>
                            </m:e>
                          </m:nary>
                        </m:e>
                      </m:rad>
                    </m:oMath>
                  </m:oMathPara>
                </a14:m>
                <a:endParaRPr lang="de-DE" dirty="0">
                  <a:latin typeface="Arial Standard" charset="0"/>
                </a:endParaRPr>
              </a:p>
            </p:txBody>
          </p:sp>
        </mc:Choice>
        <mc:Fallback xmlns="">
          <p:sp>
            <p:nvSpPr>
              <p:cNvPr id="10" name="Textfeld 9">
                <a:extLst>
                  <a:ext uri="{FF2B5EF4-FFF2-40B4-BE49-F238E27FC236}">
                    <a16:creationId xmlns:a16="http://schemas.microsoft.com/office/drawing/2014/main" id="{0B35C617-DF8B-C543-A42D-10991770DD1A}"/>
                  </a:ext>
                </a:extLst>
              </p:cNvPr>
              <p:cNvSpPr txBox="1">
                <a:spLocks noRot="1" noChangeAspect="1" noMove="1" noResize="1" noEditPoints="1" noAdjustHandles="1" noChangeArrowheads="1" noChangeShapeType="1" noTextEdit="1"/>
              </p:cNvSpPr>
              <p:nvPr/>
            </p:nvSpPr>
            <p:spPr>
              <a:xfrm>
                <a:off x="7992986" y="2503856"/>
                <a:ext cx="2610202" cy="1185389"/>
              </a:xfrm>
              <a:prstGeom prst="rect">
                <a:avLst/>
              </a:prstGeom>
              <a:blipFill>
                <a:blip r:embed="rId4"/>
                <a:stretch>
                  <a:fillRect l="-1456" t="-52128" b="-103191"/>
                </a:stretch>
              </a:blipFill>
            </p:spPr>
            <p:txBody>
              <a:bodyPr/>
              <a:lstStyle/>
              <a:p>
                <a:r>
                  <a:rPr lang="de-DE">
                    <a:noFill/>
                  </a:rPr>
                  <a:t> </a:t>
                </a:r>
              </a:p>
            </p:txBody>
          </p:sp>
        </mc:Fallback>
      </mc:AlternateContent>
    </p:spTree>
    <p:extLst>
      <p:ext uri="{BB962C8B-B14F-4D97-AF65-F5344CB8AC3E}">
        <p14:creationId xmlns:p14="http://schemas.microsoft.com/office/powerpoint/2010/main" val="34580571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A811B-13E9-C84D-894E-56982753828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CB0CB55-02E6-FD43-89AA-56132986D629}"/>
              </a:ext>
            </a:extLst>
          </p:cNvPr>
          <p:cNvSpPr>
            <a:spLocks noGrp="1"/>
          </p:cNvSpPr>
          <p:nvPr>
            <p:ph type="body" sz="quarter" idx="13"/>
          </p:nvPr>
        </p:nvSpPr>
        <p:spPr/>
        <p:txBody>
          <a:bodyPr/>
          <a:lstStyle/>
          <a:p>
            <a:r>
              <a:rPr lang="de-DE" dirty="0"/>
              <a:t>Evaluierung - Qualitätsmaße für Clustering</a:t>
            </a:r>
          </a:p>
        </p:txBody>
      </p:sp>
      <p:sp>
        <p:nvSpPr>
          <p:cNvPr id="8" name="Textfeld 7">
            <a:extLst>
              <a:ext uri="{FF2B5EF4-FFF2-40B4-BE49-F238E27FC236}">
                <a16:creationId xmlns:a16="http://schemas.microsoft.com/office/drawing/2014/main" id="{DA51F942-3234-F14A-937E-27FE40EED8A1}"/>
              </a:ext>
            </a:extLst>
          </p:cNvPr>
          <p:cNvSpPr txBox="1"/>
          <p:nvPr/>
        </p:nvSpPr>
        <p:spPr>
          <a:xfrm>
            <a:off x="371476" y="1556029"/>
            <a:ext cx="5798393"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Der </a:t>
            </a:r>
            <a:r>
              <a:rPr lang="de-DE" b="1" dirty="0">
                <a:latin typeface="Arial Standard" charset="0"/>
              </a:rPr>
              <a:t>Davies-</a:t>
            </a:r>
            <a:r>
              <a:rPr lang="de-DE" b="1" dirty="0" err="1">
                <a:latin typeface="Arial Standard" charset="0"/>
              </a:rPr>
              <a:t>Bouldin</a:t>
            </a:r>
            <a:r>
              <a:rPr lang="de-DE" b="1" dirty="0">
                <a:latin typeface="Arial Standard" charset="0"/>
              </a:rPr>
              <a:t>-Score</a:t>
            </a:r>
            <a:r>
              <a:rPr lang="de-DE" dirty="0">
                <a:latin typeface="Arial Standard" charset="0"/>
              </a:rPr>
              <a:t> bewertet wie ähnlich sich Datenpunkte des gleichen Clusters durchschnittlich sind</a:t>
            </a:r>
          </a:p>
        </p:txBody>
      </p:sp>
      <p:sp>
        <p:nvSpPr>
          <p:cNvPr id="9" name="Textfeld 8">
            <a:extLst>
              <a:ext uri="{FF2B5EF4-FFF2-40B4-BE49-F238E27FC236}">
                <a16:creationId xmlns:a16="http://schemas.microsoft.com/office/drawing/2014/main" id="{A7BAAA57-E70B-FC42-864D-5C3848E30ED1}"/>
              </a:ext>
            </a:extLst>
          </p:cNvPr>
          <p:cNvSpPr txBox="1"/>
          <p:nvPr/>
        </p:nvSpPr>
        <p:spPr>
          <a:xfrm>
            <a:off x="371476" y="4029457"/>
            <a:ext cx="5724524"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Score hat </a:t>
            </a:r>
            <a:r>
              <a:rPr lang="de-DE" i="1" dirty="0" err="1">
                <a:latin typeface="Arial Standard" charset="0"/>
              </a:rPr>
              <a:t>minimum</a:t>
            </a:r>
            <a:r>
              <a:rPr lang="de-DE" i="1" dirty="0">
                <a:latin typeface="Arial Standard" charset="0"/>
              </a:rPr>
              <a:t> </a:t>
            </a:r>
            <a:r>
              <a:rPr lang="de-DE" i="1" dirty="0" err="1">
                <a:latin typeface="Arial Standard" charset="0"/>
              </a:rPr>
              <a:t>value</a:t>
            </a:r>
            <a:r>
              <a:rPr lang="de-DE" dirty="0">
                <a:latin typeface="Arial Standard" charset="0"/>
              </a:rPr>
              <a:t> von 0 aber </a:t>
            </a:r>
            <a:r>
              <a:rPr lang="de-DE" i="1" dirty="0" err="1">
                <a:latin typeface="Arial Standard" charset="0"/>
              </a:rPr>
              <a:t>maximum</a:t>
            </a:r>
            <a:r>
              <a:rPr lang="de-DE" i="1" dirty="0">
                <a:latin typeface="Arial Standard" charset="0"/>
              </a:rPr>
              <a:t> </a:t>
            </a:r>
            <a:r>
              <a:rPr lang="de-DE" i="1" dirty="0" err="1">
                <a:latin typeface="Arial Standard" charset="0"/>
              </a:rPr>
              <a:t>value</a:t>
            </a:r>
            <a:r>
              <a:rPr lang="de-DE" i="1" dirty="0">
                <a:latin typeface="Arial Standard" charset="0"/>
              </a:rPr>
              <a:t> </a:t>
            </a:r>
            <a:r>
              <a:rPr lang="de-DE" dirty="0">
                <a:latin typeface="Arial Standard" charset="0"/>
              </a:rPr>
              <a:t>geht über 1</a:t>
            </a:r>
          </a:p>
        </p:txBody>
      </p:sp>
      <p:sp>
        <p:nvSpPr>
          <p:cNvPr id="10" name="Textfeld 9">
            <a:extLst>
              <a:ext uri="{FF2B5EF4-FFF2-40B4-BE49-F238E27FC236}">
                <a16:creationId xmlns:a16="http://schemas.microsoft.com/office/drawing/2014/main" id="{89742313-DB86-8E49-8C0E-F67A6533EAEE}"/>
              </a:ext>
            </a:extLst>
          </p:cNvPr>
          <p:cNvSpPr txBox="1"/>
          <p:nvPr/>
        </p:nvSpPr>
        <p:spPr>
          <a:xfrm>
            <a:off x="371476" y="4961471"/>
            <a:ext cx="523247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Kleine Werte sagen ein gutes Clustering voraus</a:t>
            </a:r>
          </a:p>
        </p:txBody>
      </p:sp>
      <p:sp>
        <p:nvSpPr>
          <p:cNvPr id="7" name="Textfeld 6">
            <a:extLst>
              <a:ext uri="{FF2B5EF4-FFF2-40B4-BE49-F238E27FC236}">
                <a16:creationId xmlns:a16="http://schemas.microsoft.com/office/drawing/2014/main" id="{F484A9DC-7710-D848-929A-3F458FA8D020}"/>
              </a:ext>
            </a:extLst>
          </p:cNvPr>
          <p:cNvSpPr txBox="1"/>
          <p:nvPr/>
        </p:nvSpPr>
        <p:spPr>
          <a:xfrm>
            <a:off x="6116623" y="1552950"/>
            <a:ext cx="5703904"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Über die </a:t>
            </a:r>
            <a:r>
              <a:rPr lang="de-DE" b="1" dirty="0" err="1">
                <a:latin typeface="Arial Standard" charset="0"/>
              </a:rPr>
              <a:t>Elbow-Method</a:t>
            </a:r>
            <a:r>
              <a:rPr lang="de-DE" dirty="0">
                <a:latin typeface="Arial Standard" charset="0"/>
              </a:rPr>
              <a:t> erhält man eine Bewertung der Güte eines </a:t>
            </a:r>
            <a:r>
              <a:rPr lang="de-DE" dirty="0" err="1">
                <a:latin typeface="Arial Standard" charset="0"/>
              </a:rPr>
              <a:t>k-Means</a:t>
            </a:r>
            <a:r>
              <a:rPr lang="de-DE" dirty="0">
                <a:latin typeface="Arial Standard" charset="0"/>
              </a:rPr>
              <a:t> </a:t>
            </a:r>
            <a:r>
              <a:rPr lang="de-DE" dirty="0" err="1">
                <a:latin typeface="Arial Standard" charset="0"/>
              </a:rPr>
              <a:t>Clusterings</a:t>
            </a:r>
            <a:r>
              <a:rPr lang="de-DE" dirty="0">
                <a:latin typeface="Arial Standard" charset="0"/>
              </a:rPr>
              <a:t>. Was ist das optimale </a:t>
            </a:r>
            <a:r>
              <a:rPr lang="de-DE" dirty="0" err="1">
                <a:latin typeface="Arial Standard" charset="0"/>
              </a:rPr>
              <a:t>k</a:t>
            </a:r>
            <a:r>
              <a:rPr lang="de-DE" dirty="0">
                <a:latin typeface="Arial Standard" charset="0"/>
              </a:rPr>
              <a:t>?</a:t>
            </a:r>
          </a:p>
        </p:txBody>
      </p:sp>
      <p:cxnSp>
        <p:nvCxnSpPr>
          <p:cNvPr id="11" name="Gerade Verbindung mit Pfeil 10">
            <a:extLst>
              <a:ext uri="{FF2B5EF4-FFF2-40B4-BE49-F238E27FC236}">
                <a16:creationId xmlns:a16="http://schemas.microsoft.com/office/drawing/2014/main" id="{74FDD0BA-9B50-EF43-BB4E-A62356CF3A23}"/>
              </a:ext>
            </a:extLst>
          </p:cNvPr>
          <p:cNvCxnSpPr>
            <a:cxnSpLocks/>
          </p:cNvCxnSpPr>
          <p:nvPr/>
        </p:nvCxnSpPr>
        <p:spPr>
          <a:xfrm flipV="1">
            <a:off x="7670413" y="2676359"/>
            <a:ext cx="0" cy="251459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2" name="Gerade Verbindung mit Pfeil 11">
            <a:extLst>
              <a:ext uri="{FF2B5EF4-FFF2-40B4-BE49-F238E27FC236}">
                <a16:creationId xmlns:a16="http://schemas.microsoft.com/office/drawing/2014/main" id="{CB04D8E6-916F-8F47-81F3-1BD193C594CE}"/>
              </a:ext>
            </a:extLst>
          </p:cNvPr>
          <p:cNvCxnSpPr>
            <a:cxnSpLocks/>
          </p:cNvCxnSpPr>
          <p:nvPr/>
        </p:nvCxnSpPr>
        <p:spPr>
          <a:xfrm>
            <a:off x="7670413" y="5190959"/>
            <a:ext cx="3368327" cy="1"/>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F2B4AC8-9DAB-D943-9A35-2AAB74765430}"/>
              </a:ext>
            </a:extLst>
          </p:cNvPr>
          <p:cNvSpPr>
            <a:spLocks noChangeAspect="1"/>
          </p:cNvSpPr>
          <p:nvPr/>
        </p:nvSpPr>
        <p:spPr>
          <a:xfrm>
            <a:off x="7832586" y="3012749"/>
            <a:ext cx="108000" cy="108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 name="Oval 13">
            <a:extLst>
              <a:ext uri="{FF2B5EF4-FFF2-40B4-BE49-F238E27FC236}">
                <a16:creationId xmlns:a16="http://schemas.microsoft.com/office/drawing/2014/main" id="{97338109-B98B-6A46-9E39-EF5933603EB5}"/>
              </a:ext>
            </a:extLst>
          </p:cNvPr>
          <p:cNvSpPr>
            <a:spLocks noChangeAspect="1"/>
          </p:cNvSpPr>
          <p:nvPr/>
        </p:nvSpPr>
        <p:spPr>
          <a:xfrm>
            <a:off x="8029251" y="4088649"/>
            <a:ext cx="108000" cy="108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 name="Oval 14">
            <a:extLst>
              <a:ext uri="{FF2B5EF4-FFF2-40B4-BE49-F238E27FC236}">
                <a16:creationId xmlns:a16="http://schemas.microsoft.com/office/drawing/2014/main" id="{7515923E-F5F3-9442-BC3B-F53D5F99DBB8}"/>
              </a:ext>
            </a:extLst>
          </p:cNvPr>
          <p:cNvSpPr>
            <a:spLocks noChangeAspect="1"/>
          </p:cNvSpPr>
          <p:nvPr/>
        </p:nvSpPr>
        <p:spPr>
          <a:xfrm>
            <a:off x="8442302" y="4704859"/>
            <a:ext cx="108000" cy="1080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6" name="Oval 15">
            <a:extLst>
              <a:ext uri="{FF2B5EF4-FFF2-40B4-BE49-F238E27FC236}">
                <a16:creationId xmlns:a16="http://schemas.microsoft.com/office/drawing/2014/main" id="{F0D43001-74CA-AB40-9E56-273E4D1BA9F5}"/>
              </a:ext>
            </a:extLst>
          </p:cNvPr>
          <p:cNvSpPr>
            <a:spLocks noChangeAspect="1"/>
          </p:cNvSpPr>
          <p:nvPr/>
        </p:nvSpPr>
        <p:spPr>
          <a:xfrm>
            <a:off x="9197283" y="4830788"/>
            <a:ext cx="108000" cy="108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7" name="Oval 16">
            <a:extLst>
              <a:ext uri="{FF2B5EF4-FFF2-40B4-BE49-F238E27FC236}">
                <a16:creationId xmlns:a16="http://schemas.microsoft.com/office/drawing/2014/main" id="{03B89F68-BB21-354E-BD1C-AFCD6977E5C6}"/>
              </a:ext>
            </a:extLst>
          </p:cNvPr>
          <p:cNvSpPr>
            <a:spLocks noChangeAspect="1"/>
          </p:cNvSpPr>
          <p:nvPr/>
        </p:nvSpPr>
        <p:spPr>
          <a:xfrm>
            <a:off x="9970193" y="4887994"/>
            <a:ext cx="108000" cy="108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8" name="Oval 17">
            <a:extLst>
              <a:ext uri="{FF2B5EF4-FFF2-40B4-BE49-F238E27FC236}">
                <a16:creationId xmlns:a16="http://schemas.microsoft.com/office/drawing/2014/main" id="{F4F268F3-78EE-7148-AD77-8FD229F757D8}"/>
              </a:ext>
            </a:extLst>
          </p:cNvPr>
          <p:cNvSpPr>
            <a:spLocks noChangeAspect="1"/>
          </p:cNvSpPr>
          <p:nvPr/>
        </p:nvSpPr>
        <p:spPr>
          <a:xfrm>
            <a:off x="10643379" y="5010874"/>
            <a:ext cx="108000" cy="108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9" name="Textfeld 18">
            <a:extLst>
              <a:ext uri="{FF2B5EF4-FFF2-40B4-BE49-F238E27FC236}">
                <a16:creationId xmlns:a16="http://schemas.microsoft.com/office/drawing/2014/main" id="{80EA20D2-C48D-0346-9B34-B7C4AE7948D8}"/>
              </a:ext>
            </a:extLst>
          </p:cNvPr>
          <p:cNvSpPr txBox="1"/>
          <p:nvPr/>
        </p:nvSpPr>
        <p:spPr>
          <a:xfrm>
            <a:off x="8156483" y="5190958"/>
            <a:ext cx="219735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Anzahl Cluster (</a:t>
            </a:r>
            <a:r>
              <a:rPr lang="de-DE" dirty="0" err="1">
                <a:latin typeface="Arial Standard" charset="0"/>
              </a:rPr>
              <a:t>k</a:t>
            </a:r>
            <a:r>
              <a:rPr lang="de-DE" dirty="0">
                <a:latin typeface="Arial Standard" charset="0"/>
              </a:rPr>
              <a:t>)</a:t>
            </a:r>
          </a:p>
        </p:txBody>
      </p:sp>
      <p:sp>
        <p:nvSpPr>
          <p:cNvPr id="20" name="Textfeld 19">
            <a:extLst>
              <a:ext uri="{FF2B5EF4-FFF2-40B4-BE49-F238E27FC236}">
                <a16:creationId xmlns:a16="http://schemas.microsoft.com/office/drawing/2014/main" id="{F0C86CE5-DB97-6649-871C-F1FEC222D3A2}"/>
              </a:ext>
            </a:extLst>
          </p:cNvPr>
          <p:cNvSpPr txBox="1"/>
          <p:nvPr/>
        </p:nvSpPr>
        <p:spPr>
          <a:xfrm>
            <a:off x="6237572" y="3458999"/>
            <a:ext cx="1376613" cy="949317"/>
          </a:xfrm>
          <a:prstGeom prst="rect">
            <a:avLst/>
          </a:prstGeom>
          <a:noFill/>
        </p:spPr>
        <p:txBody>
          <a:bodyPr vert="horz" wrap="none" lIns="180000" tIns="180000" rIns="180000" bIns="180000" rtlCol="0" anchor="t" anchorCtr="0">
            <a:spAutoFit/>
          </a:bodyPr>
          <a:lstStyle/>
          <a:p>
            <a:pPr>
              <a:lnSpc>
                <a:spcPct val="110000"/>
              </a:lnSpc>
            </a:pPr>
            <a:r>
              <a:rPr lang="de-DE" i="1" dirty="0" err="1">
                <a:latin typeface="Arial Standard" charset="0"/>
              </a:rPr>
              <a:t>Explained</a:t>
            </a:r>
            <a:endParaRPr lang="de-DE" i="1" dirty="0">
              <a:latin typeface="Arial Standard" charset="0"/>
            </a:endParaRPr>
          </a:p>
          <a:p>
            <a:pPr>
              <a:lnSpc>
                <a:spcPct val="110000"/>
              </a:lnSpc>
            </a:pPr>
            <a:r>
              <a:rPr lang="de-DE" i="1" dirty="0" err="1">
                <a:latin typeface="Arial Standard" charset="0"/>
              </a:rPr>
              <a:t>variance</a:t>
            </a:r>
            <a:endParaRPr lang="de-DE" i="1" dirty="0">
              <a:latin typeface="Arial Standard" charset="0"/>
            </a:endParaRPr>
          </a:p>
        </p:txBody>
      </p:sp>
      <p:sp>
        <p:nvSpPr>
          <p:cNvPr id="5" name="Textfeld 4">
            <a:extLst>
              <a:ext uri="{FF2B5EF4-FFF2-40B4-BE49-F238E27FC236}">
                <a16:creationId xmlns:a16="http://schemas.microsoft.com/office/drawing/2014/main" id="{4EB30F95-42AD-E34F-ACE9-19D1A3E4AA0F}"/>
              </a:ext>
            </a:extLst>
          </p:cNvPr>
          <p:cNvSpPr txBox="1"/>
          <p:nvPr/>
        </p:nvSpPr>
        <p:spPr>
          <a:xfrm>
            <a:off x="371476" y="2792743"/>
            <a:ext cx="5713049"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Ähnlichkeit ist das Verhältnis der Abstände innerhalb des Clusters zu den Abständen zwischen den Clustern.</a:t>
            </a:r>
          </a:p>
        </p:txBody>
      </p:sp>
    </p:spTree>
    <p:extLst>
      <p:ext uri="{BB962C8B-B14F-4D97-AF65-F5344CB8AC3E}">
        <p14:creationId xmlns:p14="http://schemas.microsoft.com/office/powerpoint/2010/main" val="64193163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192BC2-7DE7-3045-9F8B-F9EEA9DF4C8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35D0F325-7793-0B48-BBE3-F0DD62B8DA7F}"/>
              </a:ext>
            </a:extLst>
          </p:cNvPr>
          <p:cNvSpPr>
            <a:spLocks noGrp="1"/>
          </p:cNvSpPr>
          <p:nvPr>
            <p:ph type="body" sz="quarter" idx="13"/>
          </p:nvPr>
        </p:nvSpPr>
        <p:spPr/>
        <p:txBody>
          <a:bodyPr/>
          <a:lstStyle/>
          <a:p>
            <a:r>
              <a:rPr lang="de-DE" dirty="0"/>
              <a:t>Evaluierung - Erklärbarkeit</a:t>
            </a:r>
          </a:p>
        </p:txBody>
      </p:sp>
      <p:sp>
        <p:nvSpPr>
          <p:cNvPr id="4" name="Textfeld 3">
            <a:extLst>
              <a:ext uri="{FF2B5EF4-FFF2-40B4-BE49-F238E27FC236}">
                <a16:creationId xmlns:a16="http://schemas.microsoft.com/office/drawing/2014/main" id="{5F28590A-9415-5046-96CB-25AE621351D8}"/>
              </a:ext>
            </a:extLst>
          </p:cNvPr>
          <p:cNvSpPr txBox="1"/>
          <p:nvPr/>
        </p:nvSpPr>
        <p:spPr>
          <a:xfrm>
            <a:off x="371477" y="1556029"/>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b="1" dirty="0" err="1"/>
              <a:t>Explainable</a:t>
            </a:r>
            <a:r>
              <a:rPr lang="de-DE" b="1" dirty="0"/>
              <a:t> </a:t>
            </a:r>
            <a:r>
              <a:rPr lang="de-DE" b="1" dirty="0" err="1"/>
              <a:t>Artificial</a:t>
            </a:r>
            <a:r>
              <a:rPr lang="de-DE" b="1" dirty="0"/>
              <a:t> </a:t>
            </a:r>
            <a:r>
              <a:rPr lang="de-DE" b="1" dirty="0" err="1"/>
              <a:t>Intelligence</a:t>
            </a:r>
            <a:r>
              <a:rPr lang="de-DE" dirty="0"/>
              <a:t> (</a:t>
            </a:r>
            <a:r>
              <a:rPr lang="de-DE" b="1" dirty="0"/>
              <a:t>XAI</a:t>
            </a:r>
            <a:r>
              <a:rPr lang="de-DE" dirty="0"/>
              <a:t>) soll eindeutig nachvollziehbar machen, auf welche Weise dynamische und nicht linear programmierte Systeme zu Ergebnissen kommen</a:t>
            </a:r>
            <a:endParaRPr lang="de-DE" dirty="0">
              <a:latin typeface="Arial Standard" charset="0"/>
            </a:endParaRPr>
          </a:p>
        </p:txBody>
      </p:sp>
      <p:sp>
        <p:nvSpPr>
          <p:cNvPr id="5" name="Textfeld 4">
            <a:extLst>
              <a:ext uri="{FF2B5EF4-FFF2-40B4-BE49-F238E27FC236}">
                <a16:creationId xmlns:a16="http://schemas.microsoft.com/office/drawing/2014/main" id="{19EE518C-4B23-A946-AF94-400DBA6B47D4}"/>
              </a:ext>
            </a:extLst>
          </p:cNvPr>
          <p:cNvSpPr txBox="1"/>
          <p:nvPr/>
        </p:nvSpPr>
        <p:spPr>
          <a:xfrm>
            <a:off x="382951" y="2505346"/>
            <a:ext cx="11437572" cy="1558715"/>
          </a:xfrm>
          <a:prstGeom prst="rect">
            <a:avLst/>
          </a:prstGeom>
          <a:noFill/>
        </p:spPr>
        <p:txBody>
          <a:bodyPr vert="horz" wrap="square" lIns="180000" tIns="180000" rIns="180000" bIns="180000" rtlCol="0" anchor="t" anchorCtr="0">
            <a:spAutoFit/>
          </a:bodyPr>
          <a:lstStyle/>
          <a:p>
            <a:pPr>
              <a:lnSpc>
                <a:spcPct val="110000"/>
              </a:lnSpc>
            </a:pPr>
            <a:r>
              <a:rPr lang="de-DE" b="1" dirty="0" err="1">
                <a:latin typeface="Arial Standard" charset="0"/>
              </a:rPr>
              <a:t>Lime</a:t>
            </a:r>
            <a:r>
              <a:rPr lang="de-DE" dirty="0">
                <a:latin typeface="Arial Standard" charset="0"/>
              </a:rPr>
              <a:t> (</a:t>
            </a:r>
            <a:r>
              <a:rPr lang="de-DE" dirty="0" err="1">
                <a:latin typeface="Arial Standard" charset="0"/>
              </a:rPr>
              <a:t>Local</a:t>
            </a:r>
            <a:r>
              <a:rPr lang="de-DE" dirty="0">
                <a:latin typeface="Arial Standard" charset="0"/>
              </a:rPr>
              <a:t> </a:t>
            </a:r>
            <a:r>
              <a:rPr lang="de-DE" dirty="0" err="1">
                <a:latin typeface="Arial Standard" charset="0"/>
              </a:rPr>
              <a:t>Interpretable</a:t>
            </a:r>
            <a:r>
              <a:rPr lang="de-DE" dirty="0">
                <a:latin typeface="Arial Standard" charset="0"/>
              </a:rPr>
              <a:t> Model-</a:t>
            </a:r>
            <a:r>
              <a:rPr lang="de-DE" dirty="0" err="1">
                <a:latin typeface="Arial Standard" charset="0"/>
              </a:rPr>
              <a:t>Agnostic</a:t>
            </a:r>
            <a:r>
              <a:rPr lang="de-DE" dirty="0">
                <a:latin typeface="Arial Standard" charset="0"/>
              </a:rPr>
              <a:t> </a:t>
            </a:r>
            <a:r>
              <a:rPr lang="de-DE" dirty="0" err="1">
                <a:latin typeface="Arial Standard" charset="0"/>
              </a:rPr>
              <a:t>Explanations</a:t>
            </a:r>
            <a:r>
              <a:rPr lang="de-DE" dirty="0">
                <a:latin typeface="Arial Standard" charset="0"/>
              </a:rPr>
              <a:t>)</a:t>
            </a:r>
          </a:p>
          <a:p>
            <a:pPr>
              <a:lnSpc>
                <a:spcPct val="110000"/>
              </a:lnSpc>
            </a:pPr>
            <a:r>
              <a:rPr lang="de-DE" i="1" dirty="0" err="1">
                <a:latin typeface="Arial Standard" charset="0"/>
              </a:rPr>
              <a:t>Local</a:t>
            </a:r>
            <a:r>
              <a:rPr lang="de-DE" dirty="0">
                <a:latin typeface="Arial Standard" charset="0"/>
              </a:rPr>
              <a:t>: Erklärung spiegelt das Verhalten des </a:t>
            </a:r>
            <a:r>
              <a:rPr lang="de-DE" dirty="0" err="1">
                <a:latin typeface="Arial Standard" charset="0"/>
              </a:rPr>
              <a:t>Klassifikators</a:t>
            </a:r>
            <a:r>
              <a:rPr lang="de-DE" dirty="0">
                <a:latin typeface="Arial Standard" charset="0"/>
              </a:rPr>
              <a:t> "um" die vorhergesagte Instanz wirklich wider</a:t>
            </a:r>
          </a:p>
          <a:p>
            <a:pPr>
              <a:lnSpc>
                <a:spcPct val="110000"/>
              </a:lnSpc>
            </a:pPr>
            <a:r>
              <a:rPr lang="de-DE" i="1" dirty="0" err="1">
                <a:latin typeface="Arial Standard" charset="0"/>
              </a:rPr>
              <a:t>Interpretable</a:t>
            </a:r>
            <a:r>
              <a:rPr lang="de-DE" dirty="0">
                <a:latin typeface="Arial Standard" charset="0"/>
              </a:rPr>
              <a:t> : Die Erklärung muss für Menschen verständlich sein</a:t>
            </a:r>
          </a:p>
          <a:p>
            <a:pPr>
              <a:lnSpc>
                <a:spcPct val="110000"/>
              </a:lnSpc>
            </a:pPr>
            <a:r>
              <a:rPr lang="de-DE" i="1" dirty="0">
                <a:latin typeface="Arial Standard" charset="0"/>
              </a:rPr>
              <a:t>Model-</a:t>
            </a:r>
            <a:r>
              <a:rPr lang="de-DE" i="1" dirty="0" err="1">
                <a:latin typeface="Arial Standard" charset="0"/>
              </a:rPr>
              <a:t>Agnostic</a:t>
            </a:r>
            <a:r>
              <a:rPr lang="de-DE" dirty="0">
                <a:latin typeface="Arial Standard" charset="0"/>
              </a:rPr>
              <a:t>: Es muss unabhängig vom Modell funktionieren</a:t>
            </a:r>
          </a:p>
        </p:txBody>
      </p:sp>
      <p:pic>
        <p:nvPicPr>
          <p:cNvPr id="4098" name="Picture 2">
            <a:extLst>
              <a:ext uri="{FF2B5EF4-FFF2-40B4-BE49-F238E27FC236}">
                <a16:creationId xmlns:a16="http://schemas.microsoft.com/office/drawing/2014/main" id="{AC75B24F-54DC-A249-9D94-2DF4991B42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3650" y="4069049"/>
            <a:ext cx="3963986" cy="2465843"/>
          </a:xfrm>
          <a:prstGeom prst="rect">
            <a:avLst/>
          </a:prstGeom>
          <a:noFill/>
          <a:extLst>
            <a:ext uri="{909E8E84-426E-40DD-AFC4-6F175D3DCCD1}">
              <a14:hiddenFill xmlns:a14="http://schemas.microsoft.com/office/drawing/2010/main">
                <a:solidFill>
                  <a:srgbClr val="FFFFFF"/>
                </a:solidFill>
              </a14:hiddenFill>
            </a:ext>
          </a:extLst>
        </p:spPr>
      </p:pic>
      <p:sp>
        <p:nvSpPr>
          <p:cNvPr id="8" name="Textfeld 7">
            <a:extLst>
              <a:ext uri="{FF2B5EF4-FFF2-40B4-BE49-F238E27FC236}">
                <a16:creationId xmlns:a16="http://schemas.microsoft.com/office/drawing/2014/main" id="{C030BA99-BB5F-AC46-BC8C-84DA710F6B7D}"/>
              </a:ext>
            </a:extLst>
          </p:cNvPr>
          <p:cNvSpPr txBox="1"/>
          <p:nvPr/>
        </p:nvSpPr>
        <p:spPr>
          <a:xfrm>
            <a:off x="114300" y="6172462"/>
            <a:ext cx="2585278" cy="550939"/>
          </a:xfrm>
          <a:prstGeom prst="rect">
            <a:avLst/>
          </a:prstGeom>
          <a:noFill/>
        </p:spPr>
        <p:txBody>
          <a:bodyPr vert="horz" wrap="none" lIns="180000" tIns="180000" rIns="180000" bIns="180000" rtlCol="0" anchor="t" anchorCtr="0">
            <a:spAutoFit/>
          </a:bodyPr>
          <a:lstStyle/>
          <a:p>
            <a:pPr>
              <a:lnSpc>
                <a:spcPct val="110000"/>
              </a:lnSpc>
            </a:pPr>
            <a:r>
              <a:rPr lang="de-DE" sz="1200" dirty="0">
                <a:latin typeface="Arial Standard" charset="0"/>
              </a:rPr>
              <a:t>https://</a:t>
            </a:r>
            <a:r>
              <a:rPr lang="de-DE" sz="1200" dirty="0" err="1">
                <a:latin typeface="Arial Standard" charset="0"/>
              </a:rPr>
              <a:t>github.com</a:t>
            </a:r>
            <a:r>
              <a:rPr lang="de-DE" sz="1200" dirty="0">
                <a:latin typeface="Arial Standard" charset="0"/>
              </a:rPr>
              <a:t>/</a:t>
            </a:r>
            <a:r>
              <a:rPr lang="de-DE" sz="1200" dirty="0" err="1">
                <a:latin typeface="Arial Standard" charset="0"/>
              </a:rPr>
              <a:t>marcotcr</a:t>
            </a:r>
            <a:r>
              <a:rPr lang="de-DE" sz="1200" dirty="0">
                <a:latin typeface="Arial Standard" charset="0"/>
              </a:rPr>
              <a:t>/</a:t>
            </a:r>
            <a:r>
              <a:rPr lang="de-DE" sz="1200" dirty="0" err="1">
                <a:latin typeface="Arial Standard" charset="0"/>
              </a:rPr>
              <a:t>lime</a:t>
            </a:r>
            <a:r>
              <a:rPr lang="de-DE" sz="1200" dirty="0">
                <a:latin typeface="Arial Standard" charset="0"/>
              </a:rPr>
              <a:t>/</a:t>
            </a:r>
          </a:p>
        </p:txBody>
      </p:sp>
      <p:sp>
        <p:nvSpPr>
          <p:cNvPr id="9" name="Textfeld 8">
            <a:extLst>
              <a:ext uri="{FF2B5EF4-FFF2-40B4-BE49-F238E27FC236}">
                <a16:creationId xmlns:a16="http://schemas.microsoft.com/office/drawing/2014/main" id="{8A97C60A-0E09-7B42-BCBD-7415102227BA}"/>
              </a:ext>
            </a:extLst>
          </p:cNvPr>
          <p:cNvSpPr txBox="1"/>
          <p:nvPr/>
        </p:nvSpPr>
        <p:spPr>
          <a:xfrm>
            <a:off x="371476" y="4624283"/>
            <a:ext cx="5713049"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Trainieren eines einfachen linearen Modells auf Basis von Störungen von Beobachtungen</a:t>
            </a:r>
          </a:p>
        </p:txBody>
      </p:sp>
    </p:spTree>
    <p:extLst>
      <p:ext uri="{BB962C8B-B14F-4D97-AF65-F5344CB8AC3E}">
        <p14:creationId xmlns:p14="http://schemas.microsoft.com/office/powerpoint/2010/main" val="259513685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Evaluierung mit Python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dirty="0">
                <a:solidFill>
                  <a:schemeClr val="bg1"/>
                </a:solidFill>
                <a:ea typeface="Montserrat" charset="0"/>
                <a:cs typeface="Montserrat" charset="0"/>
              </a:rPr>
              <a:t>Evaluierung</a:t>
            </a:r>
          </a:p>
        </p:txBody>
      </p:sp>
    </p:spTree>
    <p:extLst>
      <p:ext uri="{BB962C8B-B14F-4D97-AF65-F5344CB8AC3E}">
        <p14:creationId xmlns:p14="http://schemas.microsoft.com/office/powerpoint/2010/main" val="178225697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de-DE" sz="2400" b="1" spc="300" dirty="0" err="1">
                <a:solidFill>
                  <a:schemeClr val="bg1"/>
                </a:solidFill>
                <a:latin typeface="+mj-lt"/>
                <a:ea typeface="Montserrat" charset="0"/>
                <a:cs typeface="Montserrat" charset="0"/>
              </a:rPr>
              <a:t>Deployment</a:t>
            </a:r>
            <a:endParaRPr lang="de-DE" sz="2400" b="1" spc="300" dirty="0">
              <a:solidFill>
                <a:schemeClr val="bg1"/>
              </a:solidFill>
              <a:latin typeface="+mj-lt"/>
              <a:ea typeface="Montserrat" charset="0"/>
              <a:cs typeface="Montserrat" charset="0"/>
            </a:endParaRP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en-US"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en-US" sz="6400" spc="300" dirty="0">
                <a:solidFill>
                  <a:schemeClr val="bg1"/>
                </a:solidFill>
                <a:latin typeface="+mj-lt"/>
                <a:ea typeface="Montserrat" charset="0"/>
                <a:cs typeface="Montserrat" charset="0"/>
              </a:rPr>
              <a:t>5</a:t>
            </a:r>
          </a:p>
        </p:txBody>
      </p:sp>
    </p:spTree>
    <p:extLst>
      <p:ext uri="{BB962C8B-B14F-4D97-AF65-F5344CB8AC3E}">
        <p14:creationId xmlns:p14="http://schemas.microsoft.com/office/powerpoint/2010/main" val="95914673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71A21E-E16B-A24E-A707-6AEBF637847D}"/>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4" name="Textplatzhalter 3">
            <a:extLst>
              <a:ext uri="{FF2B5EF4-FFF2-40B4-BE49-F238E27FC236}">
                <a16:creationId xmlns:a16="http://schemas.microsoft.com/office/drawing/2014/main" id="{AA220F46-10F8-784D-96FC-C77E185FAA83}"/>
              </a:ext>
            </a:extLst>
          </p:cNvPr>
          <p:cNvSpPr>
            <a:spLocks noGrp="1"/>
          </p:cNvSpPr>
          <p:nvPr>
            <p:ph type="body" sz="quarter" idx="13"/>
          </p:nvPr>
        </p:nvSpPr>
        <p:spPr/>
        <p:txBody>
          <a:bodyPr/>
          <a:lstStyle/>
          <a:p>
            <a:r>
              <a:rPr lang="de-DE" dirty="0" err="1"/>
              <a:t>Deployment</a:t>
            </a:r>
            <a:endParaRPr lang="de-DE" dirty="0"/>
          </a:p>
        </p:txBody>
      </p:sp>
      <p:sp>
        <p:nvSpPr>
          <p:cNvPr id="5" name="Textfeld 4">
            <a:extLst>
              <a:ext uri="{FF2B5EF4-FFF2-40B4-BE49-F238E27FC236}">
                <a16:creationId xmlns:a16="http://schemas.microsoft.com/office/drawing/2014/main" id="{C00BEAC5-C975-F14C-9D01-6D2A12008539}"/>
              </a:ext>
            </a:extLst>
          </p:cNvPr>
          <p:cNvSpPr txBox="1"/>
          <p:nvPr/>
        </p:nvSpPr>
        <p:spPr>
          <a:xfrm>
            <a:off x="371474" y="1950720"/>
            <a:ext cx="10143347" cy="644618"/>
          </a:xfrm>
          <a:prstGeom prst="rect">
            <a:avLst/>
          </a:prstGeom>
          <a:noFill/>
        </p:spPr>
        <p:txBody>
          <a:bodyPr vert="horz" wrap="square" lIns="180000" tIns="180000" rIns="180000" bIns="180000" rtlCol="0" anchor="t" anchorCtr="0">
            <a:spAutoFit/>
          </a:bodyPr>
          <a:lstStyle/>
          <a:p>
            <a:pPr>
              <a:lnSpc>
                <a:spcPct val="110000"/>
              </a:lnSpc>
            </a:pPr>
            <a:r>
              <a:rPr lang="de-DE" dirty="0" err="1">
                <a:latin typeface="Arial Standard" charset="0"/>
              </a:rPr>
              <a:t>Deployment</a:t>
            </a:r>
            <a:r>
              <a:rPr lang="de-DE" dirty="0">
                <a:latin typeface="Arial Standard" charset="0"/>
              </a:rPr>
              <a:t> eines </a:t>
            </a:r>
            <a:r>
              <a:rPr lang="de-DE" dirty="0" err="1">
                <a:latin typeface="Arial Standard" charset="0"/>
              </a:rPr>
              <a:t>Machine</a:t>
            </a:r>
            <a:r>
              <a:rPr lang="de-DE" dirty="0">
                <a:latin typeface="Arial Standard" charset="0"/>
              </a:rPr>
              <a:t> Learning Modells bedeutet es für die </a:t>
            </a:r>
            <a:r>
              <a:rPr lang="de-DE" b="1" dirty="0">
                <a:latin typeface="Arial Standard" charset="0"/>
              </a:rPr>
              <a:t>Nutzer verfügbar zu machen</a:t>
            </a:r>
          </a:p>
        </p:txBody>
      </p:sp>
      <p:sp>
        <p:nvSpPr>
          <p:cNvPr id="6" name="Textfeld 5">
            <a:extLst>
              <a:ext uri="{FF2B5EF4-FFF2-40B4-BE49-F238E27FC236}">
                <a16:creationId xmlns:a16="http://schemas.microsoft.com/office/drawing/2014/main" id="{2CFF3A30-DFE8-6C4F-BFD7-25FF98F2627A}"/>
              </a:ext>
            </a:extLst>
          </p:cNvPr>
          <p:cNvSpPr txBox="1"/>
          <p:nvPr/>
        </p:nvSpPr>
        <p:spPr>
          <a:xfrm>
            <a:off x="382951" y="2595338"/>
            <a:ext cx="11437575"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Das Modell muss in die entsprechenden </a:t>
            </a:r>
            <a:r>
              <a:rPr lang="de-DE" b="1" dirty="0">
                <a:latin typeface="Arial Standard" charset="0"/>
              </a:rPr>
              <a:t>Geschäftsprozesse und IT-Infrastruktur eingebunden </a:t>
            </a:r>
            <a:r>
              <a:rPr lang="de-DE" dirty="0">
                <a:latin typeface="Arial Standard" charset="0"/>
              </a:rPr>
              <a:t>werden</a:t>
            </a:r>
          </a:p>
        </p:txBody>
      </p:sp>
      <p:sp>
        <p:nvSpPr>
          <p:cNvPr id="8" name="Textfeld 7">
            <a:extLst>
              <a:ext uri="{FF2B5EF4-FFF2-40B4-BE49-F238E27FC236}">
                <a16:creationId xmlns:a16="http://schemas.microsoft.com/office/drawing/2014/main" id="{5F76ABA1-A689-D44D-B290-6FCF9F249E8D}"/>
              </a:ext>
            </a:extLst>
          </p:cNvPr>
          <p:cNvSpPr txBox="1"/>
          <p:nvPr/>
        </p:nvSpPr>
        <p:spPr>
          <a:xfrm>
            <a:off x="382952" y="3239956"/>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Aus einem Data Science Projekt wird ein </a:t>
            </a:r>
            <a:r>
              <a:rPr lang="de-DE" b="1" dirty="0">
                <a:latin typeface="Arial Standard" charset="0"/>
              </a:rPr>
              <a:t>Software Entwicklungsprojekt</a:t>
            </a:r>
            <a:r>
              <a:rPr lang="de-DE" dirty="0">
                <a:latin typeface="Arial Standard" charset="0"/>
              </a:rPr>
              <a:t>. Gänzlich andere Fähigkeiten und Prozesse sind notwendig</a:t>
            </a:r>
          </a:p>
        </p:txBody>
      </p:sp>
      <p:sp>
        <p:nvSpPr>
          <p:cNvPr id="9" name="Textfeld 8">
            <a:extLst>
              <a:ext uri="{FF2B5EF4-FFF2-40B4-BE49-F238E27FC236}">
                <a16:creationId xmlns:a16="http://schemas.microsoft.com/office/drawing/2014/main" id="{4B5DD30C-74B7-8743-BB72-20D5A7159B93}"/>
              </a:ext>
            </a:extLst>
          </p:cNvPr>
          <p:cNvSpPr txBox="1"/>
          <p:nvPr/>
        </p:nvSpPr>
        <p:spPr>
          <a:xfrm>
            <a:off x="382951" y="4189273"/>
            <a:ext cx="653187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Eine der </a:t>
            </a:r>
            <a:r>
              <a:rPr lang="de-DE" b="1" dirty="0">
                <a:latin typeface="Arial Standard" charset="0"/>
              </a:rPr>
              <a:t>Hauptursachen warum KI-Projekte fehlschlagen</a:t>
            </a:r>
          </a:p>
        </p:txBody>
      </p:sp>
    </p:spTree>
    <p:extLst>
      <p:ext uri="{BB962C8B-B14F-4D97-AF65-F5344CB8AC3E}">
        <p14:creationId xmlns:p14="http://schemas.microsoft.com/office/powerpoint/2010/main" val="306291284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71A21E-E16B-A24E-A707-6AEBF637847D}"/>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4" name="Textplatzhalter 3">
            <a:extLst>
              <a:ext uri="{FF2B5EF4-FFF2-40B4-BE49-F238E27FC236}">
                <a16:creationId xmlns:a16="http://schemas.microsoft.com/office/drawing/2014/main" id="{AA220F46-10F8-784D-96FC-C77E185FAA83}"/>
              </a:ext>
            </a:extLst>
          </p:cNvPr>
          <p:cNvSpPr>
            <a:spLocks noGrp="1"/>
          </p:cNvSpPr>
          <p:nvPr>
            <p:ph type="body" sz="quarter" idx="13"/>
          </p:nvPr>
        </p:nvSpPr>
        <p:spPr/>
        <p:txBody>
          <a:bodyPr/>
          <a:lstStyle/>
          <a:p>
            <a:r>
              <a:rPr lang="de-DE" dirty="0" err="1"/>
              <a:t>Deployment</a:t>
            </a:r>
            <a:endParaRPr lang="de-DE" dirty="0"/>
          </a:p>
        </p:txBody>
      </p:sp>
      <p:sp>
        <p:nvSpPr>
          <p:cNvPr id="3" name="Textfeld 2">
            <a:extLst>
              <a:ext uri="{FF2B5EF4-FFF2-40B4-BE49-F238E27FC236}">
                <a16:creationId xmlns:a16="http://schemas.microsoft.com/office/drawing/2014/main" id="{F3EE0269-2AF0-674E-B1C5-F27655B31E4D}"/>
              </a:ext>
            </a:extLst>
          </p:cNvPr>
          <p:cNvSpPr txBox="1"/>
          <p:nvPr/>
        </p:nvSpPr>
        <p:spPr>
          <a:xfrm>
            <a:off x="371476" y="1556029"/>
            <a:ext cx="562143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Wie sehen die Daten aus und wie ist das Volumen?</a:t>
            </a:r>
          </a:p>
        </p:txBody>
      </p:sp>
      <p:sp>
        <p:nvSpPr>
          <p:cNvPr id="7" name="Textfeld 6">
            <a:extLst>
              <a:ext uri="{FF2B5EF4-FFF2-40B4-BE49-F238E27FC236}">
                <a16:creationId xmlns:a16="http://schemas.microsoft.com/office/drawing/2014/main" id="{F8F2B494-9A9E-344A-9518-CD121D263832}"/>
              </a:ext>
            </a:extLst>
          </p:cNvPr>
          <p:cNvSpPr txBox="1"/>
          <p:nvPr/>
        </p:nvSpPr>
        <p:spPr>
          <a:xfrm>
            <a:off x="371476" y="2183918"/>
            <a:ext cx="866944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Wie sieht die Infrastruktur aus, welche Tools und Software stehen zur Verfügung?</a:t>
            </a:r>
          </a:p>
        </p:txBody>
      </p:sp>
      <p:sp>
        <p:nvSpPr>
          <p:cNvPr id="10" name="Textfeld 9">
            <a:extLst>
              <a:ext uri="{FF2B5EF4-FFF2-40B4-BE49-F238E27FC236}">
                <a16:creationId xmlns:a16="http://schemas.microsoft.com/office/drawing/2014/main" id="{552F4295-92C5-7C43-8871-7AA9822B5342}"/>
              </a:ext>
            </a:extLst>
          </p:cNvPr>
          <p:cNvSpPr txBox="1"/>
          <p:nvPr/>
        </p:nvSpPr>
        <p:spPr>
          <a:xfrm>
            <a:off x="371476" y="2828536"/>
            <a:ext cx="704483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Wie müssen die vorhandenen Data Pipelines angepasst werden?</a:t>
            </a:r>
          </a:p>
        </p:txBody>
      </p:sp>
      <p:sp>
        <p:nvSpPr>
          <p:cNvPr id="11" name="Textfeld 10">
            <a:extLst>
              <a:ext uri="{FF2B5EF4-FFF2-40B4-BE49-F238E27FC236}">
                <a16:creationId xmlns:a16="http://schemas.microsoft.com/office/drawing/2014/main" id="{82474153-F1A2-1F45-8397-D3641D292768}"/>
              </a:ext>
            </a:extLst>
          </p:cNvPr>
          <p:cNvSpPr txBox="1"/>
          <p:nvPr/>
        </p:nvSpPr>
        <p:spPr>
          <a:xfrm>
            <a:off x="371476" y="3456425"/>
            <a:ext cx="433896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Wie kommen die Daten am Modell an?</a:t>
            </a:r>
          </a:p>
        </p:txBody>
      </p:sp>
      <p:sp>
        <p:nvSpPr>
          <p:cNvPr id="12" name="Textfeld 11">
            <a:extLst>
              <a:ext uri="{FF2B5EF4-FFF2-40B4-BE49-F238E27FC236}">
                <a16:creationId xmlns:a16="http://schemas.microsoft.com/office/drawing/2014/main" id="{B75A04E0-2137-4946-8FD1-A3014F917DED}"/>
              </a:ext>
            </a:extLst>
          </p:cNvPr>
          <p:cNvSpPr txBox="1"/>
          <p:nvPr/>
        </p:nvSpPr>
        <p:spPr>
          <a:xfrm>
            <a:off x="371476" y="4084314"/>
            <a:ext cx="451849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Wie soll </a:t>
            </a:r>
            <a:r>
              <a:rPr lang="de-DE" i="1" dirty="0" err="1">
                <a:latin typeface="Arial Standard" charset="0"/>
              </a:rPr>
              <a:t>Retraining</a:t>
            </a:r>
            <a:r>
              <a:rPr lang="de-DE" dirty="0">
                <a:latin typeface="Arial Standard" charset="0"/>
              </a:rPr>
              <a:t> gehandhabt werden?</a:t>
            </a:r>
          </a:p>
        </p:txBody>
      </p:sp>
    </p:spTree>
    <p:extLst>
      <p:ext uri="{BB962C8B-B14F-4D97-AF65-F5344CB8AC3E}">
        <p14:creationId xmlns:p14="http://schemas.microsoft.com/office/powerpoint/2010/main" val="3233275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B9D602-B6C5-F240-B5AA-D21F6A1D3F16}"/>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89E0F151-75DA-E941-AF89-A9D61D11F2A4}"/>
              </a:ext>
            </a:extLst>
          </p:cNvPr>
          <p:cNvSpPr>
            <a:spLocks noGrp="1"/>
          </p:cNvSpPr>
          <p:nvPr>
            <p:ph type="body" sz="quarter" idx="13"/>
          </p:nvPr>
        </p:nvSpPr>
        <p:spPr/>
        <p:txBody>
          <a:bodyPr/>
          <a:lstStyle/>
          <a:p>
            <a:r>
              <a:rPr lang="de-DE" dirty="0"/>
              <a:t>Joghurt Bestand</a:t>
            </a:r>
          </a:p>
        </p:txBody>
      </p:sp>
      <p:pic>
        <p:nvPicPr>
          <p:cNvPr id="4" name="Grafik 3">
            <a:extLst>
              <a:ext uri="{FF2B5EF4-FFF2-40B4-BE49-F238E27FC236}">
                <a16:creationId xmlns:a16="http://schemas.microsoft.com/office/drawing/2014/main" id="{0C6D729E-5370-304D-8296-EA2603211EC9}"/>
              </a:ext>
            </a:extLst>
          </p:cNvPr>
          <p:cNvPicPr>
            <a:picLocks noChangeAspect="1"/>
          </p:cNvPicPr>
          <p:nvPr/>
        </p:nvPicPr>
        <p:blipFill>
          <a:blip r:embed="rId2"/>
          <a:stretch>
            <a:fillRect/>
          </a:stretch>
        </p:blipFill>
        <p:spPr>
          <a:xfrm>
            <a:off x="4800867" y="1556029"/>
            <a:ext cx="6831575" cy="4539971"/>
          </a:xfrm>
          <a:prstGeom prst="rect">
            <a:avLst/>
          </a:prstGeom>
        </p:spPr>
      </p:pic>
      <p:sp>
        <p:nvSpPr>
          <p:cNvPr id="5" name="Textfeld 4">
            <a:extLst>
              <a:ext uri="{FF2B5EF4-FFF2-40B4-BE49-F238E27FC236}">
                <a16:creationId xmlns:a16="http://schemas.microsoft.com/office/drawing/2014/main" id="{11F4AF78-BC9B-6346-A6CE-5DA1ADA0364C}"/>
              </a:ext>
            </a:extLst>
          </p:cNvPr>
          <p:cNvSpPr txBox="1"/>
          <p:nvPr/>
        </p:nvSpPr>
        <p:spPr>
          <a:xfrm>
            <a:off x="559558" y="3106691"/>
            <a:ext cx="374700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Wie ließe sich das verhindern?</a:t>
            </a:r>
          </a:p>
        </p:txBody>
      </p:sp>
    </p:spTree>
    <p:extLst>
      <p:ext uri="{BB962C8B-B14F-4D97-AF65-F5344CB8AC3E}">
        <p14:creationId xmlns:p14="http://schemas.microsoft.com/office/powerpoint/2010/main" val="1694399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afik 14">
            <a:extLst>
              <a:ext uri="{FF2B5EF4-FFF2-40B4-BE49-F238E27FC236}">
                <a16:creationId xmlns:a16="http://schemas.microsoft.com/office/drawing/2014/main" id="{1F0BC8EE-9E48-924D-A4DE-95964603F563}"/>
              </a:ext>
            </a:extLst>
          </p:cNvPr>
          <p:cNvGrpSpPr/>
          <p:nvPr/>
        </p:nvGrpSpPr>
        <p:grpSpPr>
          <a:xfrm>
            <a:off x="5850301" y="3429000"/>
            <a:ext cx="514350" cy="476250"/>
            <a:chOff x="5500003" y="2596519"/>
            <a:chExt cx="514350" cy="476250"/>
          </a:xfrm>
        </p:grpSpPr>
        <p:sp>
          <p:nvSpPr>
            <p:cNvPr id="31" name="Freihandform 30">
              <a:extLst>
                <a:ext uri="{FF2B5EF4-FFF2-40B4-BE49-F238E27FC236}">
                  <a16:creationId xmlns:a16="http://schemas.microsoft.com/office/drawing/2014/main" id="{12914CA0-697B-CE48-8C00-4475C199F340}"/>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2" name="Freihandform 31">
              <a:extLst>
                <a:ext uri="{FF2B5EF4-FFF2-40B4-BE49-F238E27FC236}">
                  <a16:creationId xmlns:a16="http://schemas.microsoft.com/office/drawing/2014/main" id="{5DB31215-F12D-4B45-8DD6-F224681CC488}"/>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33" name="Freihandform 32">
              <a:extLst>
                <a:ext uri="{FF2B5EF4-FFF2-40B4-BE49-F238E27FC236}">
                  <a16:creationId xmlns:a16="http://schemas.microsoft.com/office/drawing/2014/main" id="{03EC35C1-2D2D-0C42-9ACA-E7BEAED7673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34" name="Freihandform 33">
              <a:extLst>
                <a:ext uri="{FF2B5EF4-FFF2-40B4-BE49-F238E27FC236}">
                  <a16:creationId xmlns:a16="http://schemas.microsoft.com/office/drawing/2014/main" id="{D51FA920-8535-3744-B28E-B76A6297A3CF}"/>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35" name="Freihandform 34">
              <a:extLst>
                <a:ext uri="{FF2B5EF4-FFF2-40B4-BE49-F238E27FC236}">
                  <a16:creationId xmlns:a16="http://schemas.microsoft.com/office/drawing/2014/main" id="{6400E6BD-E969-1E49-B04D-F7D5B21A9325}"/>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36" name="Freihandform 35">
              <a:extLst>
                <a:ext uri="{FF2B5EF4-FFF2-40B4-BE49-F238E27FC236}">
                  <a16:creationId xmlns:a16="http://schemas.microsoft.com/office/drawing/2014/main" id="{DC07E608-2E0D-E84F-B76B-94991579AC29}"/>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23" name="Grafik 14">
            <a:extLst>
              <a:ext uri="{FF2B5EF4-FFF2-40B4-BE49-F238E27FC236}">
                <a16:creationId xmlns:a16="http://schemas.microsoft.com/office/drawing/2014/main" id="{2C9F94B7-E74E-9741-A035-802F40F93D52}"/>
              </a:ext>
            </a:extLst>
          </p:cNvPr>
          <p:cNvGrpSpPr/>
          <p:nvPr/>
        </p:nvGrpSpPr>
        <p:grpSpPr>
          <a:xfrm>
            <a:off x="5340181" y="3429424"/>
            <a:ext cx="514350" cy="476250"/>
            <a:chOff x="5500003" y="2596519"/>
            <a:chExt cx="514350" cy="476250"/>
          </a:xfrm>
        </p:grpSpPr>
        <p:sp>
          <p:nvSpPr>
            <p:cNvPr id="24" name="Freihandform 23">
              <a:extLst>
                <a:ext uri="{FF2B5EF4-FFF2-40B4-BE49-F238E27FC236}">
                  <a16:creationId xmlns:a16="http://schemas.microsoft.com/office/drawing/2014/main" id="{DB30D630-A074-174E-8AAF-67A1E672E40B}"/>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25" name="Freihandform 24">
              <a:extLst>
                <a:ext uri="{FF2B5EF4-FFF2-40B4-BE49-F238E27FC236}">
                  <a16:creationId xmlns:a16="http://schemas.microsoft.com/office/drawing/2014/main" id="{89D2BD38-5545-214D-A9BE-F2496D71802C}"/>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26" name="Freihandform 25">
              <a:extLst>
                <a:ext uri="{FF2B5EF4-FFF2-40B4-BE49-F238E27FC236}">
                  <a16:creationId xmlns:a16="http://schemas.microsoft.com/office/drawing/2014/main" id="{4A2E8DD0-9DE7-6A40-9484-FA95D04F2A1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7" name="Freihandform 26">
              <a:extLst>
                <a:ext uri="{FF2B5EF4-FFF2-40B4-BE49-F238E27FC236}">
                  <a16:creationId xmlns:a16="http://schemas.microsoft.com/office/drawing/2014/main" id="{679476CD-6C73-214E-91D2-39B74153EDB5}"/>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FE474658-AD9B-2E41-A06B-B620925D216B}"/>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29" name="Freihandform 28">
              <a:extLst>
                <a:ext uri="{FF2B5EF4-FFF2-40B4-BE49-F238E27FC236}">
                  <a16:creationId xmlns:a16="http://schemas.microsoft.com/office/drawing/2014/main" id="{D476A2F7-142A-C14F-984D-BE1B6E8AB07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sp>
        <p:nvSpPr>
          <p:cNvPr id="2" name="Titel 1">
            <a:extLst>
              <a:ext uri="{FF2B5EF4-FFF2-40B4-BE49-F238E27FC236}">
                <a16:creationId xmlns:a16="http://schemas.microsoft.com/office/drawing/2014/main" id="{B4711A22-2CAE-DF47-AF24-9281E993CA42}"/>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3120FD21-5486-9F4E-AAC8-D8EB23935E2E}"/>
              </a:ext>
            </a:extLst>
          </p:cNvPr>
          <p:cNvSpPr>
            <a:spLocks noGrp="1"/>
          </p:cNvSpPr>
          <p:nvPr>
            <p:ph type="body" sz="quarter" idx="13"/>
          </p:nvPr>
        </p:nvSpPr>
        <p:spPr/>
        <p:txBody>
          <a:bodyPr/>
          <a:lstStyle/>
          <a:p>
            <a:r>
              <a:rPr lang="de-DE" dirty="0" err="1"/>
              <a:t>Machine</a:t>
            </a:r>
            <a:r>
              <a:rPr lang="de-DE" dirty="0"/>
              <a:t> Learning in der Bestandsoptimierung</a:t>
            </a:r>
          </a:p>
        </p:txBody>
      </p:sp>
      <p:grpSp>
        <p:nvGrpSpPr>
          <p:cNvPr id="16" name="Grafik 14">
            <a:extLst>
              <a:ext uri="{FF2B5EF4-FFF2-40B4-BE49-F238E27FC236}">
                <a16:creationId xmlns:a16="http://schemas.microsoft.com/office/drawing/2014/main" id="{636A6741-B23D-A548-A9A3-455892026FBF}"/>
              </a:ext>
            </a:extLst>
          </p:cNvPr>
          <p:cNvGrpSpPr/>
          <p:nvPr/>
        </p:nvGrpSpPr>
        <p:grpSpPr>
          <a:xfrm>
            <a:off x="4819396" y="3429000"/>
            <a:ext cx="514350" cy="476250"/>
            <a:chOff x="5500003" y="2596519"/>
            <a:chExt cx="514350" cy="476250"/>
          </a:xfrm>
        </p:grpSpPr>
        <p:sp>
          <p:nvSpPr>
            <p:cNvPr id="17" name="Freihandform 16">
              <a:extLst>
                <a:ext uri="{FF2B5EF4-FFF2-40B4-BE49-F238E27FC236}">
                  <a16:creationId xmlns:a16="http://schemas.microsoft.com/office/drawing/2014/main" id="{FBA8B90A-F624-9440-9BA4-2DD1E2ADC0AE}"/>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18" name="Freihandform 17">
              <a:extLst>
                <a:ext uri="{FF2B5EF4-FFF2-40B4-BE49-F238E27FC236}">
                  <a16:creationId xmlns:a16="http://schemas.microsoft.com/office/drawing/2014/main" id="{6E4E8687-8E5F-7947-A1BB-ECAEAB3942A4}"/>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19" name="Freihandform 18">
              <a:extLst>
                <a:ext uri="{FF2B5EF4-FFF2-40B4-BE49-F238E27FC236}">
                  <a16:creationId xmlns:a16="http://schemas.microsoft.com/office/drawing/2014/main" id="{F2AA5DB6-C611-8B49-8612-FB8E62117850}"/>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0" name="Freihandform 19">
              <a:extLst>
                <a:ext uri="{FF2B5EF4-FFF2-40B4-BE49-F238E27FC236}">
                  <a16:creationId xmlns:a16="http://schemas.microsoft.com/office/drawing/2014/main" id="{A3F5DA58-2EB8-6E4B-9652-DC14B220B922}"/>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21" name="Freihandform 20">
              <a:extLst>
                <a:ext uri="{FF2B5EF4-FFF2-40B4-BE49-F238E27FC236}">
                  <a16:creationId xmlns:a16="http://schemas.microsoft.com/office/drawing/2014/main" id="{61979636-C475-6C47-AE0B-B246E84C0595}"/>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AC92C5D3-72DD-6840-99D5-DA466CE14D10}"/>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6" name="Grafik 4">
            <a:extLst>
              <a:ext uri="{FF2B5EF4-FFF2-40B4-BE49-F238E27FC236}">
                <a16:creationId xmlns:a16="http://schemas.microsoft.com/office/drawing/2014/main" id="{86130E95-A580-9843-A92A-DACD2DB0A43C}"/>
              </a:ext>
            </a:extLst>
          </p:cNvPr>
          <p:cNvGrpSpPr>
            <a:grpSpLocks noChangeAspect="1"/>
          </p:cNvGrpSpPr>
          <p:nvPr/>
        </p:nvGrpSpPr>
        <p:grpSpPr>
          <a:xfrm>
            <a:off x="4545919" y="3592237"/>
            <a:ext cx="1947093" cy="1722428"/>
            <a:chOff x="5838825" y="3228975"/>
            <a:chExt cx="495300" cy="438150"/>
          </a:xfrm>
        </p:grpSpPr>
        <p:sp>
          <p:nvSpPr>
            <p:cNvPr id="7" name="Freihandform 6">
              <a:extLst>
                <a:ext uri="{FF2B5EF4-FFF2-40B4-BE49-F238E27FC236}">
                  <a16:creationId xmlns:a16="http://schemas.microsoft.com/office/drawing/2014/main" id="{03F46943-0EE3-0645-A9EA-758CE67DA175}"/>
                </a:ext>
              </a:extLst>
            </p:cNvPr>
            <p:cNvSpPr/>
            <p:nvPr/>
          </p:nvSpPr>
          <p:spPr>
            <a:xfrm>
              <a:off x="59340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path>
              </a:pathLst>
            </a:custGeom>
            <a:solidFill>
              <a:schemeClr val="accent1">
                <a:lumMod val="60000"/>
                <a:lumOff val="40000"/>
              </a:schemeClr>
            </a:solidFill>
            <a:ln w="9525" cap="flat">
              <a:solidFill>
                <a:schemeClr val="accent1"/>
              </a:solidFill>
              <a:prstDash val="solid"/>
              <a:miter/>
            </a:ln>
          </p:spPr>
          <p:txBody>
            <a:bodyPr rtlCol="0" anchor="ctr"/>
            <a:lstStyle/>
            <a:p>
              <a:endParaRPr lang="de-DE"/>
            </a:p>
          </p:txBody>
        </p:sp>
        <p:sp>
          <p:nvSpPr>
            <p:cNvPr id="8" name="Freihandform 7">
              <a:extLst>
                <a:ext uri="{FF2B5EF4-FFF2-40B4-BE49-F238E27FC236}">
                  <a16:creationId xmlns:a16="http://schemas.microsoft.com/office/drawing/2014/main" id="{219C2943-12EB-4F4F-BFFD-AF9BC3163E3C}"/>
                </a:ext>
              </a:extLst>
            </p:cNvPr>
            <p:cNvSpPr/>
            <p:nvPr/>
          </p:nvSpPr>
          <p:spPr>
            <a:xfrm>
              <a:off x="62388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path>
              </a:pathLst>
            </a:custGeom>
            <a:solidFill>
              <a:schemeClr val="accent1">
                <a:lumMod val="60000"/>
                <a:lumOff val="40000"/>
              </a:schemeClr>
            </a:solidFill>
            <a:ln w="9525" cap="flat">
              <a:solidFill>
                <a:schemeClr val="accent1"/>
              </a:solidFill>
              <a:prstDash val="solid"/>
              <a:miter/>
            </a:ln>
          </p:spPr>
          <p:txBody>
            <a:bodyPr rtlCol="0" anchor="ctr"/>
            <a:lstStyle/>
            <a:p>
              <a:endParaRPr lang="de-DE"/>
            </a:p>
          </p:txBody>
        </p:sp>
        <p:sp>
          <p:nvSpPr>
            <p:cNvPr id="9" name="Freihandform 8">
              <a:extLst>
                <a:ext uri="{FF2B5EF4-FFF2-40B4-BE49-F238E27FC236}">
                  <a16:creationId xmlns:a16="http://schemas.microsoft.com/office/drawing/2014/main" id="{BB49CD01-A13F-534D-9859-D91EC7224144}"/>
                </a:ext>
              </a:extLst>
            </p:cNvPr>
            <p:cNvSpPr/>
            <p:nvPr/>
          </p:nvSpPr>
          <p:spPr>
            <a:xfrm>
              <a:off x="5897509" y="3267075"/>
              <a:ext cx="436616" cy="257175"/>
            </a:xfrm>
            <a:custGeom>
              <a:avLst/>
              <a:gdLst>
                <a:gd name="connsiteX0" fmla="*/ 5 w 436616"/>
                <a:gd name="connsiteY0" fmla="*/ 11 h 257175"/>
                <a:gd name="connsiteX1" fmla="*/ 436621 w 436616"/>
                <a:gd name="connsiteY1" fmla="*/ 11 h 257175"/>
                <a:gd name="connsiteX2" fmla="*/ 398521 w 436616"/>
                <a:gd name="connsiteY2" fmla="*/ 228611 h 257175"/>
                <a:gd name="connsiteX3" fmla="*/ 74671 w 436616"/>
                <a:gd name="connsiteY3" fmla="*/ 257186 h 257175"/>
              </a:gdLst>
              <a:ahLst/>
              <a:cxnLst>
                <a:cxn ang="0">
                  <a:pos x="connsiteX0" y="connsiteY0"/>
                </a:cxn>
                <a:cxn ang="0">
                  <a:pos x="connsiteX1" y="connsiteY1"/>
                </a:cxn>
                <a:cxn ang="0">
                  <a:pos x="connsiteX2" y="connsiteY2"/>
                </a:cxn>
                <a:cxn ang="0">
                  <a:pos x="connsiteX3" y="connsiteY3"/>
                </a:cxn>
              </a:cxnLst>
              <a:rect l="l" t="t" r="r" b="b"/>
              <a:pathLst>
                <a:path w="436616" h="257175">
                  <a:moveTo>
                    <a:pt x="5" y="11"/>
                  </a:moveTo>
                  <a:lnTo>
                    <a:pt x="436621" y="11"/>
                  </a:lnTo>
                  <a:lnTo>
                    <a:pt x="398521" y="228611"/>
                  </a:lnTo>
                  <a:lnTo>
                    <a:pt x="74671" y="257186"/>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0" name="Freihandform 9">
              <a:extLst>
                <a:ext uri="{FF2B5EF4-FFF2-40B4-BE49-F238E27FC236}">
                  <a16:creationId xmlns:a16="http://schemas.microsoft.com/office/drawing/2014/main" id="{82DCD978-6292-7248-8DAA-6BE9AE18407C}"/>
                </a:ext>
              </a:extLst>
            </p:cNvPr>
            <p:cNvSpPr/>
            <p:nvPr/>
          </p:nvSpPr>
          <p:spPr>
            <a:xfrm>
              <a:off x="59340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1" name="Freihandform 10">
              <a:extLst>
                <a:ext uri="{FF2B5EF4-FFF2-40B4-BE49-F238E27FC236}">
                  <a16:creationId xmlns:a16="http://schemas.microsoft.com/office/drawing/2014/main" id="{8F055F63-3382-6748-90F1-8130515D46F9}"/>
                </a:ext>
              </a:extLst>
            </p:cNvPr>
            <p:cNvSpPr/>
            <p:nvPr/>
          </p:nvSpPr>
          <p:spPr>
            <a:xfrm>
              <a:off x="62388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04DD0208-D340-1046-9CFD-3B5C328D6C1C}"/>
                </a:ext>
              </a:extLst>
            </p:cNvPr>
            <p:cNvSpPr/>
            <p:nvPr/>
          </p:nvSpPr>
          <p:spPr>
            <a:xfrm>
              <a:off x="5838825" y="3228975"/>
              <a:ext cx="133350" cy="295275"/>
            </a:xfrm>
            <a:custGeom>
              <a:avLst/>
              <a:gdLst>
                <a:gd name="connsiteX0" fmla="*/ 5 w 133350"/>
                <a:gd name="connsiteY0" fmla="*/ 11 h 295275"/>
                <a:gd name="connsiteX1" fmla="*/ 47630 w 133350"/>
                <a:gd name="connsiteY1" fmla="*/ 11 h 295275"/>
                <a:gd name="connsiteX2" fmla="*/ 133355 w 133350"/>
                <a:gd name="connsiteY2" fmla="*/ 295286 h 295275"/>
              </a:gdLst>
              <a:ahLst/>
              <a:cxnLst>
                <a:cxn ang="0">
                  <a:pos x="connsiteX0" y="connsiteY0"/>
                </a:cxn>
                <a:cxn ang="0">
                  <a:pos x="connsiteX1" y="connsiteY1"/>
                </a:cxn>
                <a:cxn ang="0">
                  <a:pos x="connsiteX2" y="connsiteY2"/>
                </a:cxn>
              </a:cxnLst>
              <a:rect l="l" t="t" r="r" b="b"/>
              <a:pathLst>
                <a:path w="133350" h="295275">
                  <a:moveTo>
                    <a:pt x="5" y="11"/>
                  </a:moveTo>
                  <a:lnTo>
                    <a:pt x="47630" y="11"/>
                  </a:lnTo>
                  <a:lnTo>
                    <a:pt x="133355" y="295286"/>
                  </a:lnTo>
                </a:path>
              </a:pathLst>
            </a:custGeom>
            <a:noFill/>
            <a:ln w="19050" cap="rnd">
              <a:solidFill>
                <a:schemeClr val="accent1">
                  <a:lumMod val="75000"/>
                </a:schemeClr>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ED0F38EF-1D79-AB49-9A40-3F25C269EB1E}"/>
                </a:ext>
              </a:extLst>
            </p:cNvPr>
            <p:cNvSpPr/>
            <p:nvPr/>
          </p:nvSpPr>
          <p:spPr>
            <a:xfrm>
              <a:off x="5899146" y="3267075"/>
              <a:ext cx="434978" cy="304800"/>
            </a:xfrm>
            <a:custGeom>
              <a:avLst/>
              <a:gdLst>
                <a:gd name="connsiteX0" fmla="*/ 396883 w 434978"/>
                <a:gd name="connsiteY0" fmla="*/ 304811 h 304800"/>
                <a:gd name="connsiteX1" fmla="*/ 34933 w 434978"/>
                <a:gd name="connsiteY1" fmla="*/ 304811 h 304800"/>
                <a:gd name="connsiteX2" fmla="*/ 73033 w 434978"/>
                <a:gd name="connsiteY2" fmla="*/ 257186 h 304800"/>
                <a:gd name="connsiteX3" fmla="*/ 396883 w 434978"/>
                <a:gd name="connsiteY3" fmla="*/ 228611 h 304800"/>
                <a:gd name="connsiteX4" fmla="*/ 434983 w 434978"/>
                <a:gd name="connsiteY4" fmla="*/ 11 h 304800"/>
                <a:gd name="connsiteX5" fmla="*/ 5 w 434978"/>
                <a:gd name="connsiteY5" fmla="*/ 11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978" h="304800">
                  <a:moveTo>
                    <a:pt x="396883" y="304811"/>
                  </a:moveTo>
                  <a:lnTo>
                    <a:pt x="34933" y="304811"/>
                  </a:lnTo>
                  <a:cubicBezTo>
                    <a:pt x="34933" y="285761"/>
                    <a:pt x="43858" y="261358"/>
                    <a:pt x="73033" y="257186"/>
                  </a:cubicBezTo>
                  <a:lnTo>
                    <a:pt x="396883" y="228611"/>
                  </a:lnTo>
                  <a:lnTo>
                    <a:pt x="434983" y="11"/>
                  </a:lnTo>
                  <a:lnTo>
                    <a:pt x="5" y="11"/>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37" name="Grafik 14">
            <a:extLst>
              <a:ext uri="{FF2B5EF4-FFF2-40B4-BE49-F238E27FC236}">
                <a16:creationId xmlns:a16="http://schemas.microsoft.com/office/drawing/2014/main" id="{FCBEFE6B-74AC-D343-9E47-28174238B8F0}"/>
              </a:ext>
            </a:extLst>
          </p:cNvPr>
          <p:cNvGrpSpPr/>
          <p:nvPr/>
        </p:nvGrpSpPr>
        <p:grpSpPr>
          <a:xfrm>
            <a:off x="5578306" y="2952538"/>
            <a:ext cx="514350" cy="476250"/>
            <a:chOff x="5500003" y="2596519"/>
            <a:chExt cx="514350" cy="476250"/>
          </a:xfrm>
        </p:grpSpPr>
        <p:sp>
          <p:nvSpPr>
            <p:cNvPr id="38" name="Freihandform 37">
              <a:extLst>
                <a:ext uri="{FF2B5EF4-FFF2-40B4-BE49-F238E27FC236}">
                  <a16:creationId xmlns:a16="http://schemas.microsoft.com/office/drawing/2014/main" id="{9E44A8B0-9070-574A-8D7D-9CD5793F540A}"/>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9" name="Freihandform 38">
              <a:extLst>
                <a:ext uri="{FF2B5EF4-FFF2-40B4-BE49-F238E27FC236}">
                  <a16:creationId xmlns:a16="http://schemas.microsoft.com/office/drawing/2014/main" id="{22033B13-9E7D-A64A-A08F-EA63EF46BBA6}"/>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40" name="Freihandform 39">
              <a:extLst>
                <a:ext uri="{FF2B5EF4-FFF2-40B4-BE49-F238E27FC236}">
                  <a16:creationId xmlns:a16="http://schemas.microsoft.com/office/drawing/2014/main" id="{26DA670C-110E-9D45-8F60-A6091FCA4598}"/>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1" name="Freihandform 40">
              <a:extLst>
                <a:ext uri="{FF2B5EF4-FFF2-40B4-BE49-F238E27FC236}">
                  <a16:creationId xmlns:a16="http://schemas.microsoft.com/office/drawing/2014/main" id="{7BF8BD1A-E6FC-2142-BC7C-695C84C877CC}"/>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42" name="Freihandform 41">
              <a:extLst>
                <a:ext uri="{FF2B5EF4-FFF2-40B4-BE49-F238E27FC236}">
                  <a16:creationId xmlns:a16="http://schemas.microsoft.com/office/drawing/2014/main" id="{9D0E8224-A6FF-3443-B3EB-33E6B81D6A36}"/>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43" name="Freihandform 42">
              <a:extLst>
                <a:ext uri="{FF2B5EF4-FFF2-40B4-BE49-F238E27FC236}">
                  <a16:creationId xmlns:a16="http://schemas.microsoft.com/office/drawing/2014/main" id="{A73B0755-6912-3D42-9F45-2150068136B9}"/>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44" name="Grafik 14">
            <a:extLst>
              <a:ext uri="{FF2B5EF4-FFF2-40B4-BE49-F238E27FC236}">
                <a16:creationId xmlns:a16="http://schemas.microsoft.com/office/drawing/2014/main" id="{91398353-8280-D843-88F3-978074AE2DFC}"/>
              </a:ext>
            </a:extLst>
          </p:cNvPr>
          <p:cNvGrpSpPr/>
          <p:nvPr/>
        </p:nvGrpSpPr>
        <p:grpSpPr>
          <a:xfrm>
            <a:off x="5068186" y="2952962"/>
            <a:ext cx="514350" cy="476250"/>
            <a:chOff x="5500003" y="2596519"/>
            <a:chExt cx="514350" cy="476250"/>
          </a:xfrm>
        </p:grpSpPr>
        <p:sp>
          <p:nvSpPr>
            <p:cNvPr id="45" name="Freihandform 44">
              <a:extLst>
                <a:ext uri="{FF2B5EF4-FFF2-40B4-BE49-F238E27FC236}">
                  <a16:creationId xmlns:a16="http://schemas.microsoft.com/office/drawing/2014/main" id="{BF2ECF06-E387-3143-BC63-4C57A760BDB7}"/>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46" name="Freihandform 45">
              <a:extLst>
                <a:ext uri="{FF2B5EF4-FFF2-40B4-BE49-F238E27FC236}">
                  <a16:creationId xmlns:a16="http://schemas.microsoft.com/office/drawing/2014/main" id="{4DF885F0-6A06-034D-B92F-32A75CC6A222}"/>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47" name="Freihandform 46">
              <a:extLst>
                <a:ext uri="{FF2B5EF4-FFF2-40B4-BE49-F238E27FC236}">
                  <a16:creationId xmlns:a16="http://schemas.microsoft.com/office/drawing/2014/main" id="{510BEFB4-C86D-134B-AFEE-A95344B699E5}"/>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8" name="Freihandform 47">
              <a:extLst>
                <a:ext uri="{FF2B5EF4-FFF2-40B4-BE49-F238E27FC236}">
                  <a16:creationId xmlns:a16="http://schemas.microsoft.com/office/drawing/2014/main" id="{FE9C5A50-1086-C641-B831-C55A25816CB3}"/>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B7C7D6FA-70B0-1E45-929F-446110A55C79}"/>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50" name="Freihandform 49">
              <a:extLst>
                <a:ext uri="{FF2B5EF4-FFF2-40B4-BE49-F238E27FC236}">
                  <a16:creationId xmlns:a16="http://schemas.microsoft.com/office/drawing/2014/main" id="{3A7AA80C-6F7D-3A42-B45C-977FCDEAD1B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sp>
        <p:nvSpPr>
          <p:cNvPr id="52" name="Textfeld 51">
            <a:extLst>
              <a:ext uri="{FF2B5EF4-FFF2-40B4-BE49-F238E27FC236}">
                <a16:creationId xmlns:a16="http://schemas.microsoft.com/office/drawing/2014/main" id="{9C2C7666-3D16-2445-A315-DBF163986135}"/>
              </a:ext>
            </a:extLst>
          </p:cNvPr>
          <p:cNvSpPr txBox="1"/>
          <p:nvPr/>
        </p:nvSpPr>
        <p:spPr>
          <a:xfrm>
            <a:off x="2039549" y="1708630"/>
            <a:ext cx="7134665" cy="949317"/>
          </a:xfrm>
          <a:prstGeom prst="rect">
            <a:avLst/>
          </a:prstGeom>
          <a:noFill/>
        </p:spPr>
        <p:txBody>
          <a:bodyPr vert="horz" wrap="none" lIns="180000" tIns="180000" rIns="180000" bIns="180000" rtlCol="0" anchor="t" anchorCtr="0">
            <a:spAutoFit/>
          </a:bodyPr>
          <a:lstStyle/>
          <a:p>
            <a:pPr algn="ctr">
              <a:lnSpc>
                <a:spcPct val="110000"/>
              </a:lnSpc>
            </a:pPr>
            <a:r>
              <a:rPr lang="de-DE" b="1" dirty="0">
                <a:latin typeface="Arial Standard" charset="0"/>
              </a:rPr>
              <a:t>Einflussfaktoren für die Nachfrage</a:t>
            </a:r>
          </a:p>
          <a:p>
            <a:pPr algn="ctr">
              <a:lnSpc>
                <a:spcPct val="110000"/>
              </a:lnSpc>
            </a:pPr>
            <a:r>
              <a:rPr lang="de-DE" dirty="0">
                <a:latin typeface="Arial Standard" charset="0"/>
              </a:rPr>
              <a:t>Problemstellung: Vorhersage der Nachfrage so genau wie möglich</a:t>
            </a:r>
          </a:p>
        </p:txBody>
      </p:sp>
      <p:sp>
        <p:nvSpPr>
          <p:cNvPr id="51" name="Textfeld 50">
            <a:extLst>
              <a:ext uri="{FF2B5EF4-FFF2-40B4-BE49-F238E27FC236}">
                <a16:creationId xmlns:a16="http://schemas.microsoft.com/office/drawing/2014/main" id="{1533714A-12A6-2D4D-B587-DAF7D434FAB7}"/>
              </a:ext>
            </a:extLst>
          </p:cNvPr>
          <p:cNvSpPr txBox="1"/>
          <p:nvPr/>
        </p:nvSpPr>
        <p:spPr>
          <a:xfrm>
            <a:off x="5471169" y="668944"/>
            <a:ext cx="330021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Passwort: GFU_Datev_2021</a:t>
            </a:r>
          </a:p>
        </p:txBody>
      </p:sp>
      <p:sp>
        <p:nvSpPr>
          <p:cNvPr id="53" name="Textfeld 52">
            <a:extLst>
              <a:ext uri="{FF2B5EF4-FFF2-40B4-BE49-F238E27FC236}">
                <a16:creationId xmlns:a16="http://schemas.microsoft.com/office/drawing/2014/main" id="{AC5F2833-E3C1-0D43-A43B-A94EE3FEB351}"/>
              </a:ext>
            </a:extLst>
          </p:cNvPr>
          <p:cNvSpPr txBox="1"/>
          <p:nvPr/>
        </p:nvSpPr>
        <p:spPr>
          <a:xfrm>
            <a:off x="5471169" y="259994"/>
            <a:ext cx="646133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hlinkClick r:id="rId2"/>
              </a:rPr>
              <a:t>Miro board link</a:t>
            </a:r>
            <a:r>
              <a:rPr lang="de-DE" dirty="0">
                <a:latin typeface="Arial Standard" charset="0"/>
              </a:rPr>
              <a:t>: https://</a:t>
            </a:r>
            <a:r>
              <a:rPr lang="de-DE" dirty="0" err="1">
                <a:latin typeface="Arial Standard" charset="0"/>
              </a:rPr>
              <a:t>miro.com</a:t>
            </a:r>
            <a:r>
              <a:rPr lang="de-DE" dirty="0">
                <a:latin typeface="Arial Standard" charset="0"/>
              </a:rPr>
              <a:t>/</a:t>
            </a:r>
            <a:r>
              <a:rPr lang="de-DE" dirty="0" err="1">
                <a:latin typeface="Arial Standard" charset="0"/>
              </a:rPr>
              <a:t>app</a:t>
            </a:r>
            <a:r>
              <a:rPr lang="de-DE" dirty="0">
                <a:latin typeface="Arial Standard" charset="0"/>
              </a:rPr>
              <a:t>/</a:t>
            </a:r>
            <a:r>
              <a:rPr lang="de-DE" dirty="0" err="1">
                <a:latin typeface="Arial Standard" charset="0"/>
              </a:rPr>
              <a:t>board</a:t>
            </a:r>
            <a:r>
              <a:rPr lang="de-DE" dirty="0">
                <a:latin typeface="Arial Standard" charset="0"/>
              </a:rPr>
              <a:t>/o9J_loAOhSE=/</a:t>
            </a:r>
          </a:p>
        </p:txBody>
      </p:sp>
    </p:spTree>
    <p:extLst>
      <p:ext uri="{BB962C8B-B14F-4D97-AF65-F5344CB8AC3E}">
        <p14:creationId xmlns:p14="http://schemas.microsoft.com/office/powerpoint/2010/main" val="2949187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afik 14">
            <a:extLst>
              <a:ext uri="{FF2B5EF4-FFF2-40B4-BE49-F238E27FC236}">
                <a16:creationId xmlns:a16="http://schemas.microsoft.com/office/drawing/2014/main" id="{1F0BC8EE-9E48-924D-A4DE-95964603F563}"/>
              </a:ext>
            </a:extLst>
          </p:cNvPr>
          <p:cNvGrpSpPr/>
          <p:nvPr/>
        </p:nvGrpSpPr>
        <p:grpSpPr>
          <a:xfrm>
            <a:off x="5850301" y="3429000"/>
            <a:ext cx="514350" cy="476250"/>
            <a:chOff x="5500003" y="2596519"/>
            <a:chExt cx="514350" cy="476250"/>
          </a:xfrm>
        </p:grpSpPr>
        <p:sp>
          <p:nvSpPr>
            <p:cNvPr id="31" name="Freihandform 30">
              <a:extLst>
                <a:ext uri="{FF2B5EF4-FFF2-40B4-BE49-F238E27FC236}">
                  <a16:creationId xmlns:a16="http://schemas.microsoft.com/office/drawing/2014/main" id="{12914CA0-697B-CE48-8C00-4475C199F340}"/>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2" name="Freihandform 31">
              <a:extLst>
                <a:ext uri="{FF2B5EF4-FFF2-40B4-BE49-F238E27FC236}">
                  <a16:creationId xmlns:a16="http://schemas.microsoft.com/office/drawing/2014/main" id="{5DB31215-F12D-4B45-8DD6-F224681CC488}"/>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33" name="Freihandform 32">
              <a:extLst>
                <a:ext uri="{FF2B5EF4-FFF2-40B4-BE49-F238E27FC236}">
                  <a16:creationId xmlns:a16="http://schemas.microsoft.com/office/drawing/2014/main" id="{03EC35C1-2D2D-0C42-9ACA-E7BEAED7673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34" name="Freihandform 33">
              <a:extLst>
                <a:ext uri="{FF2B5EF4-FFF2-40B4-BE49-F238E27FC236}">
                  <a16:creationId xmlns:a16="http://schemas.microsoft.com/office/drawing/2014/main" id="{D51FA920-8535-3744-B28E-B76A6297A3CF}"/>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35" name="Freihandform 34">
              <a:extLst>
                <a:ext uri="{FF2B5EF4-FFF2-40B4-BE49-F238E27FC236}">
                  <a16:creationId xmlns:a16="http://schemas.microsoft.com/office/drawing/2014/main" id="{6400E6BD-E969-1E49-B04D-F7D5B21A9325}"/>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36" name="Freihandform 35">
              <a:extLst>
                <a:ext uri="{FF2B5EF4-FFF2-40B4-BE49-F238E27FC236}">
                  <a16:creationId xmlns:a16="http://schemas.microsoft.com/office/drawing/2014/main" id="{DC07E608-2E0D-E84F-B76B-94991579AC29}"/>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23" name="Grafik 14">
            <a:extLst>
              <a:ext uri="{FF2B5EF4-FFF2-40B4-BE49-F238E27FC236}">
                <a16:creationId xmlns:a16="http://schemas.microsoft.com/office/drawing/2014/main" id="{2C9F94B7-E74E-9741-A035-802F40F93D52}"/>
              </a:ext>
            </a:extLst>
          </p:cNvPr>
          <p:cNvGrpSpPr/>
          <p:nvPr/>
        </p:nvGrpSpPr>
        <p:grpSpPr>
          <a:xfrm>
            <a:off x="5340181" y="3429424"/>
            <a:ext cx="514350" cy="476250"/>
            <a:chOff x="5500003" y="2596519"/>
            <a:chExt cx="514350" cy="476250"/>
          </a:xfrm>
        </p:grpSpPr>
        <p:sp>
          <p:nvSpPr>
            <p:cNvPr id="24" name="Freihandform 23">
              <a:extLst>
                <a:ext uri="{FF2B5EF4-FFF2-40B4-BE49-F238E27FC236}">
                  <a16:creationId xmlns:a16="http://schemas.microsoft.com/office/drawing/2014/main" id="{DB30D630-A074-174E-8AAF-67A1E672E40B}"/>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25" name="Freihandform 24">
              <a:extLst>
                <a:ext uri="{FF2B5EF4-FFF2-40B4-BE49-F238E27FC236}">
                  <a16:creationId xmlns:a16="http://schemas.microsoft.com/office/drawing/2014/main" id="{89D2BD38-5545-214D-A9BE-F2496D71802C}"/>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26" name="Freihandform 25">
              <a:extLst>
                <a:ext uri="{FF2B5EF4-FFF2-40B4-BE49-F238E27FC236}">
                  <a16:creationId xmlns:a16="http://schemas.microsoft.com/office/drawing/2014/main" id="{4A2E8DD0-9DE7-6A40-9484-FA95D04F2A1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7" name="Freihandform 26">
              <a:extLst>
                <a:ext uri="{FF2B5EF4-FFF2-40B4-BE49-F238E27FC236}">
                  <a16:creationId xmlns:a16="http://schemas.microsoft.com/office/drawing/2014/main" id="{679476CD-6C73-214E-91D2-39B74153EDB5}"/>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FE474658-AD9B-2E41-A06B-B620925D216B}"/>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29" name="Freihandform 28">
              <a:extLst>
                <a:ext uri="{FF2B5EF4-FFF2-40B4-BE49-F238E27FC236}">
                  <a16:creationId xmlns:a16="http://schemas.microsoft.com/office/drawing/2014/main" id="{D476A2F7-142A-C14F-984D-BE1B6E8AB07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sp>
        <p:nvSpPr>
          <p:cNvPr id="2" name="Titel 1">
            <a:extLst>
              <a:ext uri="{FF2B5EF4-FFF2-40B4-BE49-F238E27FC236}">
                <a16:creationId xmlns:a16="http://schemas.microsoft.com/office/drawing/2014/main" id="{B4711A22-2CAE-DF47-AF24-9281E993CA42}"/>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3120FD21-5486-9F4E-AAC8-D8EB23935E2E}"/>
              </a:ext>
            </a:extLst>
          </p:cNvPr>
          <p:cNvSpPr>
            <a:spLocks noGrp="1"/>
          </p:cNvSpPr>
          <p:nvPr>
            <p:ph type="body" sz="quarter" idx="13"/>
          </p:nvPr>
        </p:nvSpPr>
        <p:spPr/>
        <p:txBody>
          <a:bodyPr/>
          <a:lstStyle/>
          <a:p>
            <a:r>
              <a:rPr lang="de-DE" dirty="0" err="1"/>
              <a:t>Machine</a:t>
            </a:r>
            <a:r>
              <a:rPr lang="de-DE" dirty="0"/>
              <a:t> Learning in der Bestandsoptimierung</a:t>
            </a:r>
          </a:p>
        </p:txBody>
      </p:sp>
      <p:grpSp>
        <p:nvGrpSpPr>
          <p:cNvPr id="16" name="Grafik 14">
            <a:extLst>
              <a:ext uri="{FF2B5EF4-FFF2-40B4-BE49-F238E27FC236}">
                <a16:creationId xmlns:a16="http://schemas.microsoft.com/office/drawing/2014/main" id="{636A6741-B23D-A548-A9A3-455892026FBF}"/>
              </a:ext>
            </a:extLst>
          </p:cNvPr>
          <p:cNvGrpSpPr/>
          <p:nvPr/>
        </p:nvGrpSpPr>
        <p:grpSpPr>
          <a:xfrm>
            <a:off x="4819396" y="3429000"/>
            <a:ext cx="514350" cy="476250"/>
            <a:chOff x="5500003" y="2596519"/>
            <a:chExt cx="514350" cy="476250"/>
          </a:xfrm>
        </p:grpSpPr>
        <p:sp>
          <p:nvSpPr>
            <p:cNvPr id="17" name="Freihandform 16">
              <a:extLst>
                <a:ext uri="{FF2B5EF4-FFF2-40B4-BE49-F238E27FC236}">
                  <a16:creationId xmlns:a16="http://schemas.microsoft.com/office/drawing/2014/main" id="{FBA8B90A-F624-9440-9BA4-2DD1E2ADC0AE}"/>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18" name="Freihandform 17">
              <a:extLst>
                <a:ext uri="{FF2B5EF4-FFF2-40B4-BE49-F238E27FC236}">
                  <a16:creationId xmlns:a16="http://schemas.microsoft.com/office/drawing/2014/main" id="{6E4E8687-8E5F-7947-A1BB-ECAEAB3942A4}"/>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19" name="Freihandform 18">
              <a:extLst>
                <a:ext uri="{FF2B5EF4-FFF2-40B4-BE49-F238E27FC236}">
                  <a16:creationId xmlns:a16="http://schemas.microsoft.com/office/drawing/2014/main" id="{F2AA5DB6-C611-8B49-8612-FB8E62117850}"/>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0" name="Freihandform 19">
              <a:extLst>
                <a:ext uri="{FF2B5EF4-FFF2-40B4-BE49-F238E27FC236}">
                  <a16:creationId xmlns:a16="http://schemas.microsoft.com/office/drawing/2014/main" id="{A3F5DA58-2EB8-6E4B-9652-DC14B220B922}"/>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21" name="Freihandform 20">
              <a:extLst>
                <a:ext uri="{FF2B5EF4-FFF2-40B4-BE49-F238E27FC236}">
                  <a16:creationId xmlns:a16="http://schemas.microsoft.com/office/drawing/2014/main" id="{61979636-C475-6C47-AE0B-B246E84C0595}"/>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AC92C5D3-72DD-6840-99D5-DA466CE14D10}"/>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6" name="Grafik 4">
            <a:extLst>
              <a:ext uri="{FF2B5EF4-FFF2-40B4-BE49-F238E27FC236}">
                <a16:creationId xmlns:a16="http://schemas.microsoft.com/office/drawing/2014/main" id="{86130E95-A580-9843-A92A-DACD2DB0A43C}"/>
              </a:ext>
            </a:extLst>
          </p:cNvPr>
          <p:cNvGrpSpPr>
            <a:grpSpLocks noChangeAspect="1"/>
          </p:cNvGrpSpPr>
          <p:nvPr/>
        </p:nvGrpSpPr>
        <p:grpSpPr>
          <a:xfrm>
            <a:off x="4545919" y="3592237"/>
            <a:ext cx="1947093" cy="1722428"/>
            <a:chOff x="5838825" y="3228975"/>
            <a:chExt cx="495300" cy="438150"/>
          </a:xfrm>
        </p:grpSpPr>
        <p:sp>
          <p:nvSpPr>
            <p:cNvPr id="7" name="Freihandform 6">
              <a:extLst>
                <a:ext uri="{FF2B5EF4-FFF2-40B4-BE49-F238E27FC236}">
                  <a16:creationId xmlns:a16="http://schemas.microsoft.com/office/drawing/2014/main" id="{03F46943-0EE3-0645-A9EA-758CE67DA175}"/>
                </a:ext>
              </a:extLst>
            </p:cNvPr>
            <p:cNvSpPr/>
            <p:nvPr/>
          </p:nvSpPr>
          <p:spPr>
            <a:xfrm>
              <a:off x="59340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path>
              </a:pathLst>
            </a:custGeom>
            <a:solidFill>
              <a:schemeClr val="accent1">
                <a:lumMod val="60000"/>
                <a:lumOff val="40000"/>
              </a:schemeClr>
            </a:solidFill>
            <a:ln w="9525" cap="flat">
              <a:solidFill>
                <a:schemeClr val="accent1"/>
              </a:solidFill>
              <a:prstDash val="solid"/>
              <a:miter/>
            </a:ln>
          </p:spPr>
          <p:txBody>
            <a:bodyPr rtlCol="0" anchor="ctr"/>
            <a:lstStyle/>
            <a:p>
              <a:endParaRPr lang="de-DE"/>
            </a:p>
          </p:txBody>
        </p:sp>
        <p:sp>
          <p:nvSpPr>
            <p:cNvPr id="8" name="Freihandform 7">
              <a:extLst>
                <a:ext uri="{FF2B5EF4-FFF2-40B4-BE49-F238E27FC236}">
                  <a16:creationId xmlns:a16="http://schemas.microsoft.com/office/drawing/2014/main" id="{219C2943-12EB-4F4F-BFFD-AF9BC3163E3C}"/>
                </a:ext>
              </a:extLst>
            </p:cNvPr>
            <p:cNvSpPr/>
            <p:nvPr/>
          </p:nvSpPr>
          <p:spPr>
            <a:xfrm>
              <a:off x="62388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path>
              </a:pathLst>
            </a:custGeom>
            <a:solidFill>
              <a:schemeClr val="accent1">
                <a:lumMod val="60000"/>
                <a:lumOff val="40000"/>
              </a:schemeClr>
            </a:solidFill>
            <a:ln w="9525" cap="flat">
              <a:solidFill>
                <a:schemeClr val="accent1"/>
              </a:solidFill>
              <a:prstDash val="solid"/>
              <a:miter/>
            </a:ln>
          </p:spPr>
          <p:txBody>
            <a:bodyPr rtlCol="0" anchor="ctr"/>
            <a:lstStyle/>
            <a:p>
              <a:endParaRPr lang="de-DE"/>
            </a:p>
          </p:txBody>
        </p:sp>
        <p:sp>
          <p:nvSpPr>
            <p:cNvPr id="9" name="Freihandform 8">
              <a:extLst>
                <a:ext uri="{FF2B5EF4-FFF2-40B4-BE49-F238E27FC236}">
                  <a16:creationId xmlns:a16="http://schemas.microsoft.com/office/drawing/2014/main" id="{BB49CD01-A13F-534D-9859-D91EC7224144}"/>
                </a:ext>
              </a:extLst>
            </p:cNvPr>
            <p:cNvSpPr/>
            <p:nvPr/>
          </p:nvSpPr>
          <p:spPr>
            <a:xfrm>
              <a:off x="5897509" y="3267075"/>
              <a:ext cx="436616" cy="257175"/>
            </a:xfrm>
            <a:custGeom>
              <a:avLst/>
              <a:gdLst>
                <a:gd name="connsiteX0" fmla="*/ 5 w 436616"/>
                <a:gd name="connsiteY0" fmla="*/ 11 h 257175"/>
                <a:gd name="connsiteX1" fmla="*/ 436621 w 436616"/>
                <a:gd name="connsiteY1" fmla="*/ 11 h 257175"/>
                <a:gd name="connsiteX2" fmla="*/ 398521 w 436616"/>
                <a:gd name="connsiteY2" fmla="*/ 228611 h 257175"/>
                <a:gd name="connsiteX3" fmla="*/ 74671 w 436616"/>
                <a:gd name="connsiteY3" fmla="*/ 257186 h 257175"/>
              </a:gdLst>
              <a:ahLst/>
              <a:cxnLst>
                <a:cxn ang="0">
                  <a:pos x="connsiteX0" y="connsiteY0"/>
                </a:cxn>
                <a:cxn ang="0">
                  <a:pos x="connsiteX1" y="connsiteY1"/>
                </a:cxn>
                <a:cxn ang="0">
                  <a:pos x="connsiteX2" y="connsiteY2"/>
                </a:cxn>
                <a:cxn ang="0">
                  <a:pos x="connsiteX3" y="connsiteY3"/>
                </a:cxn>
              </a:cxnLst>
              <a:rect l="l" t="t" r="r" b="b"/>
              <a:pathLst>
                <a:path w="436616" h="257175">
                  <a:moveTo>
                    <a:pt x="5" y="11"/>
                  </a:moveTo>
                  <a:lnTo>
                    <a:pt x="436621" y="11"/>
                  </a:lnTo>
                  <a:lnTo>
                    <a:pt x="398521" y="228611"/>
                  </a:lnTo>
                  <a:lnTo>
                    <a:pt x="74671" y="257186"/>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0" name="Freihandform 9">
              <a:extLst>
                <a:ext uri="{FF2B5EF4-FFF2-40B4-BE49-F238E27FC236}">
                  <a16:creationId xmlns:a16="http://schemas.microsoft.com/office/drawing/2014/main" id="{82DCD978-6292-7248-8DAA-6BE9AE18407C}"/>
                </a:ext>
              </a:extLst>
            </p:cNvPr>
            <p:cNvSpPr/>
            <p:nvPr/>
          </p:nvSpPr>
          <p:spPr>
            <a:xfrm>
              <a:off x="59340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1" name="Freihandform 10">
              <a:extLst>
                <a:ext uri="{FF2B5EF4-FFF2-40B4-BE49-F238E27FC236}">
                  <a16:creationId xmlns:a16="http://schemas.microsoft.com/office/drawing/2014/main" id="{8F055F63-3382-6748-90F1-8130515D46F9}"/>
                </a:ext>
              </a:extLst>
            </p:cNvPr>
            <p:cNvSpPr/>
            <p:nvPr/>
          </p:nvSpPr>
          <p:spPr>
            <a:xfrm>
              <a:off x="6238875" y="3609975"/>
              <a:ext cx="57150" cy="57150"/>
            </a:xfrm>
            <a:custGeom>
              <a:avLst/>
              <a:gdLst>
                <a:gd name="connsiteX0" fmla="*/ 57155 w 57150"/>
                <a:gd name="connsiteY0" fmla="*/ 28586 h 57150"/>
                <a:gd name="connsiteX1" fmla="*/ 28580 w 57150"/>
                <a:gd name="connsiteY1" fmla="*/ 57161 h 57150"/>
                <a:gd name="connsiteX2" fmla="*/ 5 w 57150"/>
                <a:gd name="connsiteY2" fmla="*/ 28586 h 57150"/>
                <a:gd name="connsiteX3" fmla="*/ 28580 w 57150"/>
                <a:gd name="connsiteY3" fmla="*/ 11 h 57150"/>
                <a:gd name="connsiteX4" fmla="*/ 57155 w 57150"/>
                <a:gd name="connsiteY4" fmla="*/ 2858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5" y="28586"/>
                  </a:moveTo>
                  <a:cubicBezTo>
                    <a:pt x="57155" y="44369"/>
                    <a:pt x="44363" y="57161"/>
                    <a:pt x="28580" y="57161"/>
                  </a:cubicBezTo>
                  <a:cubicBezTo>
                    <a:pt x="12797" y="57161"/>
                    <a:pt x="5" y="44369"/>
                    <a:pt x="5" y="28586"/>
                  </a:cubicBezTo>
                  <a:cubicBezTo>
                    <a:pt x="5" y="12803"/>
                    <a:pt x="12797" y="11"/>
                    <a:pt x="28580" y="11"/>
                  </a:cubicBezTo>
                  <a:cubicBezTo>
                    <a:pt x="44363" y="11"/>
                    <a:pt x="57155" y="12803"/>
                    <a:pt x="57155" y="28586"/>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04DD0208-D340-1046-9CFD-3B5C328D6C1C}"/>
                </a:ext>
              </a:extLst>
            </p:cNvPr>
            <p:cNvSpPr/>
            <p:nvPr/>
          </p:nvSpPr>
          <p:spPr>
            <a:xfrm>
              <a:off x="5838825" y="3228975"/>
              <a:ext cx="133350" cy="295275"/>
            </a:xfrm>
            <a:custGeom>
              <a:avLst/>
              <a:gdLst>
                <a:gd name="connsiteX0" fmla="*/ 5 w 133350"/>
                <a:gd name="connsiteY0" fmla="*/ 11 h 295275"/>
                <a:gd name="connsiteX1" fmla="*/ 47630 w 133350"/>
                <a:gd name="connsiteY1" fmla="*/ 11 h 295275"/>
                <a:gd name="connsiteX2" fmla="*/ 133355 w 133350"/>
                <a:gd name="connsiteY2" fmla="*/ 295286 h 295275"/>
              </a:gdLst>
              <a:ahLst/>
              <a:cxnLst>
                <a:cxn ang="0">
                  <a:pos x="connsiteX0" y="connsiteY0"/>
                </a:cxn>
                <a:cxn ang="0">
                  <a:pos x="connsiteX1" y="connsiteY1"/>
                </a:cxn>
                <a:cxn ang="0">
                  <a:pos x="connsiteX2" y="connsiteY2"/>
                </a:cxn>
              </a:cxnLst>
              <a:rect l="l" t="t" r="r" b="b"/>
              <a:pathLst>
                <a:path w="133350" h="295275">
                  <a:moveTo>
                    <a:pt x="5" y="11"/>
                  </a:moveTo>
                  <a:lnTo>
                    <a:pt x="47630" y="11"/>
                  </a:lnTo>
                  <a:lnTo>
                    <a:pt x="133355" y="295286"/>
                  </a:lnTo>
                </a:path>
              </a:pathLst>
            </a:custGeom>
            <a:noFill/>
            <a:ln w="19050" cap="rnd">
              <a:solidFill>
                <a:schemeClr val="accent1">
                  <a:lumMod val="75000"/>
                </a:schemeClr>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ED0F38EF-1D79-AB49-9A40-3F25C269EB1E}"/>
                </a:ext>
              </a:extLst>
            </p:cNvPr>
            <p:cNvSpPr/>
            <p:nvPr/>
          </p:nvSpPr>
          <p:spPr>
            <a:xfrm>
              <a:off x="5899146" y="3267075"/>
              <a:ext cx="434978" cy="304800"/>
            </a:xfrm>
            <a:custGeom>
              <a:avLst/>
              <a:gdLst>
                <a:gd name="connsiteX0" fmla="*/ 396883 w 434978"/>
                <a:gd name="connsiteY0" fmla="*/ 304811 h 304800"/>
                <a:gd name="connsiteX1" fmla="*/ 34933 w 434978"/>
                <a:gd name="connsiteY1" fmla="*/ 304811 h 304800"/>
                <a:gd name="connsiteX2" fmla="*/ 73033 w 434978"/>
                <a:gd name="connsiteY2" fmla="*/ 257186 h 304800"/>
                <a:gd name="connsiteX3" fmla="*/ 396883 w 434978"/>
                <a:gd name="connsiteY3" fmla="*/ 228611 h 304800"/>
                <a:gd name="connsiteX4" fmla="*/ 434983 w 434978"/>
                <a:gd name="connsiteY4" fmla="*/ 11 h 304800"/>
                <a:gd name="connsiteX5" fmla="*/ 5 w 434978"/>
                <a:gd name="connsiteY5" fmla="*/ 11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978" h="304800">
                  <a:moveTo>
                    <a:pt x="396883" y="304811"/>
                  </a:moveTo>
                  <a:lnTo>
                    <a:pt x="34933" y="304811"/>
                  </a:lnTo>
                  <a:cubicBezTo>
                    <a:pt x="34933" y="285761"/>
                    <a:pt x="43858" y="261358"/>
                    <a:pt x="73033" y="257186"/>
                  </a:cubicBezTo>
                  <a:lnTo>
                    <a:pt x="396883" y="228611"/>
                  </a:lnTo>
                  <a:lnTo>
                    <a:pt x="434983" y="11"/>
                  </a:lnTo>
                  <a:lnTo>
                    <a:pt x="5" y="11"/>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37" name="Grafik 14">
            <a:extLst>
              <a:ext uri="{FF2B5EF4-FFF2-40B4-BE49-F238E27FC236}">
                <a16:creationId xmlns:a16="http://schemas.microsoft.com/office/drawing/2014/main" id="{FCBEFE6B-74AC-D343-9E47-28174238B8F0}"/>
              </a:ext>
            </a:extLst>
          </p:cNvPr>
          <p:cNvGrpSpPr/>
          <p:nvPr/>
        </p:nvGrpSpPr>
        <p:grpSpPr>
          <a:xfrm>
            <a:off x="5578306" y="2952538"/>
            <a:ext cx="514350" cy="476250"/>
            <a:chOff x="5500003" y="2596519"/>
            <a:chExt cx="514350" cy="476250"/>
          </a:xfrm>
        </p:grpSpPr>
        <p:sp>
          <p:nvSpPr>
            <p:cNvPr id="38" name="Freihandform 37">
              <a:extLst>
                <a:ext uri="{FF2B5EF4-FFF2-40B4-BE49-F238E27FC236}">
                  <a16:creationId xmlns:a16="http://schemas.microsoft.com/office/drawing/2014/main" id="{9E44A8B0-9070-574A-8D7D-9CD5793F540A}"/>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9" name="Freihandform 38">
              <a:extLst>
                <a:ext uri="{FF2B5EF4-FFF2-40B4-BE49-F238E27FC236}">
                  <a16:creationId xmlns:a16="http://schemas.microsoft.com/office/drawing/2014/main" id="{22033B13-9E7D-A64A-A08F-EA63EF46BBA6}"/>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40" name="Freihandform 39">
              <a:extLst>
                <a:ext uri="{FF2B5EF4-FFF2-40B4-BE49-F238E27FC236}">
                  <a16:creationId xmlns:a16="http://schemas.microsoft.com/office/drawing/2014/main" id="{26DA670C-110E-9D45-8F60-A6091FCA4598}"/>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1" name="Freihandform 40">
              <a:extLst>
                <a:ext uri="{FF2B5EF4-FFF2-40B4-BE49-F238E27FC236}">
                  <a16:creationId xmlns:a16="http://schemas.microsoft.com/office/drawing/2014/main" id="{7BF8BD1A-E6FC-2142-BC7C-695C84C877CC}"/>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42" name="Freihandform 41">
              <a:extLst>
                <a:ext uri="{FF2B5EF4-FFF2-40B4-BE49-F238E27FC236}">
                  <a16:creationId xmlns:a16="http://schemas.microsoft.com/office/drawing/2014/main" id="{9D0E8224-A6FF-3443-B3EB-33E6B81D6A36}"/>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43" name="Freihandform 42">
              <a:extLst>
                <a:ext uri="{FF2B5EF4-FFF2-40B4-BE49-F238E27FC236}">
                  <a16:creationId xmlns:a16="http://schemas.microsoft.com/office/drawing/2014/main" id="{A73B0755-6912-3D42-9F45-2150068136B9}"/>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44" name="Grafik 14">
            <a:extLst>
              <a:ext uri="{FF2B5EF4-FFF2-40B4-BE49-F238E27FC236}">
                <a16:creationId xmlns:a16="http://schemas.microsoft.com/office/drawing/2014/main" id="{91398353-8280-D843-88F3-978074AE2DFC}"/>
              </a:ext>
            </a:extLst>
          </p:cNvPr>
          <p:cNvGrpSpPr/>
          <p:nvPr/>
        </p:nvGrpSpPr>
        <p:grpSpPr>
          <a:xfrm>
            <a:off x="5068186" y="2952962"/>
            <a:ext cx="514350" cy="476250"/>
            <a:chOff x="5500003" y="2596519"/>
            <a:chExt cx="514350" cy="476250"/>
          </a:xfrm>
        </p:grpSpPr>
        <p:sp>
          <p:nvSpPr>
            <p:cNvPr id="45" name="Freihandform 44">
              <a:extLst>
                <a:ext uri="{FF2B5EF4-FFF2-40B4-BE49-F238E27FC236}">
                  <a16:creationId xmlns:a16="http://schemas.microsoft.com/office/drawing/2014/main" id="{BF2ECF06-E387-3143-BC63-4C57A760BDB7}"/>
                </a:ext>
              </a:extLst>
            </p:cNvPr>
            <p:cNvSpPr/>
            <p:nvPr/>
          </p:nvSpPr>
          <p:spPr>
            <a:xfrm>
              <a:off x="5519053" y="2691769"/>
              <a:ext cx="476250" cy="381000"/>
            </a:xfrm>
            <a:custGeom>
              <a:avLst/>
              <a:gdLst>
                <a:gd name="connsiteX0" fmla="*/ 5 w 476250"/>
                <a:gd name="connsiteY0" fmla="*/ 9 h 381000"/>
                <a:gd name="connsiteX1" fmla="*/ 42868 w 476250"/>
                <a:gd name="connsiteY1" fmla="*/ 285759 h 381000"/>
                <a:gd name="connsiteX2" fmla="*/ 11435 w 476250"/>
                <a:gd name="connsiteY2" fmla="*/ 76209 h 381000"/>
                <a:gd name="connsiteX3" fmla="*/ 247655 w 476250"/>
                <a:gd name="connsiteY3" fmla="*/ 76209 h 381000"/>
                <a:gd name="connsiteX4" fmla="*/ 247655 w 476250"/>
                <a:gd name="connsiteY4" fmla="*/ 285759 h 381000"/>
                <a:gd name="connsiteX5" fmla="*/ 42868 w 476250"/>
                <a:gd name="connsiteY5" fmla="*/ 285759 h 381000"/>
                <a:gd name="connsiteX6" fmla="*/ 57155 w 476250"/>
                <a:gd name="connsiteY6" fmla="*/ 381009 h 381000"/>
                <a:gd name="connsiteX7" fmla="*/ 419105 w 476250"/>
                <a:gd name="connsiteY7" fmla="*/ 381009 h 381000"/>
                <a:gd name="connsiteX8" fmla="*/ 476255 w 476250"/>
                <a:gd name="connsiteY8" fmla="*/ 9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0" h="381000">
                  <a:moveTo>
                    <a:pt x="5" y="9"/>
                  </a:moveTo>
                  <a:lnTo>
                    <a:pt x="42868" y="285759"/>
                  </a:lnTo>
                  <a:lnTo>
                    <a:pt x="11435" y="76209"/>
                  </a:lnTo>
                  <a:lnTo>
                    <a:pt x="247655" y="76209"/>
                  </a:lnTo>
                  <a:lnTo>
                    <a:pt x="247655" y="285759"/>
                  </a:lnTo>
                  <a:lnTo>
                    <a:pt x="42868" y="285759"/>
                  </a:lnTo>
                  <a:lnTo>
                    <a:pt x="57155" y="381009"/>
                  </a:lnTo>
                  <a:lnTo>
                    <a:pt x="419105" y="381009"/>
                  </a:lnTo>
                  <a:lnTo>
                    <a:pt x="476255" y="9"/>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46" name="Freihandform 45">
              <a:extLst>
                <a:ext uri="{FF2B5EF4-FFF2-40B4-BE49-F238E27FC236}">
                  <a16:creationId xmlns:a16="http://schemas.microsoft.com/office/drawing/2014/main" id="{4DF885F0-6A06-034D-B92F-32A75CC6A222}"/>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47" name="Freihandform 46">
              <a:extLst>
                <a:ext uri="{FF2B5EF4-FFF2-40B4-BE49-F238E27FC236}">
                  <a16:creationId xmlns:a16="http://schemas.microsoft.com/office/drawing/2014/main" id="{510BEFB4-C86D-134B-AFEE-A95344B699E5}"/>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8" name="Freihandform 47">
              <a:extLst>
                <a:ext uri="{FF2B5EF4-FFF2-40B4-BE49-F238E27FC236}">
                  <a16:creationId xmlns:a16="http://schemas.microsoft.com/office/drawing/2014/main" id="{FE9C5A50-1086-C641-B831-C55A25816CB3}"/>
                </a:ext>
              </a:extLst>
            </p:cNvPr>
            <p:cNvSpPr/>
            <p:nvPr/>
          </p:nvSpPr>
          <p:spPr>
            <a:xfrm>
              <a:off x="5519053" y="2691769"/>
              <a:ext cx="476250" cy="381000"/>
            </a:xfrm>
            <a:custGeom>
              <a:avLst/>
              <a:gdLst>
                <a:gd name="connsiteX0" fmla="*/ 5 w 476250"/>
                <a:gd name="connsiteY0" fmla="*/ 9 h 381000"/>
                <a:gd name="connsiteX1" fmla="*/ 57155 w 476250"/>
                <a:gd name="connsiteY1" fmla="*/ 381009 h 381000"/>
                <a:gd name="connsiteX2" fmla="*/ 419105 w 476250"/>
                <a:gd name="connsiteY2" fmla="*/ 381009 h 381000"/>
                <a:gd name="connsiteX3" fmla="*/ 476255 w 476250"/>
                <a:gd name="connsiteY3" fmla="*/ 9 h 381000"/>
              </a:gdLst>
              <a:ahLst/>
              <a:cxnLst>
                <a:cxn ang="0">
                  <a:pos x="connsiteX0" y="connsiteY0"/>
                </a:cxn>
                <a:cxn ang="0">
                  <a:pos x="connsiteX1" y="connsiteY1"/>
                </a:cxn>
                <a:cxn ang="0">
                  <a:pos x="connsiteX2" y="connsiteY2"/>
                </a:cxn>
                <a:cxn ang="0">
                  <a:pos x="connsiteX3" y="connsiteY3"/>
                </a:cxn>
              </a:cxnLst>
              <a:rect l="l" t="t" r="r" b="b"/>
              <a:pathLst>
                <a:path w="476250" h="381000">
                  <a:moveTo>
                    <a:pt x="5" y="9"/>
                  </a:moveTo>
                  <a:lnTo>
                    <a:pt x="57155" y="381009"/>
                  </a:lnTo>
                  <a:lnTo>
                    <a:pt x="419105" y="381009"/>
                  </a:lnTo>
                  <a:lnTo>
                    <a:pt x="476255" y="9"/>
                  </a:lnTo>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B7C7D6FA-70B0-1E45-929F-446110A55C79}"/>
                </a:ext>
              </a:extLst>
            </p:cNvPr>
            <p:cNvSpPr/>
            <p:nvPr/>
          </p:nvSpPr>
          <p:spPr>
            <a:xfrm>
              <a:off x="5500003" y="2596519"/>
              <a:ext cx="514350" cy="95250"/>
            </a:xfrm>
            <a:custGeom>
              <a:avLst/>
              <a:gdLst>
                <a:gd name="connsiteX0" fmla="*/ 5 w 514350"/>
                <a:gd name="connsiteY0" fmla="*/ 95259 h 95250"/>
                <a:gd name="connsiteX1" fmla="*/ 514355 w 514350"/>
                <a:gd name="connsiteY1" fmla="*/ 95259 h 95250"/>
                <a:gd name="connsiteX2" fmla="*/ 514355 w 514350"/>
                <a:gd name="connsiteY2" fmla="*/ 9 h 95250"/>
                <a:gd name="connsiteX3" fmla="*/ 5 w 514350"/>
                <a:gd name="connsiteY3" fmla="*/ 9 h 95250"/>
              </a:gdLst>
              <a:ahLst/>
              <a:cxnLst>
                <a:cxn ang="0">
                  <a:pos x="connsiteX0" y="connsiteY0"/>
                </a:cxn>
                <a:cxn ang="0">
                  <a:pos x="connsiteX1" y="connsiteY1"/>
                </a:cxn>
                <a:cxn ang="0">
                  <a:pos x="connsiteX2" y="connsiteY2"/>
                </a:cxn>
                <a:cxn ang="0">
                  <a:pos x="connsiteX3" y="connsiteY3"/>
                </a:cxn>
              </a:cxnLst>
              <a:rect l="l" t="t" r="r" b="b"/>
              <a:pathLst>
                <a:path w="514350" h="95250">
                  <a:moveTo>
                    <a:pt x="5" y="95259"/>
                  </a:moveTo>
                  <a:lnTo>
                    <a:pt x="514355" y="95259"/>
                  </a:lnTo>
                  <a:lnTo>
                    <a:pt x="514355" y="9"/>
                  </a:lnTo>
                  <a:lnTo>
                    <a:pt x="5" y="9"/>
                  </a:lnTo>
                  <a:close/>
                </a:path>
              </a:pathLst>
            </a:custGeom>
            <a:noFill/>
            <a:ln w="19050" cap="rnd">
              <a:solidFill>
                <a:schemeClr val="accent1">
                  <a:lumMod val="75000"/>
                </a:schemeClr>
              </a:solidFill>
              <a:prstDash val="solid"/>
              <a:round/>
            </a:ln>
          </p:spPr>
          <p:txBody>
            <a:bodyPr rtlCol="0" anchor="ctr"/>
            <a:lstStyle/>
            <a:p>
              <a:endParaRPr lang="de-DE"/>
            </a:p>
          </p:txBody>
        </p:sp>
        <p:sp>
          <p:nvSpPr>
            <p:cNvPr id="50" name="Freihandform 49">
              <a:extLst>
                <a:ext uri="{FF2B5EF4-FFF2-40B4-BE49-F238E27FC236}">
                  <a16:creationId xmlns:a16="http://schemas.microsoft.com/office/drawing/2014/main" id="{3A7AA80C-6F7D-3A42-B45C-977FCDEAD1BE}"/>
                </a:ext>
              </a:extLst>
            </p:cNvPr>
            <p:cNvSpPr/>
            <p:nvPr/>
          </p:nvSpPr>
          <p:spPr>
            <a:xfrm>
              <a:off x="5530484" y="2767969"/>
              <a:ext cx="236220" cy="209550"/>
            </a:xfrm>
            <a:custGeom>
              <a:avLst/>
              <a:gdLst>
                <a:gd name="connsiteX0" fmla="*/ 5 w 236220"/>
                <a:gd name="connsiteY0" fmla="*/ 9 h 209550"/>
                <a:gd name="connsiteX1" fmla="*/ 236225 w 236220"/>
                <a:gd name="connsiteY1" fmla="*/ 9 h 209550"/>
                <a:gd name="connsiteX2" fmla="*/ 236225 w 236220"/>
                <a:gd name="connsiteY2" fmla="*/ 209559 h 209550"/>
                <a:gd name="connsiteX3" fmla="*/ 31437 w 236220"/>
                <a:gd name="connsiteY3" fmla="*/ 209559 h 209550"/>
              </a:gdLst>
              <a:ahLst/>
              <a:cxnLst>
                <a:cxn ang="0">
                  <a:pos x="connsiteX0" y="connsiteY0"/>
                </a:cxn>
                <a:cxn ang="0">
                  <a:pos x="connsiteX1" y="connsiteY1"/>
                </a:cxn>
                <a:cxn ang="0">
                  <a:pos x="connsiteX2" y="connsiteY2"/>
                </a:cxn>
                <a:cxn ang="0">
                  <a:pos x="connsiteX3" y="connsiteY3"/>
                </a:cxn>
              </a:cxnLst>
              <a:rect l="l" t="t" r="r" b="b"/>
              <a:pathLst>
                <a:path w="236220" h="209550">
                  <a:moveTo>
                    <a:pt x="5" y="9"/>
                  </a:moveTo>
                  <a:lnTo>
                    <a:pt x="236225" y="9"/>
                  </a:lnTo>
                  <a:lnTo>
                    <a:pt x="236225" y="209559"/>
                  </a:lnTo>
                  <a:lnTo>
                    <a:pt x="31437" y="209559"/>
                  </a:lnTo>
                </a:path>
              </a:pathLst>
            </a:custGeom>
            <a:noFill/>
            <a:ln w="19050" cap="rnd">
              <a:solidFill>
                <a:schemeClr val="accent1">
                  <a:lumMod val="75000"/>
                </a:schemeClr>
              </a:solidFill>
              <a:prstDash val="solid"/>
              <a:round/>
            </a:ln>
          </p:spPr>
          <p:txBody>
            <a:bodyPr rtlCol="0" anchor="ctr"/>
            <a:lstStyle/>
            <a:p>
              <a:endParaRPr lang="de-DE"/>
            </a:p>
          </p:txBody>
        </p:sp>
      </p:grpSp>
      <p:sp>
        <p:nvSpPr>
          <p:cNvPr id="4" name="Rechteck 3">
            <a:extLst>
              <a:ext uri="{FF2B5EF4-FFF2-40B4-BE49-F238E27FC236}">
                <a16:creationId xmlns:a16="http://schemas.microsoft.com/office/drawing/2014/main" id="{647E51AB-0DD4-E948-9D4A-57D937963411}"/>
              </a:ext>
            </a:extLst>
          </p:cNvPr>
          <p:cNvSpPr/>
          <p:nvPr/>
        </p:nvSpPr>
        <p:spPr>
          <a:xfrm>
            <a:off x="3629417" y="1630012"/>
            <a:ext cx="3954930" cy="373436"/>
          </a:xfrm>
          <a:prstGeom prst="rect">
            <a:avLst/>
          </a:prstGeom>
        </p:spPr>
        <p:txBody>
          <a:bodyPr wrap="none">
            <a:spAutoFit/>
          </a:bodyPr>
          <a:lstStyle/>
          <a:p>
            <a:pPr algn="ctr">
              <a:lnSpc>
                <a:spcPct val="110000"/>
              </a:lnSpc>
            </a:pPr>
            <a:r>
              <a:rPr lang="de-DE" b="1" dirty="0">
                <a:latin typeface="Arial Standard" charset="0"/>
              </a:rPr>
              <a:t>Einflussfaktoren für die Nachfrage</a:t>
            </a:r>
          </a:p>
        </p:txBody>
      </p:sp>
      <p:sp>
        <p:nvSpPr>
          <p:cNvPr id="5" name="Textfeld 4">
            <a:extLst>
              <a:ext uri="{FF2B5EF4-FFF2-40B4-BE49-F238E27FC236}">
                <a16:creationId xmlns:a16="http://schemas.microsoft.com/office/drawing/2014/main" id="{BE324940-5A9C-4440-BF58-B46C2DE2EB97}"/>
              </a:ext>
            </a:extLst>
          </p:cNvPr>
          <p:cNvSpPr txBox="1"/>
          <p:nvPr/>
        </p:nvSpPr>
        <p:spPr>
          <a:xfrm>
            <a:off x="5196666" y="1937986"/>
            <a:ext cx="68411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Ort</a:t>
            </a:r>
          </a:p>
        </p:txBody>
      </p:sp>
      <p:sp>
        <p:nvSpPr>
          <p:cNvPr id="14" name="Textfeld 13">
            <a:extLst>
              <a:ext uri="{FF2B5EF4-FFF2-40B4-BE49-F238E27FC236}">
                <a16:creationId xmlns:a16="http://schemas.microsoft.com/office/drawing/2014/main" id="{FBB5B268-44C9-1D4D-B3C7-BDA6291E8D29}"/>
              </a:ext>
            </a:extLst>
          </p:cNvPr>
          <p:cNvSpPr txBox="1"/>
          <p:nvPr/>
        </p:nvSpPr>
        <p:spPr>
          <a:xfrm>
            <a:off x="3151371" y="2136331"/>
            <a:ext cx="129550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Werbung</a:t>
            </a:r>
          </a:p>
        </p:txBody>
      </p:sp>
      <p:sp>
        <p:nvSpPr>
          <p:cNvPr id="15" name="Textfeld 14">
            <a:extLst>
              <a:ext uri="{FF2B5EF4-FFF2-40B4-BE49-F238E27FC236}">
                <a16:creationId xmlns:a16="http://schemas.microsoft.com/office/drawing/2014/main" id="{A2AA0CDC-069D-2046-8F84-DA64292A6C9C}"/>
              </a:ext>
            </a:extLst>
          </p:cNvPr>
          <p:cNvSpPr txBox="1"/>
          <p:nvPr/>
        </p:nvSpPr>
        <p:spPr>
          <a:xfrm>
            <a:off x="1755711" y="2611463"/>
            <a:ext cx="117142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Rabatte</a:t>
            </a:r>
          </a:p>
        </p:txBody>
      </p:sp>
      <p:sp>
        <p:nvSpPr>
          <p:cNvPr id="51" name="Textfeld 50">
            <a:extLst>
              <a:ext uri="{FF2B5EF4-FFF2-40B4-BE49-F238E27FC236}">
                <a16:creationId xmlns:a16="http://schemas.microsoft.com/office/drawing/2014/main" id="{3331D986-5ABA-6E43-8C76-A26A7B17551B}"/>
              </a:ext>
            </a:extLst>
          </p:cNvPr>
          <p:cNvSpPr txBox="1"/>
          <p:nvPr/>
        </p:nvSpPr>
        <p:spPr>
          <a:xfrm>
            <a:off x="856753" y="3395168"/>
            <a:ext cx="88930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Preis</a:t>
            </a:r>
          </a:p>
        </p:txBody>
      </p:sp>
      <p:sp>
        <p:nvSpPr>
          <p:cNvPr id="54" name="Textfeld 53">
            <a:extLst>
              <a:ext uri="{FF2B5EF4-FFF2-40B4-BE49-F238E27FC236}">
                <a16:creationId xmlns:a16="http://schemas.microsoft.com/office/drawing/2014/main" id="{71F88DAF-5694-5743-97F7-BFA77F0F23B7}"/>
              </a:ext>
            </a:extLst>
          </p:cNvPr>
          <p:cNvSpPr txBox="1"/>
          <p:nvPr/>
        </p:nvSpPr>
        <p:spPr>
          <a:xfrm>
            <a:off x="1044918" y="4172620"/>
            <a:ext cx="1664207" cy="949317"/>
          </a:xfrm>
          <a:prstGeom prst="rect">
            <a:avLst/>
          </a:prstGeom>
          <a:noFill/>
        </p:spPr>
        <p:txBody>
          <a:bodyPr vert="horz" wrap="square" lIns="180000" tIns="180000" rIns="180000" bIns="180000" rtlCol="0" anchor="t" anchorCtr="0">
            <a:spAutoFit/>
          </a:bodyPr>
          <a:lstStyle/>
          <a:p>
            <a:pPr algn="ctr">
              <a:lnSpc>
                <a:spcPct val="110000"/>
              </a:lnSpc>
            </a:pPr>
            <a:r>
              <a:rPr lang="de-DE" dirty="0">
                <a:latin typeface="Arial Standard" charset="0"/>
              </a:rPr>
              <a:t>Produkt-platzierung</a:t>
            </a:r>
          </a:p>
        </p:txBody>
      </p:sp>
      <p:sp>
        <p:nvSpPr>
          <p:cNvPr id="55" name="Textfeld 54">
            <a:extLst>
              <a:ext uri="{FF2B5EF4-FFF2-40B4-BE49-F238E27FC236}">
                <a16:creationId xmlns:a16="http://schemas.microsoft.com/office/drawing/2014/main" id="{06570364-D5EB-724F-9907-6BA0F227C462}"/>
              </a:ext>
            </a:extLst>
          </p:cNvPr>
          <p:cNvSpPr txBox="1"/>
          <p:nvPr/>
        </p:nvSpPr>
        <p:spPr>
          <a:xfrm>
            <a:off x="2417830" y="5227988"/>
            <a:ext cx="1566233"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Konkurrenz-verhalten</a:t>
            </a:r>
          </a:p>
        </p:txBody>
      </p:sp>
      <p:sp>
        <p:nvSpPr>
          <p:cNvPr id="56" name="Textfeld 55">
            <a:extLst>
              <a:ext uri="{FF2B5EF4-FFF2-40B4-BE49-F238E27FC236}">
                <a16:creationId xmlns:a16="http://schemas.microsoft.com/office/drawing/2014/main" id="{5319843E-30C3-D747-9574-8459A8149063}"/>
              </a:ext>
            </a:extLst>
          </p:cNvPr>
          <p:cNvSpPr txBox="1"/>
          <p:nvPr/>
        </p:nvSpPr>
        <p:spPr>
          <a:xfrm>
            <a:off x="4119084" y="5766917"/>
            <a:ext cx="1716397" cy="949317"/>
          </a:xfrm>
          <a:prstGeom prst="rect">
            <a:avLst/>
          </a:prstGeom>
          <a:noFill/>
        </p:spPr>
        <p:txBody>
          <a:bodyPr vert="horz" wrap="square" lIns="180000" tIns="180000" rIns="180000" bIns="180000" rtlCol="0" anchor="t" anchorCtr="0">
            <a:spAutoFit/>
          </a:bodyPr>
          <a:lstStyle/>
          <a:p>
            <a:pPr algn="ctr">
              <a:lnSpc>
                <a:spcPct val="110000"/>
              </a:lnSpc>
            </a:pPr>
            <a:r>
              <a:rPr lang="de-DE" dirty="0">
                <a:latin typeface="Arial Standard" charset="0"/>
              </a:rPr>
              <a:t>Konkurrenz-preise</a:t>
            </a:r>
          </a:p>
        </p:txBody>
      </p:sp>
      <p:sp>
        <p:nvSpPr>
          <p:cNvPr id="57" name="Textfeld 56">
            <a:extLst>
              <a:ext uri="{FF2B5EF4-FFF2-40B4-BE49-F238E27FC236}">
                <a16:creationId xmlns:a16="http://schemas.microsoft.com/office/drawing/2014/main" id="{585E1675-5AA1-D34D-BB7C-2984C7BD2CFC}"/>
              </a:ext>
            </a:extLst>
          </p:cNvPr>
          <p:cNvSpPr txBox="1"/>
          <p:nvPr/>
        </p:nvSpPr>
        <p:spPr>
          <a:xfrm>
            <a:off x="6178479" y="5854996"/>
            <a:ext cx="219318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Wettervorhersage</a:t>
            </a:r>
          </a:p>
        </p:txBody>
      </p:sp>
      <p:sp>
        <p:nvSpPr>
          <p:cNvPr id="58" name="Textfeld 57">
            <a:extLst>
              <a:ext uri="{FF2B5EF4-FFF2-40B4-BE49-F238E27FC236}">
                <a16:creationId xmlns:a16="http://schemas.microsoft.com/office/drawing/2014/main" id="{16E1C76E-EA8A-5A4C-B295-B90A01E4AFD1}"/>
              </a:ext>
            </a:extLst>
          </p:cNvPr>
          <p:cNvSpPr txBox="1"/>
          <p:nvPr/>
        </p:nvSpPr>
        <p:spPr>
          <a:xfrm>
            <a:off x="8357616" y="5420707"/>
            <a:ext cx="103902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Wetter</a:t>
            </a:r>
          </a:p>
        </p:txBody>
      </p:sp>
      <p:sp>
        <p:nvSpPr>
          <p:cNvPr id="59" name="Textfeld 58">
            <a:extLst>
              <a:ext uri="{FF2B5EF4-FFF2-40B4-BE49-F238E27FC236}">
                <a16:creationId xmlns:a16="http://schemas.microsoft.com/office/drawing/2014/main" id="{3C6451E1-944B-9246-9F0C-57EABA515065}"/>
              </a:ext>
            </a:extLst>
          </p:cNvPr>
          <p:cNvSpPr txBox="1"/>
          <p:nvPr/>
        </p:nvSpPr>
        <p:spPr>
          <a:xfrm>
            <a:off x="9292873" y="4795994"/>
            <a:ext cx="106883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Events</a:t>
            </a:r>
          </a:p>
        </p:txBody>
      </p:sp>
      <p:sp>
        <p:nvSpPr>
          <p:cNvPr id="60" name="Textfeld 59">
            <a:extLst>
              <a:ext uri="{FF2B5EF4-FFF2-40B4-BE49-F238E27FC236}">
                <a16:creationId xmlns:a16="http://schemas.microsoft.com/office/drawing/2014/main" id="{C40F16CB-D1C6-E34D-AB4E-70B7DAB76497}"/>
              </a:ext>
            </a:extLst>
          </p:cNvPr>
          <p:cNvSpPr txBox="1"/>
          <p:nvPr/>
        </p:nvSpPr>
        <p:spPr>
          <a:xfrm>
            <a:off x="9887938" y="4108805"/>
            <a:ext cx="151767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Schulferien</a:t>
            </a:r>
          </a:p>
        </p:txBody>
      </p:sp>
      <p:sp>
        <p:nvSpPr>
          <p:cNvPr id="61" name="Textfeld 60">
            <a:extLst>
              <a:ext uri="{FF2B5EF4-FFF2-40B4-BE49-F238E27FC236}">
                <a16:creationId xmlns:a16="http://schemas.microsoft.com/office/drawing/2014/main" id="{20D32D9B-D202-4C4A-9820-FF46C8C86825}"/>
              </a:ext>
            </a:extLst>
          </p:cNvPr>
          <p:cNvSpPr txBox="1"/>
          <p:nvPr/>
        </p:nvSpPr>
        <p:spPr>
          <a:xfrm>
            <a:off x="9887938" y="3333538"/>
            <a:ext cx="133814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Feiertage</a:t>
            </a:r>
          </a:p>
        </p:txBody>
      </p:sp>
      <p:sp>
        <p:nvSpPr>
          <p:cNvPr id="62" name="Textfeld 61">
            <a:extLst>
              <a:ext uri="{FF2B5EF4-FFF2-40B4-BE49-F238E27FC236}">
                <a16:creationId xmlns:a16="http://schemas.microsoft.com/office/drawing/2014/main" id="{C73BEB49-88AA-9F40-9B9D-5CC322032A4B}"/>
              </a:ext>
            </a:extLst>
          </p:cNvPr>
          <p:cNvSpPr txBox="1"/>
          <p:nvPr/>
        </p:nvSpPr>
        <p:spPr>
          <a:xfrm>
            <a:off x="9310486" y="2821799"/>
            <a:ext cx="170587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Wochenprofil</a:t>
            </a:r>
          </a:p>
        </p:txBody>
      </p:sp>
      <p:sp>
        <p:nvSpPr>
          <p:cNvPr id="63" name="Textfeld 62">
            <a:extLst>
              <a:ext uri="{FF2B5EF4-FFF2-40B4-BE49-F238E27FC236}">
                <a16:creationId xmlns:a16="http://schemas.microsoft.com/office/drawing/2014/main" id="{C531DE89-09FE-DE41-AD3B-67450355FCE4}"/>
              </a:ext>
            </a:extLst>
          </p:cNvPr>
          <p:cNvSpPr txBox="1"/>
          <p:nvPr/>
        </p:nvSpPr>
        <p:spPr>
          <a:xfrm>
            <a:off x="8357616" y="2121408"/>
            <a:ext cx="1261197" cy="949317"/>
          </a:xfrm>
          <a:prstGeom prst="rect">
            <a:avLst/>
          </a:prstGeom>
          <a:noFill/>
        </p:spPr>
        <p:txBody>
          <a:bodyPr vert="horz" wrap="none" lIns="180000" tIns="180000" rIns="180000" bIns="180000" rtlCol="0" anchor="t" anchorCtr="0">
            <a:spAutoFit/>
          </a:bodyPr>
          <a:lstStyle/>
          <a:p>
            <a:pPr algn="ctr">
              <a:lnSpc>
                <a:spcPct val="110000"/>
              </a:lnSpc>
            </a:pPr>
            <a:r>
              <a:rPr lang="de-DE" dirty="0" err="1">
                <a:latin typeface="Arial Standard" charset="0"/>
              </a:rPr>
              <a:t>Product</a:t>
            </a:r>
            <a:endParaRPr lang="de-DE" dirty="0">
              <a:latin typeface="Arial Standard" charset="0"/>
            </a:endParaRPr>
          </a:p>
          <a:p>
            <a:pPr algn="ctr">
              <a:lnSpc>
                <a:spcPct val="110000"/>
              </a:lnSpc>
            </a:pPr>
            <a:r>
              <a:rPr lang="de-DE" dirty="0" err="1">
                <a:latin typeface="Arial Standard" charset="0"/>
              </a:rPr>
              <a:t>Lifecycle</a:t>
            </a:r>
            <a:endParaRPr lang="de-DE" dirty="0">
              <a:latin typeface="Arial Standard" charset="0"/>
            </a:endParaRPr>
          </a:p>
        </p:txBody>
      </p:sp>
      <p:sp>
        <p:nvSpPr>
          <p:cNvPr id="64" name="Textfeld 63">
            <a:extLst>
              <a:ext uri="{FF2B5EF4-FFF2-40B4-BE49-F238E27FC236}">
                <a16:creationId xmlns:a16="http://schemas.microsoft.com/office/drawing/2014/main" id="{B8F7E15A-31A8-214C-BBEB-B8ED0C00FEBF}"/>
              </a:ext>
            </a:extLst>
          </p:cNvPr>
          <p:cNvSpPr txBox="1"/>
          <p:nvPr/>
        </p:nvSpPr>
        <p:spPr>
          <a:xfrm>
            <a:off x="7365209" y="2001030"/>
            <a:ext cx="1158605"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Product</a:t>
            </a:r>
            <a:endParaRPr lang="de-DE" dirty="0">
              <a:latin typeface="Arial Standard" charset="0"/>
            </a:endParaRPr>
          </a:p>
        </p:txBody>
      </p:sp>
    </p:spTree>
    <p:extLst>
      <p:ext uri="{BB962C8B-B14F-4D97-AF65-F5344CB8AC3E}">
        <p14:creationId xmlns:p14="http://schemas.microsoft.com/office/powerpoint/2010/main" val="2448875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B28F233-1B63-554E-A426-0841B7E1B393}"/>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E7803D66-5BDB-4F44-96DA-1A990698CC02}"/>
              </a:ext>
            </a:extLst>
          </p:cNvPr>
          <p:cNvSpPr>
            <a:spLocks noGrp="1"/>
          </p:cNvSpPr>
          <p:nvPr>
            <p:ph type="body" sz="quarter" idx="13"/>
          </p:nvPr>
        </p:nvSpPr>
        <p:spPr/>
        <p:txBody>
          <a:bodyPr/>
          <a:lstStyle/>
          <a:p>
            <a:r>
              <a:rPr lang="de-DE" dirty="0" err="1"/>
              <a:t>Machine</a:t>
            </a:r>
            <a:r>
              <a:rPr lang="de-DE" dirty="0"/>
              <a:t> Learning in der Bestandsoptimierung</a:t>
            </a:r>
          </a:p>
        </p:txBody>
      </p:sp>
      <p:pic>
        <p:nvPicPr>
          <p:cNvPr id="4" name="Grafik 3">
            <a:extLst>
              <a:ext uri="{FF2B5EF4-FFF2-40B4-BE49-F238E27FC236}">
                <a16:creationId xmlns:a16="http://schemas.microsoft.com/office/drawing/2014/main" id="{BD1F452F-BF7A-044A-B1F6-C63660B216B2}"/>
              </a:ext>
            </a:extLst>
          </p:cNvPr>
          <p:cNvPicPr>
            <a:picLocks noChangeAspect="1"/>
          </p:cNvPicPr>
          <p:nvPr/>
        </p:nvPicPr>
        <p:blipFill>
          <a:blip r:embed="rId2"/>
          <a:stretch>
            <a:fillRect/>
          </a:stretch>
        </p:blipFill>
        <p:spPr>
          <a:xfrm>
            <a:off x="822960" y="2510956"/>
            <a:ext cx="9923908" cy="3795102"/>
          </a:xfrm>
          <a:prstGeom prst="rect">
            <a:avLst/>
          </a:prstGeom>
        </p:spPr>
      </p:pic>
      <p:sp>
        <p:nvSpPr>
          <p:cNvPr id="5" name="Textfeld 4">
            <a:extLst>
              <a:ext uri="{FF2B5EF4-FFF2-40B4-BE49-F238E27FC236}">
                <a16:creationId xmlns:a16="http://schemas.microsoft.com/office/drawing/2014/main" id="{158AC498-FDA0-2647-A487-CAE07F67C0FB}"/>
              </a:ext>
            </a:extLst>
          </p:cNvPr>
          <p:cNvSpPr txBox="1"/>
          <p:nvPr/>
        </p:nvSpPr>
        <p:spPr>
          <a:xfrm>
            <a:off x="3712464" y="1866338"/>
            <a:ext cx="559571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Herangehensweise: Lernen aus historischen Daten</a:t>
            </a:r>
          </a:p>
        </p:txBody>
      </p:sp>
    </p:spTree>
    <p:extLst>
      <p:ext uri="{BB962C8B-B14F-4D97-AF65-F5344CB8AC3E}">
        <p14:creationId xmlns:p14="http://schemas.microsoft.com/office/powerpoint/2010/main" val="21971412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7F65C9-28A1-C548-A3F6-6488F9254B63}"/>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FB5E12B3-1FD6-7040-9F74-E12AA83185E3}"/>
              </a:ext>
            </a:extLst>
          </p:cNvPr>
          <p:cNvSpPr>
            <a:spLocks noGrp="1"/>
          </p:cNvSpPr>
          <p:nvPr>
            <p:ph type="body" sz="quarter" idx="13"/>
          </p:nvPr>
        </p:nvSpPr>
        <p:spPr/>
        <p:txBody>
          <a:bodyPr/>
          <a:lstStyle/>
          <a:p>
            <a:r>
              <a:rPr lang="de-DE" dirty="0" err="1"/>
              <a:t>Machine</a:t>
            </a:r>
            <a:r>
              <a:rPr lang="de-DE" dirty="0"/>
              <a:t> Learning in der Bestandsoptimierung</a:t>
            </a:r>
          </a:p>
        </p:txBody>
      </p:sp>
      <p:sp>
        <p:nvSpPr>
          <p:cNvPr id="6" name="Textfeld 5">
            <a:extLst>
              <a:ext uri="{FF2B5EF4-FFF2-40B4-BE49-F238E27FC236}">
                <a16:creationId xmlns:a16="http://schemas.microsoft.com/office/drawing/2014/main" id="{1560D1A1-876D-FE49-AC56-D5B91A84B055}"/>
              </a:ext>
            </a:extLst>
          </p:cNvPr>
          <p:cNvSpPr txBox="1"/>
          <p:nvPr/>
        </p:nvSpPr>
        <p:spPr>
          <a:xfrm>
            <a:off x="1307015" y="1556029"/>
            <a:ext cx="9101164"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Wochenprofil (</a:t>
            </a:r>
            <a:r>
              <a:rPr lang="de-DE" b="1" dirty="0" err="1">
                <a:latin typeface="Arial Standard" charset="0"/>
              </a:rPr>
              <a:t>Wochensaisonalität</a:t>
            </a:r>
            <a:r>
              <a:rPr lang="de-DE" b="1" dirty="0">
                <a:latin typeface="Arial Standard" charset="0"/>
              </a:rPr>
              <a:t>)</a:t>
            </a:r>
            <a:r>
              <a:rPr lang="de-DE" dirty="0">
                <a:latin typeface="Arial Standard" charset="0"/>
              </a:rPr>
              <a:t>: Die meisten Joghurts werden Montags gekauft</a:t>
            </a:r>
          </a:p>
        </p:txBody>
      </p:sp>
      <p:sp>
        <p:nvSpPr>
          <p:cNvPr id="7" name="Textfeld 6">
            <a:extLst>
              <a:ext uri="{FF2B5EF4-FFF2-40B4-BE49-F238E27FC236}">
                <a16:creationId xmlns:a16="http://schemas.microsoft.com/office/drawing/2014/main" id="{52D22123-0FAE-9C46-AA7B-20F0FB31604D}"/>
              </a:ext>
            </a:extLst>
          </p:cNvPr>
          <p:cNvSpPr txBox="1"/>
          <p:nvPr/>
        </p:nvSpPr>
        <p:spPr>
          <a:xfrm>
            <a:off x="1247934" y="1984424"/>
            <a:ext cx="803228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Entscheidung</a:t>
            </a:r>
            <a:r>
              <a:rPr lang="de-DE" dirty="0">
                <a:latin typeface="Arial Standard" charset="0"/>
              </a:rPr>
              <a:t>: Mehr Joghurt für Montags bestellen (Data </a:t>
            </a:r>
            <a:r>
              <a:rPr lang="de-DE" dirty="0" err="1">
                <a:latin typeface="Arial Standard" charset="0"/>
              </a:rPr>
              <a:t>Driven</a:t>
            </a:r>
            <a:r>
              <a:rPr lang="de-DE" dirty="0">
                <a:latin typeface="Arial Standard" charset="0"/>
              </a:rPr>
              <a:t> </a:t>
            </a:r>
            <a:r>
              <a:rPr lang="de-DE" dirty="0" err="1">
                <a:latin typeface="Arial Standard" charset="0"/>
              </a:rPr>
              <a:t>Decision</a:t>
            </a:r>
            <a:r>
              <a:rPr lang="de-DE" dirty="0">
                <a:latin typeface="Arial Standard" charset="0"/>
              </a:rPr>
              <a:t>)</a:t>
            </a:r>
          </a:p>
        </p:txBody>
      </p:sp>
      <p:pic>
        <p:nvPicPr>
          <p:cNvPr id="8" name="Grafik 7">
            <a:extLst>
              <a:ext uri="{FF2B5EF4-FFF2-40B4-BE49-F238E27FC236}">
                <a16:creationId xmlns:a16="http://schemas.microsoft.com/office/drawing/2014/main" id="{FF1B16C6-DD62-2F45-B5A2-E6D94EF7400C}"/>
              </a:ext>
            </a:extLst>
          </p:cNvPr>
          <p:cNvPicPr>
            <a:picLocks noChangeAspect="1"/>
          </p:cNvPicPr>
          <p:nvPr/>
        </p:nvPicPr>
        <p:blipFill>
          <a:blip r:embed="rId2"/>
          <a:stretch>
            <a:fillRect/>
          </a:stretch>
        </p:blipFill>
        <p:spPr>
          <a:xfrm>
            <a:off x="1411070" y="2451940"/>
            <a:ext cx="9392811" cy="3554037"/>
          </a:xfrm>
          <a:prstGeom prst="rect">
            <a:avLst/>
          </a:prstGeom>
        </p:spPr>
      </p:pic>
    </p:spTree>
    <p:extLst>
      <p:ext uri="{BB962C8B-B14F-4D97-AF65-F5344CB8AC3E}">
        <p14:creationId xmlns:p14="http://schemas.microsoft.com/office/powerpoint/2010/main" val="3623037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Anwendungsbeispiel - Demo</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dirty="0">
                <a:solidFill>
                  <a:schemeClr val="bg1"/>
                </a:solidFill>
                <a:ea typeface="Montserrat" charset="0"/>
                <a:cs typeface="Montserrat" charset="0"/>
              </a:rPr>
              <a:t>Wissen aus Daten generieren</a:t>
            </a:r>
          </a:p>
        </p:txBody>
      </p:sp>
    </p:spTree>
    <p:extLst>
      <p:ext uri="{BB962C8B-B14F-4D97-AF65-F5344CB8AC3E}">
        <p14:creationId xmlns:p14="http://schemas.microsoft.com/office/powerpoint/2010/main" val="3302203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5D5243-79B0-CD43-89BB-06447CF7F643}"/>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A9C4D59E-DFC0-344B-9FD3-7255F18AE240}"/>
              </a:ext>
            </a:extLst>
          </p:cNvPr>
          <p:cNvSpPr>
            <a:spLocks noGrp="1"/>
          </p:cNvSpPr>
          <p:nvPr>
            <p:ph type="body" sz="quarter" idx="13"/>
          </p:nvPr>
        </p:nvSpPr>
        <p:spPr/>
        <p:txBody>
          <a:bodyPr/>
          <a:lstStyle/>
          <a:p>
            <a:r>
              <a:rPr lang="de-DE" dirty="0"/>
              <a:t>Was ist </a:t>
            </a:r>
            <a:r>
              <a:rPr lang="de-DE" dirty="0" err="1"/>
              <a:t>Machine</a:t>
            </a:r>
            <a:r>
              <a:rPr lang="de-DE" dirty="0"/>
              <a:t> Learning  (ML)?</a:t>
            </a:r>
          </a:p>
        </p:txBody>
      </p:sp>
      <p:sp>
        <p:nvSpPr>
          <p:cNvPr id="4" name="Textfeld 3">
            <a:extLst>
              <a:ext uri="{FF2B5EF4-FFF2-40B4-BE49-F238E27FC236}">
                <a16:creationId xmlns:a16="http://schemas.microsoft.com/office/drawing/2014/main" id="{A0FEFA41-2452-4948-B57C-AF27C13907B3}"/>
              </a:ext>
            </a:extLst>
          </p:cNvPr>
          <p:cNvSpPr txBox="1"/>
          <p:nvPr/>
        </p:nvSpPr>
        <p:spPr>
          <a:xfrm>
            <a:off x="371474" y="2729233"/>
            <a:ext cx="9853421"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ML Algorithmen </a:t>
            </a:r>
            <a:r>
              <a:rPr lang="de-DE" b="1" dirty="0">
                <a:latin typeface="Arial Standard" charset="0"/>
              </a:rPr>
              <a:t>brauchen viele Daten</a:t>
            </a:r>
            <a:r>
              <a:rPr lang="de-DE" dirty="0">
                <a:latin typeface="Arial Standard" charset="0"/>
              </a:rPr>
              <a:t> um zu funktionieren, je mehr desto besser.</a:t>
            </a:r>
          </a:p>
          <a:p>
            <a:pPr>
              <a:lnSpc>
                <a:spcPct val="110000"/>
              </a:lnSpc>
            </a:pPr>
            <a:r>
              <a:rPr lang="de-DE" dirty="0">
                <a:latin typeface="Arial Standard" charset="0"/>
              </a:rPr>
              <a:t>Immer mehr Daten sind verfügbar, wodurch die Performance der Algorithmen sich verbessert</a:t>
            </a:r>
          </a:p>
        </p:txBody>
      </p:sp>
      <p:sp>
        <p:nvSpPr>
          <p:cNvPr id="5" name="Textfeld 4">
            <a:extLst>
              <a:ext uri="{FF2B5EF4-FFF2-40B4-BE49-F238E27FC236}">
                <a16:creationId xmlns:a16="http://schemas.microsoft.com/office/drawing/2014/main" id="{CC0F4678-162E-E148-9A1C-CE9D71633237}"/>
              </a:ext>
            </a:extLst>
          </p:cNvPr>
          <p:cNvSpPr txBox="1"/>
          <p:nvPr/>
        </p:nvSpPr>
        <p:spPr>
          <a:xfrm>
            <a:off x="371474" y="3902437"/>
            <a:ext cx="11337731"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Mit der Menge der Daten ist auch die Verfügbarkeit von Rechenleistung gestiegen. Viele ML Ideen sind schon länger bekannt, aber es fehlte früher die Rechenleistung.</a:t>
            </a:r>
          </a:p>
        </p:txBody>
      </p:sp>
      <p:sp>
        <p:nvSpPr>
          <p:cNvPr id="6" name="Textfeld 5">
            <a:extLst>
              <a:ext uri="{FF2B5EF4-FFF2-40B4-BE49-F238E27FC236}">
                <a16:creationId xmlns:a16="http://schemas.microsoft.com/office/drawing/2014/main" id="{97A958F1-A9F4-2F4B-B0B3-215199FE3FFD}"/>
              </a:ext>
            </a:extLst>
          </p:cNvPr>
          <p:cNvSpPr txBox="1"/>
          <p:nvPr/>
        </p:nvSpPr>
        <p:spPr>
          <a:xfrm>
            <a:off x="371474" y="5075641"/>
            <a:ext cx="11326256"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ML hat sich weiterentwickelt, speziell Modelle aus dem Bereich der neuronalen Netze haben für Durchbrüche gesorgt  </a:t>
            </a:r>
          </a:p>
        </p:txBody>
      </p:sp>
      <p:sp>
        <p:nvSpPr>
          <p:cNvPr id="8" name="Textfeld 7">
            <a:extLst>
              <a:ext uri="{FF2B5EF4-FFF2-40B4-BE49-F238E27FC236}">
                <a16:creationId xmlns:a16="http://schemas.microsoft.com/office/drawing/2014/main" id="{57331C6C-F603-254F-B6AA-C6F002513212}"/>
              </a:ext>
            </a:extLst>
          </p:cNvPr>
          <p:cNvSpPr txBox="1"/>
          <p:nvPr/>
        </p:nvSpPr>
        <p:spPr>
          <a:xfrm>
            <a:off x="371474" y="1556029"/>
            <a:ext cx="11326255"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Die Erforschung von Algorithmen, statistischen Modellen und Computersystemen, um </a:t>
            </a:r>
            <a:r>
              <a:rPr lang="de-DE" b="1" dirty="0">
                <a:latin typeface="Arial Standard" charset="0"/>
              </a:rPr>
              <a:t>Aufgaben ohne explizite Anweisungen, zu lösen</a:t>
            </a:r>
            <a:r>
              <a:rPr lang="de-DE" dirty="0">
                <a:latin typeface="Arial Standard" charset="0"/>
              </a:rPr>
              <a:t>. Ein ML Model </a:t>
            </a:r>
            <a:r>
              <a:rPr lang="de-DE" b="1" dirty="0">
                <a:latin typeface="Arial Standard" charset="0"/>
              </a:rPr>
              <a:t>lernt selbständig </a:t>
            </a:r>
            <a:r>
              <a:rPr lang="de-DE" dirty="0">
                <a:latin typeface="Arial Standard" charset="0"/>
              </a:rPr>
              <a:t>aus historischen Daten.</a:t>
            </a:r>
          </a:p>
        </p:txBody>
      </p:sp>
    </p:spTree>
    <p:extLst>
      <p:ext uri="{BB962C8B-B14F-4D97-AF65-F5344CB8AC3E}">
        <p14:creationId xmlns:p14="http://schemas.microsoft.com/office/powerpoint/2010/main" val="4230508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hteck 1">
            <a:extLst>
              <a:ext uri="{FF2B5EF4-FFF2-40B4-BE49-F238E27FC236}">
                <a16:creationId xmlns:a16="http://schemas.microsoft.com/office/drawing/2014/main" id="{2743C2A5-BAD3-C04D-873F-9D7CB8EF0025}"/>
              </a:ext>
            </a:extLst>
          </p:cNvPr>
          <p:cNvSpPr/>
          <p:nvPr/>
        </p:nvSpPr>
        <p:spPr>
          <a:xfrm>
            <a:off x="0" y="0"/>
            <a:ext cx="3492749" cy="6858000"/>
          </a:xfrm>
          <a:prstGeom prst="rect">
            <a:avLst/>
          </a:prstGeom>
          <a:solidFill>
            <a:schemeClr val="bg2">
              <a:lumMod val="20000"/>
              <a:lumOff val="80000"/>
            </a:schemeClr>
          </a:solidFill>
          <a:ln>
            <a:noFill/>
          </a:ln>
        </p:spPr>
        <p:style>
          <a:lnRef idx="3">
            <a:schemeClr val="lt1"/>
          </a:lnRef>
          <a:fillRef idx="1">
            <a:schemeClr val="accent1"/>
          </a:fillRef>
          <a:effectRef idx="1">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srgbClr val="09D2E3">
                  <a:lumMod val="20000"/>
                  <a:lumOff val="80000"/>
                </a:srgbClr>
              </a:solidFill>
              <a:effectLst/>
              <a:uLnTx/>
              <a:uFillTx/>
              <a:latin typeface="Arial" panose="020B0604020202020204"/>
              <a:ea typeface="+mn-ea"/>
              <a:cs typeface="+mn-cs"/>
            </a:endParaRPr>
          </a:p>
        </p:txBody>
      </p:sp>
      <p:sp>
        <p:nvSpPr>
          <p:cNvPr id="15" name="Rechteck 14"/>
          <p:cNvSpPr/>
          <p:nvPr/>
        </p:nvSpPr>
        <p:spPr>
          <a:xfrm>
            <a:off x="3492000" y="1836000"/>
            <a:ext cx="8691828" cy="45041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0" tIns="90000" rIns="360000" bIns="90000" numCol="1" spcCol="0" rtlCol="0" fromWordArt="0" anchor="t" anchorCtr="0" forceAA="0" compatLnSpc="1">
            <a:prstTxWarp prst="textNoShape">
              <a:avLst/>
            </a:prstTxWarp>
            <a:noAutofit/>
          </a:bodyPr>
          <a:lstStyle/>
          <a:p>
            <a:pPr marL="9525" lvl="1" defTabSz="457200">
              <a:lnSpc>
                <a:spcPct val="110000"/>
              </a:lnSpc>
              <a:spcBef>
                <a:spcPct val="0"/>
              </a:spcBef>
              <a:buClr>
                <a:schemeClr val="tx1"/>
              </a:buClr>
              <a:defRPr/>
            </a:pPr>
            <a:r>
              <a:rPr lang="de-DE" sz="1200" dirty="0">
                <a:solidFill>
                  <a:srgbClr val="000000"/>
                </a:solidFill>
                <a:cs typeface="Arial"/>
              </a:rPr>
              <a:t>Projektmanager, Aufbau eines BI Competence Centers, Automobilzulieferer</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Koordination der Entwicklungsteams und Aufbau des Demand Managements</a:t>
            </a:r>
          </a:p>
          <a:p>
            <a:pPr marL="9525" lvl="1" defTabSz="457200">
              <a:lnSpc>
                <a:spcPct val="110000"/>
              </a:lnSpc>
              <a:spcBef>
                <a:spcPct val="0"/>
              </a:spcBef>
              <a:buClr>
                <a:schemeClr val="tx1"/>
              </a:buClr>
              <a:defRPr/>
            </a:pPr>
            <a:endParaRPr lang="de-DE" sz="1200" dirty="0">
              <a:solidFill>
                <a:srgbClr val="000000"/>
              </a:solidFill>
              <a:cs typeface="Arial"/>
            </a:endParaRPr>
          </a:p>
          <a:p>
            <a:pPr marL="9525" lvl="1" defTabSz="457200">
              <a:lnSpc>
                <a:spcPct val="110000"/>
              </a:lnSpc>
              <a:spcBef>
                <a:spcPts val="600"/>
              </a:spcBef>
              <a:buClr>
                <a:schemeClr val="tx2"/>
              </a:buClr>
            </a:pPr>
            <a:r>
              <a:rPr lang="de-DE" sz="1200" dirty="0">
                <a:solidFill>
                  <a:srgbClr val="000000"/>
                </a:solidFill>
                <a:cs typeface="Arial"/>
              </a:rPr>
              <a:t>Senior Data Scientist, Vorhersage von Immobilienpreisen, Immobilienportal</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Konzeption eines wartbaren und genauen Bewertungsmodells</a:t>
            </a:r>
          </a:p>
          <a:p>
            <a:pPr marL="9525" lvl="1" defTabSz="457200">
              <a:lnSpc>
                <a:spcPct val="110000"/>
              </a:lnSpc>
              <a:spcBef>
                <a:spcPct val="0"/>
              </a:spcBef>
              <a:buClr>
                <a:schemeClr val="tx1"/>
              </a:buClr>
              <a:defRPr/>
            </a:pPr>
            <a:endParaRPr lang="de-DE" sz="1200" dirty="0">
              <a:solidFill>
                <a:srgbClr val="545E6E"/>
              </a:solidFill>
              <a:cs typeface="Arial"/>
            </a:endParaRPr>
          </a:p>
          <a:p>
            <a:pPr marL="9525" lvl="1" defTabSz="457200">
              <a:lnSpc>
                <a:spcPct val="110000"/>
              </a:lnSpc>
              <a:spcBef>
                <a:spcPct val="0"/>
              </a:spcBef>
              <a:buClr>
                <a:schemeClr val="tx2"/>
              </a:buClr>
            </a:pPr>
            <a:r>
              <a:rPr lang="de-DE" sz="1200" dirty="0" err="1">
                <a:solidFill>
                  <a:srgbClr val="000000"/>
                </a:solidFill>
                <a:cs typeface="Arial"/>
              </a:rPr>
              <a:t>Scrum</a:t>
            </a:r>
            <a:r>
              <a:rPr lang="de-DE" sz="1200" dirty="0">
                <a:solidFill>
                  <a:srgbClr val="000000"/>
                </a:solidFill>
                <a:cs typeface="Arial"/>
              </a:rPr>
              <a:t> Master / Data Scientist, KI-Assistenzsystem im Kundenservice, großer deutsches Transportdienstleister</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Vergleich von Drittanbietern einer KI-Lösung im Bereich </a:t>
            </a:r>
            <a:r>
              <a:rPr lang="de-DE" sz="1200" i="1" dirty="0" err="1">
                <a:solidFill>
                  <a:srgbClr val="545E6E"/>
                </a:solidFill>
                <a:cs typeface="Arial"/>
              </a:rPr>
              <a:t>Question</a:t>
            </a:r>
            <a:r>
              <a:rPr lang="de-DE" sz="1200" i="1" dirty="0">
                <a:solidFill>
                  <a:srgbClr val="545E6E"/>
                </a:solidFill>
                <a:cs typeface="Arial"/>
              </a:rPr>
              <a:t> </a:t>
            </a:r>
            <a:r>
              <a:rPr lang="de-DE" sz="1200" i="1" dirty="0" err="1">
                <a:solidFill>
                  <a:srgbClr val="545E6E"/>
                </a:solidFill>
                <a:cs typeface="Arial"/>
              </a:rPr>
              <a:t>Answering</a:t>
            </a:r>
            <a:endParaRPr lang="de-DE" sz="1200" i="1" dirty="0">
              <a:solidFill>
                <a:srgbClr val="545E6E"/>
              </a:solidFill>
              <a:cs typeface="Arial"/>
            </a:endParaRP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Entwicklung eines Anonymisierungsservices für </a:t>
            </a:r>
            <a:r>
              <a:rPr lang="de-DE" sz="1200" dirty="0" err="1">
                <a:solidFill>
                  <a:srgbClr val="545E6E"/>
                </a:solidFill>
                <a:cs typeface="Arial"/>
              </a:rPr>
              <a:t>Sprachtranskripte</a:t>
            </a:r>
            <a:endParaRPr lang="de-DE" sz="1200" dirty="0">
              <a:solidFill>
                <a:srgbClr val="545E6E"/>
              </a:solidFill>
              <a:cs typeface="Arial"/>
            </a:endParaRPr>
          </a:p>
          <a:p>
            <a:pPr marL="9525" lvl="1" defTabSz="457200">
              <a:lnSpc>
                <a:spcPct val="110000"/>
              </a:lnSpc>
              <a:spcBef>
                <a:spcPct val="0"/>
              </a:spcBef>
              <a:buClr>
                <a:schemeClr val="tx1"/>
              </a:buClr>
              <a:defRPr/>
            </a:pPr>
            <a:endParaRPr lang="de-DE" sz="1200" dirty="0">
              <a:solidFill>
                <a:srgbClr val="000000"/>
              </a:solidFill>
              <a:cs typeface="Arial"/>
            </a:endParaRPr>
          </a:p>
          <a:p>
            <a:pPr marL="9525" lvl="1" defTabSz="457200">
              <a:lnSpc>
                <a:spcPct val="110000"/>
              </a:lnSpc>
              <a:spcBef>
                <a:spcPct val="0"/>
              </a:spcBef>
              <a:buClr>
                <a:schemeClr val="tx1"/>
              </a:buClr>
              <a:defRPr/>
            </a:pPr>
            <a:r>
              <a:rPr lang="de-DE" sz="1200" dirty="0">
                <a:solidFill>
                  <a:srgbClr val="000000"/>
                </a:solidFill>
                <a:cs typeface="Arial"/>
              </a:rPr>
              <a:t>Senior Data Scientist, Absatzvorhersagen anhand Plattformdaten, Gebrauchtwagenportal</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Projektplanung und iterative Entwicklung eines Vorhersagemodells</a:t>
            </a:r>
          </a:p>
          <a:p>
            <a:pPr marL="9525" lvl="1" defTabSz="457200">
              <a:lnSpc>
                <a:spcPct val="110000"/>
              </a:lnSpc>
              <a:spcBef>
                <a:spcPct val="0"/>
              </a:spcBef>
              <a:buClr>
                <a:schemeClr val="tx1"/>
              </a:buClr>
              <a:defRPr/>
            </a:pPr>
            <a:endParaRPr lang="de-DE" sz="1200" dirty="0">
              <a:solidFill>
                <a:srgbClr val="545E6E"/>
              </a:solidFill>
              <a:cs typeface="Arial"/>
            </a:endParaRPr>
          </a:p>
          <a:p>
            <a:pPr marL="9525" lvl="1" defTabSz="457200">
              <a:lnSpc>
                <a:spcPct val="110000"/>
              </a:lnSpc>
              <a:spcBef>
                <a:spcPct val="0"/>
              </a:spcBef>
              <a:buClr>
                <a:schemeClr val="tx1"/>
              </a:buClr>
              <a:defRPr/>
            </a:pPr>
            <a:r>
              <a:rPr lang="de-DE" sz="1200" dirty="0">
                <a:solidFill>
                  <a:srgbClr val="000000"/>
                </a:solidFill>
                <a:cs typeface="Arial"/>
              </a:rPr>
              <a:t>Technical Lead, Optimierung eines Sprachmodells, Telekommunikationsdienstleister</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Aufbau des Analyseframeworks für das Sprachmodell und Kommunikation mit weiteren Projektteams</a:t>
            </a:r>
          </a:p>
          <a:p>
            <a:pPr marL="9525" lvl="1" defTabSz="457200">
              <a:lnSpc>
                <a:spcPct val="110000"/>
              </a:lnSpc>
              <a:spcBef>
                <a:spcPct val="0"/>
              </a:spcBef>
              <a:buClr>
                <a:schemeClr val="tx1"/>
              </a:buClr>
              <a:defRPr/>
            </a:pPr>
            <a:endParaRPr lang="de-DE" sz="1200" dirty="0">
              <a:solidFill>
                <a:srgbClr val="545E6E"/>
              </a:solidFill>
              <a:cs typeface="Arial"/>
            </a:endParaRPr>
          </a:p>
          <a:p>
            <a:pPr marL="9525" lvl="1" defTabSz="457200">
              <a:lnSpc>
                <a:spcPct val="110000"/>
              </a:lnSpc>
              <a:spcBef>
                <a:spcPct val="0"/>
              </a:spcBef>
              <a:buClr>
                <a:schemeClr val="tx1"/>
              </a:buClr>
              <a:defRPr/>
            </a:pPr>
            <a:r>
              <a:rPr lang="de-DE" sz="1200" dirty="0">
                <a:solidFill>
                  <a:srgbClr val="000000"/>
                </a:solidFill>
                <a:cs typeface="Arial"/>
              </a:rPr>
              <a:t>ML Engineer, Entwicklung von ML </a:t>
            </a:r>
            <a:r>
              <a:rPr lang="de-DE" sz="1200" dirty="0" err="1">
                <a:solidFill>
                  <a:srgbClr val="000000"/>
                </a:solidFill>
                <a:cs typeface="Arial"/>
              </a:rPr>
              <a:t>Use</a:t>
            </a:r>
            <a:r>
              <a:rPr lang="de-DE" sz="1200" dirty="0">
                <a:solidFill>
                  <a:srgbClr val="000000"/>
                </a:solidFill>
                <a:cs typeface="Arial"/>
              </a:rPr>
              <a:t> Cases für einen Smart Speakers, Telekommunikationsdienstleister</a:t>
            </a:r>
          </a:p>
          <a:p>
            <a:pPr marL="179070" lvl="1" indent="-169545" defTabSz="457200">
              <a:lnSpc>
                <a:spcPct val="110000"/>
              </a:lnSpc>
              <a:spcBef>
                <a:spcPct val="0"/>
              </a:spcBef>
              <a:buClr>
                <a:schemeClr val="tx1"/>
              </a:buClr>
              <a:buFont typeface="Arial" charset="0"/>
              <a:buChar char="•"/>
              <a:defRPr/>
            </a:pPr>
            <a:r>
              <a:rPr lang="de-DE" sz="1200" dirty="0">
                <a:solidFill>
                  <a:srgbClr val="545E6E"/>
                </a:solidFill>
                <a:cs typeface="Arial"/>
              </a:rPr>
              <a:t>Aufbau des ML Teams und Entwicklung von Proof </a:t>
            </a:r>
            <a:r>
              <a:rPr lang="de-DE" sz="1200" dirty="0" err="1">
                <a:solidFill>
                  <a:srgbClr val="545E6E"/>
                </a:solidFill>
                <a:cs typeface="Arial"/>
              </a:rPr>
              <a:t>of</a:t>
            </a:r>
            <a:r>
              <a:rPr lang="de-DE" sz="1200" dirty="0">
                <a:solidFill>
                  <a:srgbClr val="545E6E"/>
                </a:solidFill>
                <a:cs typeface="Arial"/>
              </a:rPr>
              <a:t> </a:t>
            </a:r>
            <a:r>
              <a:rPr lang="de-DE" sz="1200" dirty="0" err="1">
                <a:solidFill>
                  <a:srgbClr val="545E6E"/>
                </a:solidFill>
                <a:cs typeface="Arial"/>
              </a:rPr>
              <a:t>Concepts</a:t>
            </a:r>
            <a:endParaRPr lang="de-DE" sz="1200" dirty="0">
              <a:solidFill>
                <a:srgbClr val="545E6E"/>
              </a:solidFill>
              <a:cs typeface="Arial"/>
            </a:endParaRPr>
          </a:p>
          <a:p>
            <a:pPr marL="9525" lvl="1" defTabSz="457200">
              <a:lnSpc>
                <a:spcPct val="110000"/>
              </a:lnSpc>
              <a:spcBef>
                <a:spcPct val="0"/>
              </a:spcBef>
              <a:buClr>
                <a:schemeClr val="tx1"/>
              </a:buClr>
              <a:defRPr/>
            </a:pPr>
            <a:endParaRPr lang="de-DE" sz="1200" dirty="0">
              <a:solidFill>
                <a:srgbClr val="545E6E"/>
              </a:solidFill>
              <a:cs typeface="Arial"/>
            </a:endParaRPr>
          </a:p>
        </p:txBody>
      </p:sp>
      <p:sp>
        <p:nvSpPr>
          <p:cNvPr id="16" name="Rechteck 15"/>
          <p:cNvSpPr/>
          <p:nvPr/>
        </p:nvSpPr>
        <p:spPr>
          <a:xfrm>
            <a:off x="3498768" y="1524278"/>
            <a:ext cx="4327394" cy="301431"/>
          </a:xfrm>
          <a:prstGeom prst="rect">
            <a:avLst/>
          </a:prstGeom>
        </p:spPr>
        <p:txBody>
          <a:bodyPr wrap="none" lIns="360000" rIns="360000">
            <a:noAutofit/>
          </a:bodyPr>
          <a:lstStyle/>
          <a:p>
            <a:pPr lvl="0">
              <a:defRPr/>
            </a:pPr>
            <a:r>
              <a:rPr lang="de-DE" sz="1200" b="1" dirty="0">
                <a:solidFill>
                  <a:srgbClr val="079DAA"/>
                </a:solidFill>
                <a:ea typeface="Arial" charset="0"/>
                <a:cs typeface="Arial" charset="0"/>
              </a:rPr>
              <a:t>Auszug relevante Projekterfahrung</a:t>
            </a:r>
          </a:p>
        </p:txBody>
      </p:sp>
      <p:sp>
        <p:nvSpPr>
          <p:cNvPr id="19" name="Titel 21"/>
          <p:cNvSpPr txBox="1">
            <a:spLocks/>
          </p:cNvSpPr>
          <p:nvPr/>
        </p:nvSpPr>
        <p:spPr>
          <a:xfrm>
            <a:off x="3498768" y="357569"/>
            <a:ext cx="7953148" cy="378565"/>
          </a:xfrm>
          <a:prstGeom prst="rect">
            <a:avLst/>
          </a:prstGeom>
        </p:spPr>
        <p:txBody>
          <a:bodyPr lIns="360000"/>
          <a:lstStyle>
            <a:lvl1pPr algn="l" defTabSz="914400" rtl="0" eaLnBrk="1" latinLnBrk="0" hangingPunct="1">
              <a:lnSpc>
                <a:spcPct val="90000"/>
              </a:lnSpc>
              <a:spcBef>
                <a:spcPct val="0"/>
              </a:spcBef>
              <a:buNone/>
              <a:defRPr sz="2400" b="0" i="0" kern="1200" baseline="0">
                <a:solidFill>
                  <a:schemeClr val="tx2"/>
                </a:solidFill>
                <a:latin typeface="Arial" charset="0"/>
                <a:ea typeface="Arial" charset="0"/>
                <a:cs typeface="Arial" charset="0"/>
              </a:defRPr>
            </a:lvl1pPr>
          </a:lstStyle>
          <a:p>
            <a:pPr>
              <a:defRPr/>
            </a:pPr>
            <a:r>
              <a:rPr lang="de-DE" dirty="0">
                <a:solidFill>
                  <a:schemeClr val="tx1"/>
                </a:solidFill>
                <a:latin typeface="Lato Light" panose="020F0302020204030203"/>
              </a:rPr>
              <a:t>Dr. Matti Gerrit </a:t>
            </a:r>
            <a:r>
              <a:rPr lang="de-DE" dirty="0" err="1">
                <a:solidFill>
                  <a:schemeClr val="tx1"/>
                </a:solidFill>
                <a:latin typeface="Lato Light" panose="020F0302020204030203"/>
              </a:rPr>
              <a:t>Korff</a:t>
            </a:r>
            <a:endParaRPr lang="de-DE" dirty="0">
              <a:solidFill>
                <a:schemeClr val="tx1"/>
              </a:solidFill>
              <a:latin typeface="Lato Light" panose="020F0302020204030203"/>
            </a:endParaRPr>
          </a:p>
        </p:txBody>
      </p:sp>
      <p:sp>
        <p:nvSpPr>
          <p:cNvPr id="20" name="Textplatzhalter 22"/>
          <p:cNvSpPr txBox="1">
            <a:spLocks/>
          </p:cNvSpPr>
          <p:nvPr/>
        </p:nvSpPr>
        <p:spPr>
          <a:xfrm>
            <a:off x="3498768" y="725403"/>
            <a:ext cx="7975769" cy="452061"/>
          </a:xfrm>
          <a:prstGeom prst="rect">
            <a:avLst/>
          </a:prstGeom>
        </p:spPr>
        <p:txBody>
          <a:bodyPr lIns="360000" anchor="t"/>
          <a:lstStyle>
            <a:lvl1pPr marL="216000" indent="-216000" algn="l" defTabSz="432000" rtl="0" eaLnBrk="1" latinLnBrk="0" hangingPunct="1">
              <a:lnSpc>
                <a:spcPct val="110000"/>
              </a:lnSpc>
              <a:spcBef>
                <a:spcPts val="0"/>
              </a:spcBef>
              <a:spcAft>
                <a:spcPts val="600"/>
              </a:spcAft>
              <a:buClr>
                <a:schemeClr val="tx2"/>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tx2"/>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tx2"/>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Clr>
                <a:srgbClr val="B39A69"/>
              </a:buClr>
              <a:buNone/>
              <a:defRPr/>
            </a:pPr>
            <a:r>
              <a:rPr lang="de-DE" dirty="0">
                <a:solidFill>
                  <a:srgbClr val="079DAA"/>
                </a:solidFill>
                <a:latin typeface="Arial"/>
                <a:cs typeface="Arial"/>
              </a:rPr>
              <a:t>Senior Consultant</a:t>
            </a:r>
          </a:p>
        </p:txBody>
      </p:sp>
      <p:pic>
        <p:nvPicPr>
          <p:cNvPr id="34" name="Picture 2">
            <a:extLst>
              <a:ext uri="{FF2B5EF4-FFF2-40B4-BE49-F238E27FC236}">
                <a16:creationId xmlns:a16="http://schemas.microsoft.com/office/drawing/2014/main" id="{B53CFAB6-53FE-4732-BCB7-3DDF797D0D22}"/>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t="-923"/>
          <a:stretch/>
        </p:blipFill>
        <p:spPr bwMode="auto">
          <a:xfrm>
            <a:off x="792000" y="360000"/>
            <a:ext cx="1908000" cy="1908000"/>
          </a:xfrm>
          <a:prstGeom prst="ellipse">
            <a:avLst/>
          </a:prstGeom>
          <a:noFill/>
          <a:extLst>
            <a:ext uri="{909E8E84-426E-40DD-AFC4-6F175D3DCCD1}">
              <a14:hiddenFill xmlns:a14="http://schemas.microsoft.com/office/drawing/2010/main">
                <a:solidFill>
                  <a:srgbClr val="FFFFFF"/>
                </a:solidFill>
              </a14:hiddenFill>
            </a:ext>
          </a:extLst>
        </p:spPr>
      </p:pic>
      <p:grpSp>
        <p:nvGrpSpPr>
          <p:cNvPr id="85" name="Gruppieren 4">
            <a:extLst>
              <a:ext uri="{FF2B5EF4-FFF2-40B4-BE49-F238E27FC236}">
                <a16:creationId xmlns:a16="http://schemas.microsoft.com/office/drawing/2014/main" id="{C85F560E-5DBB-3848-BF4A-20BF042DBD14}"/>
              </a:ext>
            </a:extLst>
          </p:cNvPr>
          <p:cNvGrpSpPr/>
          <p:nvPr/>
        </p:nvGrpSpPr>
        <p:grpSpPr>
          <a:xfrm>
            <a:off x="0" y="2507303"/>
            <a:ext cx="3707861" cy="1766435"/>
            <a:chOff x="198" y="2415600"/>
            <a:chExt cx="3498793" cy="1766435"/>
          </a:xfrm>
        </p:grpSpPr>
        <p:sp>
          <p:nvSpPr>
            <p:cNvPr id="86" name="Rechteck 26">
              <a:extLst>
                <a:ext uri="{FF2B5EF4-FFF2-40B4-BE49-F238E27FC236}">
                  <a16:creationId xmlns:a16="http://schemas.microsoft.com/office/drawing/2014/main" id="{9477292D-8D5B-D946-916A-B1C1031AEB53}"/>
                </a:ext>
              </a:extLst>
            </p:cNvPr>
            <p:cNvSpPr/>
            <p:nvPr/>
          </p:nvSpPr>
          <p:spPr>
            <a:xfrm>
              <a:off x="198" y="2638052"/>
              <a:ext cx="3491999" cy="15439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0" tIns="90000" rIns="360000" bIns="90000" numCol="1" spcCol="0" rtlCol="0" fromWordArt="0" anchor="t" anchorCtr="0" forceAA="0" compatLnSpc="1">
              <a:prstTxWarp prst="textNoShape">
                <a:avLst/>
              </a:prstTxWarp>
              <a:noAutofit/>
            </a:bodyPr>
            <a:lstStyle/>
            <a:p>
              <a:pPr marL="171450" lvl="0" indent="-171450">
                <a:lnSpc>
                  <a:spcPct val="110000"/>
                </a:lnSpc>
                <a:buClr>
                  <a:srgbClr val="B39A69"/>
                </a:buClr>
                <a:buFont typeface="Arial" panose="020B0604020202020204" pitchFamily="34" charset="0"/>
                <a:buChar char="•"/>
                <a:defRPr/>
              </a:pPr>
              <a:r>
                <a:rPr lang="de-DE" sz="1200" dirty="0">
                  <a:solidFill>
                    <a:srgbClr val="343C49"/>
                  </a:solidFill>
                  <a:latin typeface="Arial" panose="020B0604020202020204"/>
                </a:rPr>
                <a:t>EXXETA AG</a:t>
              </a:r>
            </a:p>
            <a:p>
              <a:pPr marL="171450" lvl="0" indent="-171450">
                <a:lnSpc>
                  <a:spcPct val="110000"/>
                </a:lnSpc>
                <a:buClr>
                  <a:srgbClr val="B39A69"/>
                </a:buClr>
                <a:buFont typeface="Arial" panose="020B0604020202020204" pitchFamily="34" charset="0"/>
                <a:buChar char="•"/>
                <a:defRPr/>
              </a:pPr>
              <a:r>
                <a:rPr lang="de-DE" sz="1200" dirty="0" err="1">
                  <a:solidFill>
                    <a:srgbClr val="343C49"/>
                  </a:solidFill>
                  <a:latin typeface="Arial" panose="020B0604020202020204"/>
                </a:rPr>
                <a:t>Ancud</a:t>
              </a:r>
              <a:r>
                <a:rPr lang="de-DE" sz="1200" dirty="0">
                  <a:solidFill>
                    <a:srgbClr val="343C49"/>
                  </a:solidFill>
                  <a:latin typeface="Arial" panose="020B0604020202020204"/>
                </a:rPr>
                <a:t> IT-Beratung</a:t>
              </a:r>
            </a:p>
            <a:p>
              <a:pPr marL="171450" lvl="0" indent="-171450">
                <a:lnSpc>
                  <a:spcPct val="110000"/>
                </a:lnSpc>
                <a:buClr>
                  <a:srgbClr val="B39A69"/>
                </a:buClr>
                <a:buFont typeface="Arial" panose="020B0604020202020204" pitchFamily="34" charset="0"/>
                <a:buChar char="•"/>
                <a:defRPr/>
              </a:pPr>
              <a:r>
                <a:rPr lang="de-DE" sz="1200" dirty="0">
                  <a:solidFill>
                    <a:srgbClr val="343C49"/>
                  </a:solidFill>
                  <a:latin typeface="Arial" panose="020B0604020202020204"/>
                </a:rPr>
                <a:t>Dr. </a:t>
              </a:r>
              <a:r>
                <a:rPr lang="de-DE" sz="1200" dirty="0" err="1">
                  <a:solidFill>
                    <a:srgbClr val="343C49"/>
                  </a:solidFill>
                  <a:latin typeface="Arial" panose="020B0604020202020204"/>
                </a:rPr>
                <a:t>rer</a:t>
              </a:r>
              <a:r>
                <a:rPr lang="de-DE" sz="1200" dirty="0">
                  <a:solidFill>
                    <a:srgbClr val="343C49"/>
                  </a:solidFill>
                  <a:latin typeface="Arial" panose="020B0604020202020204"/>
                </a:rPr>
                <a:t>. nat. Chemie, Freie Universität Berlin</a:t>
              </a:r>
              <a:br>
                <a:rPr lang="de-DE" sz="1200" dirty="0">
                  <a:solidFill>
                    <a:srgbClr val="343C49"/>
                  </a:solidFill>
                  <a:latin typeface="Arial" panose="020B0604020202020204"/>
                </a:rPr>
              </a:br>
              <a:r>
                <a:rPr lang="de-DE" sz="1200" dirty="0">
                  <a:solidFill>
                    <a:srgbClr val="343C49"/>
                  </a:solidFill>
                  <a:latin typeface="Arial" panose="020B0604020202020204"/>
                </a:rPr>
                <a:t>M. Sc. / B. Sc. Biochemie, Universität Bielefeld</a:t>
              </a:r>
            </a:p>
            <a:p>
              <a:pPr marL="171450" lvl="0" indent="-171450">
                <a:lnSpc>
                  <a:spcPct val="110000"/>
                </a:lnSpc>
                <a:buClr>
                  <a:srgbClr val="B39A69"/>
                </a:buClr>
                <a:buFont typeface="Arial" panose="020B0604020202020204" pitchFamily="34" charset="0"/>
                <a:buChar char="•"/>
                <a:defRPr/>
              </a:pPr>
              <a:endParaRPr lang="de-DE" sz="1200" dirty="0">
                <a:solidFill>
                  <a:srgbClr val="343C49"/>
                </a:solidFill>
                <a:latin typeface="Arial" panose="020B0604020202020204"/>
              </a:endParaRPr>
            </a:p>
          </p:txBody>
        </p:sp>
        <p:sp>
          <p:nvSpPr>
            <p:cNvPr id="87" name="Rechteck 27">
              <a:extLst>
                <a:ext uri="{FF2B5EF4-FFF2-40B4-BE49-F238E27FC236}">
                  <a16:creationId xmlns:a16="http://schemas.microsoft.com/office/drawing/2014/main" id="{C015FCEB-9D6B-5D49-91CB-84F8E42789ED}"/>
                </a:ext>
              </a:extLst>
            </p:cNvPr>
            <p:cNvSpPr/>
            <p:nvPr/>
          </p:nvSpPr>
          <p:spPr>
            <a:xfrm>
              <a:off x="6992" y="2415600"/>
              <a:ext cx="3491999" cy="319484"/>
            </a:xfrm>
            <a:prstGeom prst="rect">
              <a:avLst/>
            </a:prstGeom>
          </p:spPr>
          <p:txBody>
            <a:bodyPr wrap="none" lIns="360000" rIns="360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dirty="0">
                  <a:ln>
                    <a:noFill/>
                  </a:ln>
                  <a:solidFill>
                    <a:srgbClr val="079DAA"/>
                  </a:solidFill>
                  <a:effectLst/>
                  <a:uLnTx/>
                  <a:uFillTx/>
                  <a:latin typeface="Arial" charset="0"/>
                  <a:ea typeface="Arial" charset="0"/>
                  <a:cs typeface="Arial" charset="0"/>
                </a:rPr>
                <a:t>Biographie</a:t>
              </a:r>
            </a:p>
          </p:txBody>
        </p:sp>
      </p:grpSp>
      <p:cxnSp>
        <p:nvCxnSpPr>
          <p:cNvPr id="18" name="Gerade Verbindung 17">
            <a:extLst>
              <a:ext uri="{FF2B5EF4-FFF2-40B4-BE49-F238E27FC236}">
                <a16:creationId xmlns:a16="http://schemas.microsoft.com/office/drawing/2014/main" id="{AC44EDA9-D61D-D149-AF5D-B011430A452A}"/>
              </a:ext>
            </a:extLst>
          </p:cNvPr>
          <p:cNvCxnSpPr/>
          <p:nvPr/>
        </p:nvCxnSpPr>
        <p:spPr>
          <a:xfrm>
            <a:off x="3855980" y="1414992"/>
            <a:ext cx="7943174" cy="0"/>
          </a:xfrm>
          <a:prstGeom prst="line">
            <a:avLst/>
          </a:prstGeom>
          <a:ln w="12700">
            <a:solidFill>
              <a:schemeClr val="tx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8576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633B7B8-4322-AE42-9AC8-14E9065797E0}"/>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91971FCF-7D78-8946-AA2E-C88B39909DE2}"/>
              </a:ext>
            </a:extLst>
          </p:cNvPr>
          <p:cNvSpPr>
            <a:spLocks noGrp="1"/>
          </p:cNvSpPr>
          <p:nvPr>
            <p:ph type="body" sz="quarter" idx="13"/>
          </p:nvPr>
        </p:nvSpPr>
        <p:spPr/>
        <p:txBody>
          <a:bodyPr/>
          <a:lstStyle/>
          <a:p>
            <a:r>
              <a:rPr lang="de-DE" dirty="0"/>
              <a:t>Was bedeutet lernen aus Daten?</a:t>
            </a:r>
          </a:p>
        </p:txBody>
      </p:sp>
      <p:sp>
        <p:nvSpPr>
          <p:cNvPr id="5" name="Textfeld 4">
            <a:extLst>
              <a:ext uri="{FF2B5EF4-FFF2-40B4-BE49-F238E27FC236}">
                <a16:creationId xmlns:a16="http://schemas.microsoft.com/office/drawing/2014/main" id="{8A1704E6-8A08-2243-A56B-FCBC7DB787DC}"/>
              </a:ext>
            </a:extLst>
          </p:cNvPr>
          <p:cNvSpPr txBox="1"/>
          <p:nvPr/>
        </p:nvSpPr>
        <p:spPr>
          <a:xfrm>
            <a:off x="371476" y="2873970"/>
            <a:ext cx="1817197" cy="613328"/>
          </a:xfrm>
          <a:prstGeom prst="rect">
            <a:avLst/>
          </a:prstGeom>
          <a:solidFill>
            <a:schemeClr val="accent1"/>
          </a:solidFill>
        </p:spPr>
        <p:txBody>
          <a:bodyPr vert="horz" wrap="square" lIns="180000" tIns="180000" rIns="180000" bIns="180000" rtlCol="0" anchor="t" anchorCtr="0">
            <a:spAutoFit/>
          </a:bodyPr>
          <a:lstStyle/>
          <a:p>
            <a:pPr>
              <a:lnSpc>
                <a:spcPct val="110000"/>
              </a:lnSpc>
            </a:pPr>
            <a:r>
              <a:rPr lang="de-DE" sz="1600" dirty="0">
                <a:solidFill>
                  <a:schemeClr val="bg1"/>
                </a:solidFill>
                <a:latin typeface="+mj-lt"/>
              </a:rPr>
              <a:t>Problemanalyse</a:t>
            </a:r>
          </a:p>
        </p:txBody>
      </p:sp>
      <p:sp>
        <p:nvSpPr>
          <p:cNvPr id="6" name="Textfeld 5">
            <a:extLst>
              <a:ext uri="{FF2B5EF4-FFF2-40B4-BE49-F238E27FC236}">
                <a16:creationId xmlns:a16="http://schemas.microsoft.com/office/drawing/2014/main" id="{975CF5FA-D377-BD4F-A213-1F2B45B3D5F3}"/>
              </a:ext>
            </a:extLst>
          </p:cNvPr>
          <p:cNvSpPr txBox="1"/>
          <p:nvPr/>
        </p:nvSpPr>
        <p:spPr>
          <a:xfrm>
            <a:off x="2502499" y="2738549"/>
            <a:ext cx="1137767" cy="884171"/>
          </a:xfrm>
          <a:prstGeom prst="rect">
            <a:avLst/>
          </a:prstGeom>
          <a:solidFill>
            <a:schemeClr val="accent5"/>
          </a:solidFill>
        </p:spPr>
        <p:txBody>
          <a:bodyPr vert="horz" wrap="none" lIns="180000" tIns="180000" rIns="180000" bIns="180000" rtlCol="0" anchor="t" anchorCtr="0">
            <a:spAutoFit/>
          </a:bodyPr>
          <a:lstStyle/>
          <a:p>
            <a:pPr>
              <a:lnSpc>
                <a:spcPct val="110000"/>
              </a:lnSpc>
            </a:pPr>
            <a:r>
              <a:rPr lang="de-DE" sz="1600" dirty="0">
                <a:latin typeface="+mj-lt"/>
              </a:rPr>
              <a:t>Regeln </a:t>
            </a:r>
          </a:p>
          <a:p>
            <a:pPr>
              <a:lnSpc>
                <a:spcPct val="110000"/>
              </a:lnSpc>
            </a:pPr>
            <a:r>
              <a:rPr lang="de-DE" sz="1600" dirty="0">
                <a:latin typeface="+mj-lt"/>
              </a:rPr>
              <a:t>erstellen</a:t>
            </a:r>
          </a:p>
        </p:txBody>
      </p:sp>
      <p:grpSp>
        <p:nvGrpSpPr>
          <p:cNvPr id="11" name="Gruppieren 10">
            <a:extLst>
              <a:ext uri="{FF2B5EF4-FFF2-40B4-BE49-F238E27FC236}">
                <a16:creationId xmlns:a16="http://schemas.microsoft.com/office/drawing/2014/main" id="{C1156570-A814-7748-A650-39C616A95892}"/>
              </a:ext>
            </a:extLst>
          </p:cNvPr>
          <p:cNvGrpSpPr/>
          <p:nvPr/>
        </p:nvGrpSpPr>
        <p:grpSpPr>
          <a:xfrm>
            <a:off x="4066240" y="2723434"/>
            <a:ext cx="1812630" cy="914400"/>
            <a:chOff x="4735807" y="2370760"/>
            <a:chExt cx="1812630" cy="914400"/>
          </a:xfrm>
        </p:grpSpPr>
        <p:sp>
          <p:nvSpPr>
            <p:cNvPr id="10" name="Raute 9">
              <a:extLst>
                <a:ext uri="{FF2B5EF4-FFF2-40B4-BE49-F238E27FC236}">
                  <a16:creationId xmlns:a16="http://schemas.microsoft.com/office/drawing/2014/main" id="{033FB6D3-F4A4-214B-91ED-C6C684BD70FB}"/>
                </a:ext>
              </a:extLst>
            </p:cNvPr>
            <p:cNvSpPr/>
            <p:nvPr/>
          </p:nvSpPr>
          <p:spPr>
            <a:xfrm>
              <a:off x="4735807" y="2370760"/>
              <a:ext cx="181263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sz="1600" dirty="0">
                <a:solidFill>
                  <a:schemeClr val="bg1"/>
                </a:solidFill>
                <a:latin typeface="+mj-lt"/>
              </a:endParaRPr>
            </a:p>
          </p:txBody>
        </p:sp>
        <p:sp>
          <p:nvSpPr>
            <p:cNvPr id="7" name="Textfeld 6">
              <a:extLst>
                <a:ext uri="{FF2B5EF4-FFF2-40B4-BE49-F238E27FC236}">
                  <a16:creationId xmlns:a16="http://schemas.microsoft.com/office/drawing/2014/main" id="{6BE6D353-FD15-054B-8307-86F228092985}"/>
                </a:ext>
              </a:extLst>
            </p:cNvPr>
            <p:cNvSpPr txBox="1"/>
            <p:nvPr/>
          </p:nvSpPr>
          <p:spPr>
            <a:xfrm>
              <a:off x="4970647" y="2521296"/>
              <a:ext cx="1342951" cy="613328"/>
            </a:xfrm>
            <a:prstGeom prst="rect">
              <a:avLst/>
            </a:prstGeom>
            <a:noFill/>
          </p:spPr>
          <p:txBody>
            <a:bodyPr vert="horz" wrap="none" lIns="180000" tIns="180000" rIns="180000" bIns="180000" rtlCol="0" anchor="t" anchorCtr="0">
              <a:spAutoFit/>
            </a:bodyPr>
            <a:lstStyle/>
            <a:p>
              <a:pPr>
                <a:lnSpc>
                  <a:spcPct val="110000"/>
                </a:lnSpc>
              </a:pPr>
              <a:r>
                <a:rPr lang="de-DE" sz="1600" dirty="0">
                  <a:solidFill>
                    <a:schemeClr val="bg1"/>
                  </a:solidFill>
                  <a:latin typeface="+mj-lt"/>
                </a:rPr>
                <a:t>Bewertung</a:t>
              </a:r>
            </a:p>
          </p:txBody>
        </p:sp>
      </p:grpSp>
      <p:sp>
        <p:nvSpPr>
          <p:cNvPr id="8" name="Textfeld 7">
            <a:extLst>
              <a:ext uri="{FF2B5EF4-FFF2-40B4-BE49-F238E27FC236}">
                <a16:creationId xmlns:a16="http://schemas.microsoft.com/office/drawing/2014/main" id="{08FE8E0B-9797-1440-BD02-A04A0B0B1FD2}"/>
              </a:ext>
            </a:extLst>
          </p:cNvPr>
          <p:cNvSpPr txBox="1"/>
          <p:nvPr/>
        </p:nvSpPr>
        <p:spPr>
          <a:xfrm>
            <a:off x="4392451" y="1616453"/>
            <a:ext cx="1160209" cy="613328"/>
          </a:xfrm>
          <a:prstGeom prst="rect">
            <a:avLst/>
          </a:prstGeom>
          <a:noFill/>
        </p:spPr>
        <p:txBody>
          <a:bodyPr vert="horz" wrap="none" lIns="180000" tIns="180000" rIns="180000" bIns="180000" rtlCol="0" anchor="t" anchorCtr="0">
            <a:spAutoFit/>
          </a:bodyPr>
          <a:lstStyle/>
          <a:p>
            <a:pPr>
              <a:lnSpc>
                <a:spcPct val="110000"/>
              </a:lnSpc>
            </a:pPr>
            <a:r>
              <a:rPr lang="de-DE" sz="1600" b="1" dirty="0">
                <a:latin typeface="+mj-lt"/>
              </a:rPr>
              <a:t>Launch!</a:t>
            </a:r>
          </a:p>
        </p:txBody>
      </p:sp>
      <p:sp>
        <p:nvSpPr>
          <p:cNvPr id="9" name="Textfeld 8">
            <a:extLst>
              <a:ext uri="{FF2B5EF4-FFF2-40B4-BE49-F238E27FC236}">
                <a16:creationId xmlns:a16="http://schemas.microsoft.com/office/drawing/2014/main" id="{2CBC5832-4A87-C84E-B74F-5A479876F629}"/>
              </a:ext>
            </a:extLst>
          </p:cNvPr>
          <p:cNvSpPr txBox="1"/>
          <p:nvPr/>
        </p:nvSpPr>
        <p:spPr>
          <a:xfrm>
            <a:off x="2246820" y="3973981"/>
            <a:ext cx="1649124" cy="613328"/>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sz="1600" dirty="0">
                <a:solidFill>
                  <a:schemeClr val="bg1"/>
                </a:solidFill>
                <a:latin typeface="+mj-lt"/>
              </a:rPr>
              <a:t>Fehleranalyse</a:t>
            </a:r>
          </a:p>
        </p:txBody>
      </p:sp>
      <p:cxnSp>
        <p:nvCxnSpPr>
          <p:cNvPr id="23" name="Gewinkelte Verbindung 22">
            <a:extLst>
              <a:ext uri="{FF2B5EF4-FFF2-40B4-BE49-F238E27FC236}">
                <a16:creationId xmlns:a16="http://schemas.microsoft.com/office/drawing/2014/main" id="{F76CE52A-588C-E94D-B240-CC779CFECB5E}"/>
              </a:ext>
            </a:extLst>
          </p:cNvPr>
          <p:cNvCxnSpPr>
            <a:stCxn id="10" idx="2"/>
            <a:endCxn id="9" idx="3"/>
          </p:cNvCxnSpPr>
          <p:nvPr/>
        </p:nvCxnSpPr>
        <p:spPr>
          <a:xfrm rot="5400000">
            <a:off x="4112845" y="3420934"/>
            <a:ext cx="642811" cy="107661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Gewinkelte Verbindung 24">
            <a:extLst>
              <a:ext uri="{FF2B5EF4-FFF2-40B4-BE49-F238E27FC236}">
                <a16:creationId xmlns:a16="http://schemas.microsoft.com/office/drawing/2014/main" id="{39D4BA22-32EB-FB48-AB0B-E461A02D5B5E}"/>
              </a:ext>
            </a:extLst>
          </p:cNvPr>
          <p:cNvCxnSpPr>
            <a:cxnSpLocks/>
            <a:stCxn id="9" idx="1"/>
            <a:endCxn id="5" idx="2"/>
          </p:cNvCxnSpPr>
          <p:nvPr/>
        </p:nvCxnSpPr>
        <p:spPr>
          <a:xfrm rot="10800000">
            <a:off x="1280076" y="3487299"/>
            <a:ext cx="966745" cy="793347"/>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 name="Gewinkelte Verbindung 27">
            <a:extLst>
              <a:ext uri="{FF2B5EF4-FFF2-40B4-BE49-F238E27FC236}">
                <a16:creationId xmlns:a16="http://schemas.microsoft.com/office/drawing/2014/main" id="{2684D479-CB9C-3B4A-9840-52825FBB990D}"/>
              </a:ext>
            </a:extLst>
          </p:cNvPr>
          <p:cNvCxnSpPr>
            <a:cxnSpLocks/>
            <a:stCxn id="5" idx="3"/>
            <a:endCxn id="6" idx="1"/>
          </p:cNvCxnSpPr>
          <p:nvPr/>
        </p:nvCxnSpPr>
        <p:spPr>
          <a:xfrm>
            <a:off x="2188673" y="3180634"/>
            <a:ext cx="313826"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Gewinkelte Verbindung 30">
            <a:extLst>
              <a:ext uri="{FF2B5EF4-FFF2-40B4-BE49-F238E27FC236}">
                <a16:creationId xmlns:a16="http://schemas.microsoft.com/office/drawing/2014/main" id="{F0D80C3F-662D-F846-B0DB-C2BB6230DB87}"/>
              </a:ext>
            </a:extLst>
          </p:cNvPr>
          <p:cNvCxnSpPr>
            <a:cxnSpLocks/>
            <a:stCxn id="6" idx="3"/>
            <a:endCxn id="10" idx="1"/>
          </p:cNvCxnSpPr>
          <p:nvPr/>
        </p:nvCxnSpPr>
        <p:spPr>
          <a:xfrm flipV="1">
            <a:off x="3640266" y="3180634"/>
            <a:ext cx="425974"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4" name="Gewinkelte Verbindung 33">
            <a:extLst>
              <a:ext uri="{FF2B5EF4-FFF2-40B4-BE49-F238E27FC236}">
                <a16:creationId xmlns:a16="http://schemas.microsoft.com/office/drawing/2014/main" id="{AC1FC463-960F-EE42-8EAE-987B31B830C5}"/>
              </a:ext>
            </a:extLst>
          </p:cNvPr>
          <p:cNvCxnSpPr>
            <a:cxnSpLocks/>
            <a:stCxn id="10" idx="0"/>
            <a:endCxn id="8" idx="2"/>
          </p:cNvCxnSpPr>
          <p:nvPr/>
        </p:nvCxnSpPr>
        <p:spPr>
          <a:xfrm rot="5400000" flipH="1" flipV="1">
            <a:off x="4725729" y="2476608"/>
            <a:ext cx="493653"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2" name="Textfeld 111">
            <a:extLst>
              <a:ext uri="{FF2B5EF4-FFF2-40B4-BE49-F238E27FC236}">
                <a16:creationId xmlns:a16="http://schemas.microsoft.com/office/drawing/2014/main" id="{FE220AFC-FDDE-5940-95CA-F47172028E2F}"/>
              </a:ext>
            </a:extLst>
          </p:cNvPr>
          <p:cNvSpPr txBox="1"/>
          <p:nvPr/>
        </p:nvSpPr>
        <p:spPr>
          <a:xfrm>
            <a:off x="6308563" y="2869021"/>
            <a:ext cx="1817197" cy="613328"/>
          </a:xfrm>
          <a:prstGeom prst="rect">
            <a:avLst/>
          </a:prstGeom>
          <a:solidFill>
            <a:schemeClr val="accent1"/>
          </a:solidFill>
        </p:spPr>
        <p:txBody>
          <a:bodyPr vert="horz" wrap="square" lIns="180000" tIns="180000" rIns="180000" bIns="180000" rtlCol="0" anchor="t" anchorCtr="0">
            <a:spAutoFit/>
          </a:bodyPr>
          <a:lstStyle/>
          <a:p>
            <a:pPr>
              <a:lnSpc>
                <a:spcPct val="110000"/>
              </a:lnSpc>
            </a:pPr>
            <a:r>
              <a:rPr lang="de-DE" sz="1600" dirty="0">
                <a:solidFill>
                  <a:schemeClr val="bg1"/>
                </a:solidFill>
                <a:latin typeface="+mj-lt"/>
              </a:rPr>
              <a:t>Problemanalyse</a:t>
            </a:r>
          </a:p>
        </p:txBody>
      </p:sp>
      <p:sp>
        <p:nvSpPr>
          <p:cNvPr id="113" name="Textfeld 112">
            <a:extLst>
              <a:ext uri="{FF2B5EF4-FFF2-40B4-BE49-F238E27FC236}">
                <a16:creationId xmlns:a16="http://schemas.microsoft.com/office/drawing/2014/main" id="{D6517464-3E87-A942-8A55-D959ACD0F6C4}"/>
              </a:ext>
            </a:extLst>
          </p:cNvPr>
          <p:cNvSpPr txBox="1"/>
          <p:nvPr/>
        </p:nvSpPr>
        <p:spPr>
          <a:xfrm>
            <a:off x="8439586" y="2733600"/>
            <a:ext cx="1256773" cy="884171"/>
          </a:xfrm>
          <a:prstGeom prst="rect">
            <a:avLst/>
          </a:prstGeom>
          <a:solidFill>
            <a:schemeClr val="accent4"/>
          </a:solidFill>
        </p:spPr>
        <p:txBody>
          <a:bodyPr vert="horz" wrap="none" lIns="180000" tIns="180000" rIns="180000" bIns="180000" rtlCol="0" anchor="t" anchorCtr="0">
            <a:spAutoFit/>
          </a:bodyPr>
          <a:lstStyle/>
          <a:p>
            <a:pPr>
              <a:lnSpc>
                <a:spcPct val="110000"/>
              </a:lnSpc>
            </a:pPr>
            <a:r>
              <a:rPr lang="de-DE" sz="1600" dirty="0">
                <a:latin typeface="+mj-lt"/>
              </a:rPr>
              <a:t>ML Model</a:t>
            </a:r>
          </a:p>
          <a:p>
            <a:pPr>
              <a:lnSpc>
                <a:spcPct val="110000"/>
              </a:lnSpc>
            </a:pPr>
            <a:r>
              <a:rPr lang="de-DE" sz="1600" dirty="0">
                <a:latin typeface="+mj-lt"/>
              </a:rPr>
              <a:t>trainieren</a:t>
            </a:r>
          </a:p>
        </p:txBody>
      </p:sp>
      <p:grpSp>
        <p:nvGrpSpPr>
          <p:cNvPr id="114" name="Gruppieren 113">
            <a:extLst>
              <a:ext uri="{FF2B5EF4-FFF2-40B4-BE49-F238E27FC236}">
                <a16:creationId xmlns:a16="http://schemas.microsoft.com/office/drawing/2014/main" id="{B35F9272-5EF0-E34B-AD55-A3294B332AED}"/>
              </a:ext>
            </a:extLst>
          </p:cNvPr>
          <p:cNvGrpSpPr/>
          <p:nvPr/>
        </p:nvGrpSpPr>
        <p:grpSpPr>
          <a:xfrm>
            <a:off x="10003327" y="2718485"/>
            <a:ext cx="1812630" cy="914400"/>
            <a:chOff x="4735807" y="2370760"/>
            <a:chExt cx="1812630" cy="914400"/>
          </a:xfrm>
        </p:grpSpPr>
        <p:sp>
          <p:nvSpPr>
            <p:cNvPr id="115" name="Raute 114">
              <a:extLst>
                <a:ext uri="{FF2B5EF4-FFF2-40B4-BE49-F238E27FC236}">
                  <a16:creationId xmlns:a16="http://schemas.microsoft.com/office/drawing/2014/main" id="{00B3A2C5-0962-404B-9748-DD096B225CF8}"/>
                </a:ext>
              </a:extLst>
            </p:cNvPr>
            <p:cNvSpPr/>
            <p:nvPr/>
          </p:nvSpPr>
          <p:spPr>
            <a:xfrm>
              <a:off x="4735807" y="2370760"/>
              <a:ext cx="181263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sz="1600" dirty="0">
                <a:solidFill>
                  <a:schemeClr val="bg1"/>
                </a:solidFill>
                <a:latin typeface="+mj-lt"/>
              </a:endParaRPr>
            </a:p>
          </p:txBody>
        </p:sp>
        <p:sp>
          <p:nvSpPr>
            <p:cNvPr id="116" name="Textfeld 115">
              <a:extLst>
                <a:ext uri="{FF2B5EF4-FFF2-40B4-BE49-F238E27FC236}">
                  <a16:creationId xmlns:a16="http://schemas.microsoft.com/office/drawing/2014/main" id="{3E60E1C6-DBAA-234B-BCFD-FC8FDA288111}"/>
                </a:ext>
              </a:extLst>
            </p:cNvPr>
            <p:cNvSpPr txBox="1"/>
            <p:nvPr/>
          </p:nvSpPr>
          <p:spPr>
            <a:xfrm>
              <a:off x="5030851" y="2377265"/>
              <a:ext cx="1320509" cy="884171"/>
            </a:xfrm>
            <a:prstGeom prst="rect">
              <a:avLst/>
            </a:prstGeom>
            <a:noFill/>
          </p:spPr>
          <p:txBody>
            <a:bodyPr vert="horz" wrap="none" lIns="180000" tIns="180000" rIns="180000" bIns="180000" rtlCol="0" anchor="t" anchorCtr="0">
              <a:spAutoFit/>
            </a:bodyPr>
            <a:lstStyle/>
            <a:p>
              <a:pPr>
                <a:lnSpc>
                  <a:spcPct val="110000"/>
                </a:lnSpc>
              </a:pPr>
              <a:r>
                <a:rPr lang="de-DE" sz="1600" dirty="0">
                  <a:solidFill>
                    <a:schemeClr val="bg1"/>
                  </a:solidFill>
                  <a:latin typeface="+mj-lt"/>
                </a:rPr>
                <a:t>Lösungs-</a:t>
              </a:r>
            </a:p>
            <a:p>
              <a:pPr>
                <a:lnSpc>
                  <a:spcPct val="110000"/>
                </a:lnSpc>
              </a:pPr>
              <a:r>
                <a:rPr lang="de-DE" sz="1600" dirty="0" err="1">
                  <a:solidFill>
                    <a:schemeClr val="bg1"/>
                  </a:solidFill>
                  <a:latin typeface="+mj-lt"/>
                </a:rPr>
                <a:t>bewertung</a:t>
              </a:r>
              <a:endParaRPr lang="de-DE" sz="1600" dirty="0">
                <a:solidFill>
                  <a:schemeClr val="bg1"/>
                </a:solidFill>
                <a:latin typeface="+mj-lt"/>
              </a:endParaRPr>
            </a:p>
          </p:txBody>
        </p:sp>
      </p:grpSp>
      <p:sp>
        <p:nvSpPr>
          <p:cNvPr id="117" name="Textfeld 116">
            <a:extLst>
              <a:ext uri="{FF2B5EF4-FFF2-40B4-BE49-F238E27FC236}">
                <a16:creationId xmlns:a16="http://schemas.microsoft.com/office/drawing/2014/main" id="{FF9CF093-DE5E-8F4A-A31F-B1BCD71F4A97}"/>
              </a:ext>
            </a:extLst>
          </p:cNvPr>
          <p:cNvSpPr txBox="1"/>
          <p:nvPr/>
        </p:nvSpPr>
        <p:spPr>
          <a:xfrm>
            <a:off x="10329538" y="1611504"/>
            <a:ext cx="1160209" cy="613328"/>
          </a:xfrm>
          <a:prstGeom prst="rect">
            <a:avLst/>
          </a:prstGeom>
          <a:noFill/>
        </p:spPr>
        <p:txBody>
          <a:bodyPr vert="horz" wrap="none" lIns="180000" tIns="180000" rIns="180000" bIns="180000" rtlCol="0" anchor="t" anchorCtr="0">
            <a:spAutoFit/>
          </a:bodyPr>
          <a:lstStyle/>
          <a:p>
            <a:pPr>
              <a:lnSpc>
                <a:spcPct val="110000"/>
              </a:lnSpc>
            </a:pPr>
            <a:r>
              <a:rPr lang="de-DE" sz="1600" b="1" dirty="0">
                <a:latin typeface="+mj-lt"/>
              </a:rPr>
              <a:t>Launch!</a:t>
            </a:r>
          </a:p>
        </p:txBody>
      </p:sp>
      <p:sp>
        <p:nvSpPr>
          <p:cNvPr id="118" name="Textfeld 117">
            <a:extLst>
              <a:ext uri="{FF2B5EF4-FFF2-40B4-BE49-F238E27FC236}">
                <a16:creationId xmlns:a16="http://schemas.microsoft.com/office/drawing/2014/main" id="{0739CC58-BC4D-4C40-952C-AD8CCC019AF8}"/>
              </a:ext>
            </a:extLst>
          </p:cNvPr>
          <p:cNvSpPr txBox="1"/>
          <p:nvPr/>
        </p:nvSpPr>
        <p:spPr>
          <a:xfrm>
            <a:off x="8183907" y="3969032"/>
            <a:ext cx="1649124" cy="613328"/>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sz="1600" dirty="0">
                <a:solidFill>
                  <a:schemeClr val="bg1"/>
                </a:solidFill>
                <a:latin typeface="+mj-lt"/>
              </a:rPr>
              <a:t>Fehleranalyse</a:t>
            </a:r>
          </a:p>
        </p:txBody>
      </p:sp>
      <p:cxnSp>
        <p:nvCxnSpPr>
          <p:cNvPr id="119" name="Gewinkelte Verbindung 118">
            <a:extLst>
              <a:ext uri="{FF2B5EF4-FFF2-40B4-BE49-F238E27FC236}">
                <a16:creationId xmlns:a16="http://schemas.microsoft.com/office/drawing/2014/main" id="{A528B636-AB1F-5C43-A1D4-3C4A6F518642}"/>
              </a:ext>
            </a:extLst>
          </p:cNvPr>
          <p:cNvCxnSpPr>
            <a:stCxn id="115" idx="2"/>
            <a:endCxn id="118" idx="3"/>
          </p:cNvCxnSpPr>
          <p:nvPr/>
        </p:nvCxnSpPr>
        <p:spPr>
          <a:xfrm rot="5400000">
            <a:off x="10049932" y="3415985"/>
            <a:ext cx="642811" cy="107661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0" name="Gewinkelte Verbindung 119">
            <a:extLst>
              <a:ext uri="{FF2B5EF4-FFF2-40B4-BE49-F238E27FC236}">
                <a16:creationId xmlns:a16="http://schemas.microsoft.com/office/drawing/2014/main" id="{648E4753-90E2-814E-BF58-247581069A36}"/>
              </a:ext>
            </a:extLst>
          </p:cNvPr>
          <p:cNvCxnSpPr>
            <a:cxnSpLocks/>
            <a:stCxn id="118" idx="1"/>
            <a:endCxn id="112" idx="2"/>
          </p:cNvCxnSpPr>
          <p:nvPr/>
        </p:nvCxnSpPr>
        <p:spPr>
          <a:xfrm rot="10800000">
            <a:off x="7217163" y="3482350"/>
            <a:ext cx="966745" cy="793347"/>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1" name="Gewinkelte Verbindung 120">
            <a:extLst>
              <a:ext uri="{FF2B5EF4-FFF2-40B4-BE49-F238E27FC236}">
                <a16:creationId xmlns:a16="http://schemas.microsoft.com/office/drawing/2014/main" id="{ADA37566-9052-354F-95B3-B20FD2FD66A1}"/>
              </a:ext>
            </a:extLst>
          </p:cNvPr>
          <p:cNvCxnSpPr>
            <a:cxnSpLocks/>
            <a:stCxn id="112" idx="3"/>
            <a:endCxn id="113" idx="1"/>
          </p:cNvCxnSpPr>
          <p:nvPr/>
        </p:nvCxnSpPr>
        <p:spPr>
          <a:xfrm>
            <a:off x="8125760" y="3175685"/>
            <a:ext cx="313826"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2" name="Gewinkelte Verbindung 121">
            <a:extLst>
              <a:ext uri="{FF2B5EF4-FFF2-40B4-BE49-F238E27FC236}">
                <a16:creationId xmlns:a16="http://schemas.microsoft.com/office/drawing/2014/main" id="{B6E9F9AC-51FC-A148-BE15-5D6B1AFE3106}"/>
              </a:ext>
            </a:extLst>
          </p:cNvPr>
          <p:cNvCxnSpPr>
            <a:cxnSpLocks/>
            <a:stCxn id="113" idx="3"/>
            <a:endCxn id="115" idx="1"/>
          </p:cNvCxnSpPr>
          <p:nvPr/>
        </p:nvCxnSpPr>
        <p:spPr>
          <a:xfrm flipV="1">
            <a:off x="9696359" y="3175685"/>
            <a:ext cx="306968"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3" name="Gewinkelte Verbindung 122">
            <a:extLst>
              <a:ext uri="{FF2B5EF4-FFF2-40B4-BE49-F238E27FC236}">
                <a16:creationId xmlns:a16="http://schemas.microsoft.com/office/drawing/2014/main" id="{63708C8F-E2CD-E54F-9996-7D5B5998678A}"/>
              </a:ext>
            </a:extLst>
          </p:cNvPr>
          <p:cNvCxnSpPr>
            <a:cxnSpLocks/>
            <a:stCxn id="115" idx="0"/>
            <a:endCxn id="117" idx="2"/>
          </p:cNvCxnSpPr>
          <p:nvPr/>
        </p:nvCxnSpPr>
        <p:spPr>
          <a:xfrm rot="5400000" flipH="1" flipV="1">
            <a:off x="10662816" y="2471659"/>
            <a:ext cx="493653"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24" name="Grafik 13">
            <a:extLst>
              <a:ext uri="{FF2B5EF4-FFF2-40B4-BE49-F238E27FC236}">
                <a16:creationId xmlns:a16="http://schemas.microsoft.com/office/drawing/2014/main" id="{67D54BAB-596D-104E-B090-E2C174FD198D}"/>
              </a:ext>
            </a:extLst>
          </p:cNvPr>
          <p:cNvGrpSpPr>
            <a:grpSpLocks noChangeAspect="1"/>
          </p:cNvGrpSpPr>
          <p:nvPr/>
        </p:nvGrpSpPr>
        <p:grpSpPr>
          <a:xfrm>
            <a:off x="8646939" y="1645600"/>
            <a:ext cx="851395" cy="819862"/>
            <a:chOff x="4655066" y="1317904"/>
            <a:chExt cx="514350" cy="495300"/>
          </a:xfrm>
        </p:grpSpPr>
        <p:sp>
          <p:nvSpPr>
            <p:cNvPr id="125" name="Freihandform 124">
              <a:extLst>
                <a:ext uri="{FF2B5EF4-FFF2-40B4-BE49-F238E27FC236}">
                  <a16:creationId xmlns:a16="http://schemas.microsoft.com/office/drawing/2014/main" id="{6A3953D0-036F-7340-84DF-644A7F20789D}"/>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26" name="Freihandform 125">
              <a:extLst>
                <a:ext uri="{FF2B5EF4-FFF2-40B4-BE49-F238E27FC236}">
                  <a16:creationId xmlns:a16="http://schemas.microsoft.com/office/drawing/2014/main" id="{E8070D19-5B89-7A49-9ED4-4996DF7F73C1}"/>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27" name="Freihandform 126">
              <a:extLst>
                <a:ext uri="{FF2B5EF4-FFF2-40B4-BE49-F238E27FC236}">
                  <a16:creationId xmlns:a16="http://schemas.microsoft.com/office/drawing/2014/main" id="{0E68E53E-CFF1-604E-B376-98C275CF2FD3}"/>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28" name="Freihandform 127">
              <a:extLst>
                <a:ext uri="{FF2B5EF4-FFF2-40B4-BE49-F238E27FC236}">
                  <a16:creationId xmlns:a16="http://schemas.microsoft.com/office/drawing/2014/main" id="{BC9BDC8A-604F-6B4C-A90A-69267BF20FB2}"/>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29" name="Freihandform 128">
              <a:extLst>
                <a:ext uri="{FF2B5EF4-FFF2-40B4-BE49-F238E27FC236}">
                  <a16:creationId xmlns:a16="http://schemas.microsoft.com/office/drawing/2014/main" id="{E446798B-A1CD-CB48-A7CC-76D38502A500}"/>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30" name="Freihandform 129">
              <a:extLst>
                <a:ext uri="{FF2B5EF4-FFF2-40B4-BE49-F238E27FC236}">
                  <a16:creationId xmlns:a16="http://schemas.microsoft.com/office/drawing/2014/main" id="{AD0B9A12-F5F8-1543-A7A6-C1B4D04462D6}"/>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31" name="Freihandform 130">
              <a:extLst>
                <a:ext uri="{FF2B5EF4-FFF2-40B4-BE49-F238E27FC236}">
                  <a16:creationId xmlns:a16="http://schemas.microsoft.com/office/drawing/2014/main" id="{07B8705A-A81D-AA42-9A61-90071E8F2915}"/>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32" name="Freihandform 131">
              <a:extLst>
                <a:ext uri="{FF2B5EF4-FFF2-40B4-BE49-F238E27FC236}">
                  <a16:creationId xmlns:a16="http://schemas.microsoft.com/office/drawing/2014/main" id="{62134D0E-3F1F-BA41-A00D-E006D9416C17}"/>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solidFill>
                <a:schemeClr val="accent1"/>
              </a:solidFill>
              <a:prstDash val="solid"/>
              <a:miter/>
            </a:ln>
          </p:spPr>
          <p:txBody>
            <a:bodyPr rtlCol="0" anchor="ctr"/>
            <a:lstStyle/>
            <a:p>
              <a:endParaRPr lang="de-DE"/>
            </a:p>
          </p:txBody>
        </p:sp>
        <p:sp>
          <p:nvSpPr>
            <p:cNvPr id="133" name="Freihandform 132">
              <a:extLst>
                <a:ext uri="{FF2B5EF4-FFF2-40B4-BE49-F238E27FC236}">
                  <a16:creationId xmlns:a16="http://schemas.microsoft.com/office/drawing/2014/main" id="{0C2CEE17-4415-514F-8DB9-2BDA376F5929}"/>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34" name="Freihandform 133">
              <a:extLst>
                <a:ext uri="{FF2B5EF4-FFF2-40B4-BE49-F238E27FC236}">
                  <a16:creationId xmlns:a16="http://schemas.microsoft.com/office/drawing/2014/main" id="{4CA7BA4D-D942-234B-9DBB-AC1BD38BBFDD}"/>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35" name="Freihandform 134">
              <a:extLst>
                <a:ext uri="{FF2B5EF4-FFF2-40B4-BE49-F238E27FC236}">
                  <a16:creationId xmlns:a16="http://schemas.microsoft.com/office/drawing/2014/main" id="{4EF6D93F-CE42-C146-B353-901DEF4080E1}"/>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36" name="Freihandform 135">
              <a:extLst>
                <a:ext uri="{FF2B5EF4-FFF2-40B4-BE49-F238E27FC236}">
                  <a16:creationId xmlns:a16="http://schemas.microsoft.com/office/drawing/2014/main" id="{8D8BCAE9-CD2B-6E43-92F6-23CB90B14A51}"/>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rgbClr val="4BAADC"/>
              </a:solidFill>
              <a:prstDash val="solid"/>
              <a:round/>
            </a:ln>
          </p:spPr>
          <p:txBody>
            <a:bodyPr rtlCol="0" anchor="ctr"/>
            <a:lstStyle/>
            <a:p>
              <a:endParaRPr lang="de-DE"/>
            </a:p>
          </p:txBody>
        </p:sp>
        <p:sp>
          <p:nvSpPr>
            <p:cNvPr id="137" name="Freihandform 136">
              <a:extLst>
                <a:ext uri="{FF2B5EF4-FFF2-40B4-BE49-F238E27FC236}">
                  <a16:creationId xmlns:a16="http://schemas.microsoft.com/office/drawing/2014/main" id="{182787FF-BB19-3445-8D33-F587E7BDC665}"/>
                </a:ext>
              </a:extLst>
            </p:cNvPr>
            <p:cNvSpPr/>
            <p:nvPr/>
          </p:nvSpPr>
          <p:spPr>
            <a:xfrm>
              <a:off x="5010318" y="1389468"/>
              <a:ext cx="89582" cy="104517"/>
            </a:xfrm>
            <a:custGeom>
              <a:avLst/>
              <a:gdLst>
                <a:gd name="connsiteX0" fmla="*/ 5 w 89582"/>
                <a:gd name="connsiteY0" fmla="*/ 104525 h 104517"/>
                <a:gd name="connsiteX1" fmla="*/ 89588 w 89582"/>
                <a:gd name="connsiteY1" fmla="*/ 7 h 104517"/>
              </a:gdLst>
              <a:ahLst/>
              <a:cxnLst>
                <a:cxn ang="0">
                  <a:pos x="connsiteX0" y="connsiteY0"/>
                </a:cxn>
                <a:cxn ang="0">
                  <a:pos x="connsiteX1" y="connsiteY1"/>
                </a:cxn>
              </a:cxnLst>
              <a:rect l="l" t="t" r="r" b="b"/>
              <a:pathLst>
                <a:path w="89582" h="104517">
                  <a:moveTo>
                    <a:pt x="5" y="104525"/>
                  </a:moveTo>
                  <a:lnTo>
                    <a:pt x="89588" y="7"/>
                  </a:lnTo>
                </a:path>
              </a:pathLst>
            </a:custGeom>
            <a:noFill/>
            <a:ln w="19050" cap="rnd">
              <a:solidFill>
                <a:schemeClr val="accent1"/>
              </a:solidFill>
              <a:prstDash val="solid"/>
              <a:round/>
            </a:ln>
          </p:spPr>
          <p:txBody>
            <a:bodyPr rtlCol="0" anchor="ctr"/>
            <a:lstStyle/>
            <a:p>
              <a:endParaRPr lang="de-DE"/>
            </a:p>
          </p:txBody>
        </p:sp>
        <p:sp>
          <p:nvSpPr>
            <p:cNvPr id="138" name="Freihandform 137">
              <a:extLst>
                <a:ext uri="{FF2B5EF4-FFF2-40B4-BE49-F238E27FC236}">
                  <a16:creationId xmlns:a16="http://schemas.microsoft.com/office/drawing/2014/main" id="{750363D1-5A2F-C848-BCC6-A7441B30FE92}"/>
                </a:ext>
              </a:extLst>
            </p:cNvPr>
            <p:cNvSpPr/>
            <p:nvPr/>
          </p:nvSpPr>
          <p:spPr>
            <a:xfrm>
              <a:off x="4781718" y="1465687"/>
              <a:ext cx="89573" cy="104498"/>
            </a:xfrm>
            <a:custGeom>
              <a:avLst/>
              <a:gdLst>
                <a:gd name="connsiteX0" fmla="*/ 5 w 89573"/>
                <a:gd name="connsiteY0" fmla="*/ 104506 h 104498"/>
                <a:gd name="connsiteX1" fmla="*/ 89578 w 89573"/>
                <a:gd name="connsiteY1" fmla="*/ 7 h 104498"/>
              </a:gdLst>
              <a:ahLst/>
              <a:cxnLst>
                <a:cxn ang="0">
                  <a:pos x="connsiteX0" y="connsiteY0"/>
                </a:cxn>
                <a:cxn ang="0">
                  <a:pos x="connsiteX1" y="connsiteY1"/>
                </a:cxn>
              </a:cxnLst>
              <a:rect l="l" t="t" r="r" b="b"/>
              <a:pathLst>
                <a:path w="89573" h="104498">
                  <a:moveTo>
                    <a:pt x="5" y="104506"/>
                  </a:moveTo>
                  <a:lnTo>
                    <a:pt x="89578" y="7"/>
                  </a:lnTo>
                </a:path>
              </a:pathLst>
            </a:custGeom>
            <a:noFill/>
            <a:ln w="19050" cap="rnd">
              <a:solidFill>
                <a:schemeClr val="accent1"/>
              </a:solidFill>
              <a:prstDash val="solid"/>
              <a:round/>
            </a:ln>
          </p:spPr>
          <p:txBody>
            <a:bodyPr rtlCol="0" anchor="ctr"/>
            <a:lstStyle/>
            <a:p>
              <a:endParaRPr lang="de-DE"/>
            </a:p>
          </p:txBody>
        </p:sp>
        <p:sp>
          <p:nvSpPr>
            <p:cNvPr id="139" name="Freihandform 138">
              <a:extLst>
                <a:ext uri="{FF2B5EF4-FFF2-40B4-BE49-F238E27FC236}">
                  <a16:creationId xmlns:a16="http://schemas.microsoft.com/office/drawing/2014/main" id="{236C0F59-8386-7E41-8432-677B7B35B610}"/>
                </a:ext>
              </a:extLst>
            </p:cNvPr>
            <p:cNvSpPr/>
            <p:nvPr/>
          </p:nvSpPr>
          <p:spPr>
            <a:xfrm>
              <a:off x="4900715" y="1459783"/>
              <a:ext cx="80257" cy="40128"/>
            </a:xfrm>
            <a:custGeom>
              <a:avLst/>
              <a:gdLst>
                <a:gd name="connsiteX0" fmla="*/ 5 w 80257"/>
                <a:gd name="connsiteY0" fmla="*/ 7 h 40128"/>
                <a:gd name="connsiteX1" fmla="*/ 80263 w 80257"/>
                <a:gd name="connsiteY1" fmla="*/ 40136 h 40128"/>
              </a:gdLst>
              <a:ahLst/>
              <a:cxnLst>
                <a:cxn ang="0">
                  <a:pos x="connsiteX0" y="connsiteY0"/>
                </a:cxn>
                <a:cxn ang="0">
                  <a:pos x="connsiteX1" y="connsiteY1"/>
                </a:cxn>
              </a:cxnLst>
              <a:rect l="l" t="t" r="r" b="b"/>
              <a:pathLst>
                <a:path w="80257" h="40128">
                  <a:moveTo>
                    <a:pt x="5" y="7"/>
                  </a:moveTo>
                  <a:lnTo>
                    <a:pt x="80263" y="40136"/>
                  </a:lnTo>
                </a:path>
              </a:pathLst>
            </a:custGeom>
            <a:noFill/>
            <a:ln w="19050" cap="rnd">
              <a:solidFill>
                <a:schemeClr val="accent1"/>
              </a:solidFill>
              <a:prstDash val="solid"/>
              <a:round/>
            </a:ln>
          </p:spPr>
          <p:txBody>
            <a:bodyPr rtlCol="0" anchor="ctr"/>
            <a:lstStyle/>
            <a:p>
              <a:endParaRPr lang="de-DE"/>
            </a:p>
          </p:txBody>
        </p:sp>
        <p:sp>
          <p:nvSpPr>
            <p:cNvPr id="140" name="Freihandform 139">
              <a:extLst>
                <a:ext uri="{FF2B5EF4-FFF2-40B4-BE49-F238E27FC236}">
                  <a16:creationId xmlns:a16="http://schemas.microsoft.com/office/drawing/2014/main" id="{CC627271-0ECD-FE4E-B157-875147747DAC}"/>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41" name="Freihandform 140">
              <a:extLst>
                <a:ext uri="{FF2B5EF4-FFF2-40B4-BE49-F238E27FC236}">
                  <a16:creationId xmlns:a16="http://schemas.microsoft.com/office/drawing/2014/main" id="{BD2F9908-4459-D849-988F-447B26ED8E2E}"/>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42" name="Freihandform 141">
              <a:extLst>
                <a:ext uri="{FF2B5EF4-FFF2-40B4-BE49-F238E27FC236}">
                  <a16:creationId xmlns:a16="http://schemas.microsoft.com/office/drawing/2014/main" id="{90397DA0-066E-094F-94B9-B49C38743F5E}"/>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43" name="Freihandform 142">
              <a:extLst>
                <a:ext uri="{FF2B5EF4-FFF2-40B4-BE49-F238E27FC236}">
                  <a16:creationId xmlns:a16="http://schemas.microsoft.com/office/drawing/2014/main" id="{63827616-D19F-9A47-9BB8-1662D677AC28}"/>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44" name="Freihandform 143">
              <a:extLst>
                <a:ext uri="{FF2B5EF4-FFF2-40B4-BE49-F238E27FC236}">
                  <a16:creationId xmlns:a16="http://schemas.microsoft.com/office/drawing/2014/main" id="{4136BC4F-0E67-564E-BEB9-880D1F37B63E}"/>
                </a:ext>
              </a:extLst>
            </p:cNvPr>
            <p:cNvSpPr/>
            <p:nvPr/>
          </p:nvSpPr>
          <p:spPr>
            <a:xfrm>
              <a:off x="4693166" y="1317904"/>
              <a:ext cx="9525" cy="4953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145" name="Freihandform 144">
              <a:extLst>
                <a:ext uri="{FF2B5EF4-FFF2-40B4-BE49-F238E27FC236}">
                  <a16:creationId xmlns:a16="http://schemas.microsoft.com/office/drawing/2014/main" id="{2E7DAF4B-284E-AB43-8A05-2C703D75CAE7}"/>
                </a:ext>
              </a:extLst>
            </p:cNvPr>
            <p:cNvSpPr/>
            <p:nvPr/>
          </p:nvSpPr>
          <p:spPr>
            <a:xfrm>
              <a:off x="4655066" y="1775104"/>
              <a:ext cx="514350" cy="9525"/>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grpSp>
      <p:sp>
        <p:nvSpPr>
          <p:cNvPr id="146" name="Textfeld 145">
            <a:extLst>
              <a:ext uri="{FF2B5EF4-FFF2-40B4-BE49-F238E27FC236}">
                <a16:creationId xmlns:a16="http://schemas.microsoft.com/office/drawing/2014/main" id="{BD715374-92F0-3B4E-92B5-16B49A8F1556}"/>
              </a:ext>
            </a:extLst>
          </p:cNvPr>
          <p:cNvSpPr txBox="1"/>
          <p:nvPr/>
        </p:nvSpPr>
        <p:spPr>
          <a:xfrm>
            <a:off x="1391996" y="4775765"/>
            <a:ext cx="2844964" cy="1254016"/>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Traditioneller Ansatz</a:t>
            </a:r>
          </a:p>
          <a:p>
            <a:pPr marL="285750" indent="-285750">
              <a:lnSpc>
                <a:spcPct val="110000"/>
              </a:lnSpc>
              <a:buFont typeface="Arial" panose="020B0604020202020204" pitchFamily="34" charset="0"/>
              <a:buChar char="•"/>
            </a:pPr>
            <a:r>
              <a:rPr lang="de-DE" dirty="0">
                <a:latin typeface="Arial Standard" charset="0"/>
              </a:rPr>
              <a:t>Komplex, </a:t>
            </a:r>
            <a:r>
              <a:rPr lang="de-DE" i="1" dirty="0" err="1">
                <a:latin typeface="Arial Standard" charset="0"/>
              </a:rPr>
              <a:t>hard</a:t>
            </a:r>
            <a:r>
              <a:rPr lang="de-DE" i="1" dirty="0">
                <a:latin typeface="Arial Standard" charset="0"/>
              </a:rPr>
              <a:t> </a:t>
            </a:r>
            <a:r>
              <a:rPr lang="de-DE" i="1" dirty="0" err="1">
                <a:latin typeface="Arial Standard" charset="0"/>
              </a:rPr>
              <a:t>coded</a:t>
            </a:r>
            <a:endParaRPr lang="de-DE" i="1" dirty="0">
              <a:latin typeface="Arial Standard" charset="0"/>
            </a:endParaRPr>
          </a:p>
          <a:p>
            <a:pPr marL="285750" indent="-285750">
              <a:lnSpc>
                <a:spcPct val="110000"/>
              </a:lnSpc>
              <a:buFont typeface="Arial" panose="020B0604020202020204" pitchFamily="34" charset="0"/>
              <a:buChar char="•"/>
            </a:pPr>
            <a:r>
              <a:rPr lang="de-DE" dirty="0">
                <a:latin typeface="Arial Standard" charset="0"/>
              </a:rPr>
              <a:t>Schwer zu warten</a:t>
            </a:r>
          </a:p>
        </p:txBody>
      </p:sp>
      <p:sp>
        <p:nvSpPr>
          <p:cNvPr id="147" name="Textfeld 146">
            <a:extLst>
              <a:ext uri="{FF2B5EF4-FFF2-40B4-BE49-F238E27FC236}">
                <a16:creationId xmlns:a16="http://schemas.microsoft.com/office/drawing/2014/main" id="{285BB54A-9B60-8C4B-937D-173A0C395103}"/>
              </a:ext>
            </a:extLst>
          </p:cNvPr>
          <p:cNvSpPr txBox="1"/>
          <p:nvPr/>
        </p:nvSpPr>
        <p:spPr>
          <a:xfrm>
            <a:off x="7395411" y="4775765"/>
            <a:ext cx="3986302" cy="1254016"/>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Machine</a:t>
            </a:r>
            <a:r>
              <a:rPr lang="de-DE" dirty="0">
                <a:latin typeface="Arial Standard" charset="0"/>
              </a:rPr>
              <a:t> Learning Ansatz</a:t>
            </a:r>
          </a:p>
          <a:p>
            <a:pPr marL="285750" indent="-285750">
              <a:lnSpc>
                <a:spcPct val="110000"/>
              </a:lnSpc>
              <a:buFont typeface="Arial" panose="020B0604020202020204" pitchFamily="34" charset="0"/>
              <a:buChar char="•"/>
            </a:pPr>
            <a:r>
              <a:rPr lang="de-DE" dirty="0">
                <a:latin typeface="Arial Standard" charset="0"/>
              </a:rPr>
              <a:t>Automatisches lernen aus Daten</a:t>
            </a:r>
          </a:p>
          <a:p>
            <a:pPr marL="285750" indent="-285750">
              <a:lnSpc>
                <a:spcPct val="110000"/>
              </a:lnSpc>
              <a:buFont typeface="Arial" panose="020B0604020202020204" pitchFamily="34" charset="0"/>
              <a:buChar char="•"/>
            </a:pPr>
            <a:r>
              <a:rPr lang="de-DE" dirty="0">
                <a:latin typeface="Arial Standard" charset="0"/>
              </a:rPr>
              <a:t>Automatisches </a:t>
            </a:r>
            <a:r>
              <a:rPr lang="de-DE" dirty="0" err="1">
                <a:latin typeface="Arial Standard" charset="0"/>
              </a:rPr>
              <a:t>re</a:t>
            </a:r>
            <a:r>
              <a:rPr lang="de-DE" dirty="0">
                <a:latin typeface="Arial Standard" charset="0"/>
              </a:rPr>
              <a:t>-trainieren</a:t>
            </a:r>
          </a:p>
        </p:txBody>
      </p:sp>
      <p:cxnSp>
        <p:nvCxnSpPr>
          <p:cNvPr id="148" name="Gewinkelte Verbindung 147">
            <a:extLst>
              <a:ext uri="{FF2B5EF4-FFF2-40B4-BE49-F238E27FC236}">
                <a16:creationId xmlns:a16="http://schemas.microsoft.com/office/drawing/2014/main" id="{52CD2E22-D9CB-364F-969B-6C3BC14A7EBD}"/>
              </a:ext>
            </a:extLst>
          </p:cNvPr>
          <p:cNvCxnSpPr>
            <a:cxnSpLocks/>
            <a:stCxn id="142" idx="1"/>
            <a:endCxn id="113" idx="0"/>
          </p:cNvCxnSpPr>
          <p:nvPr/>
        </p:nvCxnSpPr>
        <p:spPr>
          <a:xfrm>
            <a:off x="9056878" y="2402408"/>
            <a:ext cx="11095" cy="331192"/>
          </a:xfrm>
          <a:prstGeom prst="bentConnector2">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635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039724-C994-264E-AEEA-2F192C5E177B}"/>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7F485FA0-0E3F-E34E-B5CA-32982F7E4A4F}"/>
              </a:ext>
            </a:extLst>
          </p:cNvPr>
          <p:cNvSpPr>
            <a:spLocks noGrp="1"/>
          </p:cNvSpPr>
          <p:nvPr>
            <p:ph type="body" sz="quarter" idx="13"/>
          </p:nvPr>
        </p:nvSpPr>
        <p:spPr/>
        <p:txBody>
          <a:bodyPr/>
          <a:lstStyle/>
          <a:p>
            <a:r>
              <a:rPr lang="de-DE" dirty="0"/>
              <a:t>Was bedeutet lernen aus Daten?</a:t>
            </a:r>
          </a:p>
          <a:p>
            <a:endParaRPr lang="de-DE" dirty="0"/>
          </a:p>
        </p:txBody>
      </p:sp>
      <p:sp>
        <p:nvSpPr>
          <p:cNvPr id="51" name="Textfeld 50">
            <a:extLst>
              <a:ext uri="{FF2B5EF4-FFF2-40B4-BE49-F238E27FC236}">
                <a16:creationId xmlns:a16="http://schemas.microsoft.com/office/drawing/2014/main" id="{A45B9A5C-C20E-7347-9F41-9E79F9FC4C2C}"/>
              </a:ext>
            </a:extLst>
          </p:cNvPr>
          <p:cNvSpPr txBox="1"/>
          <p:nvPr/>
        </p:nvSpPr>
        <p:spPr>
          <a:xfrm>
            <a:off x="1869296" y="3212402"/>
            <a:ext cx="1256773" cy="884171"/>
          </a:xfrm>
          <a:prstGeom prst="rect">
            <a:avLst/>
          </a:prstGeom>
          <a:solidFill>
            <a:schemeClr val="accent4"/>
          </a:solidFill>
        </p:spPr>
        <p:txBody>
          <a:bodyPr vert="horz" wrap="none" lIns="180000" tIns="180000" rIns="180000" bIns="180000" rtlCol="0" anchor="t" anchorCtr="0">
            <a:spAutoFit/>
          </a:bodyPr>
          <a:lstStyle/>
          <a:p>
            <a:pPr>
              <a:lnSpc>
                <a:spcPct val="110000"/>
              </a:lnSpc>
            </a:pPr>
            <a:r>
              <a:rPr lang="de-DE" sz="1600" dirty="0">
                <a:latin typeface="+mj-lt"/>
              </a:rPr>
              <a:t>ML Model</a:t>
            </a:r>
          </a:p>
          <a:p>
            <a:pPr>
              <a:lnSpc>
                <a:spcPct val="110000"/>
              </a:lnSpc>
            </a:pPr>
            <a:r>
              <a:rPr lang="de-DE" sz="1600" dirty="0">
                <a:latin typeface="+mj-lt"/>
              </a:rPr>
              <a:t>trainieren</a:t>
            </a:r>
          </a:p>
        </p:txBody>
      </p:sp>
      <p:grpSp>
        <p:nvGrpSpPr>
          <p:cNvPr id="52" name="Gruppieren 51">
            <a:extLst>
              <a:ext uri="{FF2B5EF4-FFF2-40B4-BE49-F238E27FC236}">
                <a16:creationId xmlns:a16="http://schemas.microsoft.com/office/drawing/2014/main" id="{B0F8CBD8-201E-1749-BD3F-97B05C1B3012}"/>
              </a:ext>
            </a:extLst>
          </p:cNvPr>
          <p:cNvGrpSpPr/>
          <p:nvPr/>
        </p:nvGrpSpPr>
        <p:grpSpPr>
          <a:xfrm>
            <a:off x="4283370" y="2326569"/>
            <a:ext cx="1812630" cy="914400"/>
            <a:chOff x="4735807" y="2370760"/>
            <a:chExt cx="1812630" cy="914400"/>
          </a:xfrm>
        </p:grpSpPr>
        <p:sp>
          <p:nvSpPr>
            <p:cNvPr id="53" name="Raute 52">
              <a:extLst>
                <a:ext uri="{FF2B5EF4-FFF2-40B4-BE49-F238E27FC236}">
                  <a16:creationId xmlns:a16="http://schemas.microsoft.com/office/drawing/2014/main" id="{2D9084CA-A3A4-554B-B690-03A61AAF52BB}"/>
                </a:ext>
              </a:extLst>
            </p:cNvPr>
            <p:cNvSpPr/>
            <p:nvPr/>
          </p:nvSpPr>
          <p:spPr>
            <a:xfrm>
              <a:off x="4735807" y="2370760"/>
              <a:ext cx="181263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sz="1600" dirty="0">
                <a:solidFill>
                  <a:schemeClr val="bg1"/>
                </a:solidFill>
                <a:latin typeface="+mj-lt"/>
              </a:endParaRPr>
            </a:p>
          </p:txBody>
        </p:sp>
        <p:sp>
          <p:nvSpPr>
            <p:cNvPr id="54" name="Textfeld 53">
              <a:extLst>
                <a:ext uri="{FF2B5EF4-FFF2-40B4-BE49-F238E27FC236}">
                  <a16:creationId xmlns:a16="http://schemas.microsoft.com/office/drawing/2014/main" id="{982163F5-D821-964F-A5D4-9751644A18B4}"/>
                </a:ext>
              </a:extLst>
            </p:cNvPr>
            <p:cNvSpPr txBox="1"/>
            <p:nvPr/>
          </p:nvSpPr>
          <p:spPr>
            <a:xfrm>
              <a:off x="5030851" y="2377265"/>
              <a:ext cx="1320509" cy="884171"/>
            </a:xfrm>
            <a:prstGeom prst="rect">
              <a:avLst/>
            </a:prstGeom>
            <a:noFill/>
          </p:spPr>
          <p:txBody>
            <a:bodyPr vert="horz" wrap="none" lIns="180000" tIns="180000" rIns="180000" bIns="180000" rtlCol="0" anchor="t" anchorCtr="0">
              <a:spAutoFit/>
            </a:bodyPr>
            <a:lstStyle/>
            <a:p>
              <a:pPr>
                <a:lnSpc>
                  <a:spcPct val="110000"/>
                </a:lnSpc>
              </a:pPr>
              <a:r>
                <a:rPr lang="de-DE" sz="1600" dirty="0">
                  <a:solidFill>
                    <a:schemeClr val="bg1"/>
                  </a:solidFill>
                  <a:latin typeface="+mj-lt"/>
                </a:rPr>
                <a:t>Lösungs-</a:t>
              </a:r>
            </a:p>
            <a:p>
              <a:pPr>
                <a:lnSpc>
                  <a:spcPct val="110000"/>
                </a:lnSpc>
              </a:pPr>
              <a:r>
                <a:rPr lang="de-DE" sz="1600" dirty="0" err="1">
                  <a:solidFill>
                    <a:schemeClr val="bg1"/>
                  </a:solidFill>
                  <a:latin typeface="+mj-lt"/>
                </a:rPr>
                <a:t>bewertung</a:t>
              </a:r>
              <a:endParaRPr lang="de-DE" sz="1600" dirty="0">
                <a:solidFill>
                  <a:schemeClr val="bg1"/>
                </a:solidFill>
                <a:latin typeface="+mj-lt"/>
              </a:endParaRPr>
            </a:p>
          </p:txBody>
        </p:sp>
      </p:grpSp>
      <p:sp>
        <p:nvSpPr>
          <p:cNvPr id="55" name="Textfeld 54">
            <a:extLst>
              <a:ext uri="{FF2B5EF4-FFF2-40B4-BE49-F238E27FC236}">
                <a16:creationId xmlns:a16="http://schemas.microsoft.com/office/drawing/2014/main" id="{A7B9C851-C1D6-DA4B-B5CA-AC5F2671D06C}"/>
              </a:ext>
            </a:extLst>
          </p:cNvPr>
          <p:cNvSpPr txBox="1"/>
          <p:nvPr/>
        </p:nvSpPr>
        <p:spPr>
          <a:xfrm>
            <a:off x="4609581" y="1500977"/>
            <a:ext cx="1160209" cy="613328"/>
          </a:xfrm>
          <a:prstGeom prst="rect">
            <a:avLst/>
          </a:prstGeom>
          <a:noFill/>
        </p:spPr>
        <p:txBody>
          <a:bodyPr vert="horz" wrap="none" lIns="180000" tIns="180000" rIns="180000" bIns="180000" rtlCol="0" anchor="t" anchorCtr="0">
            <a:spAutoFit/>
          </a:bodyPr>
          <a:lstStyle/>
          <a:p>
            <a:pPr>
              <a:lnSpc>
                <a:spcPct val="110000"/>
              </a:lnSpc>
            </a:pPr>
            <a:r>
              <a:rPr lang="de-DE" sz="1600" b="1" dirty="0">
                <a:latin typeface="+mj-lt"/>
              </a:rPr>
              <a:t>Launch!</a:t>
            </a:r>
          </a:p>
        </p:txBody>
      </p:sp>
      <p:cxnSp>
        <p:nvCxnSpPr>
          <p:cNvPr id="59" name="Gewinkelte Verbindung 58">
            <a:extLst>
              <a:ext uri="{FF2B5EF4-FFF2-40B4-BE49-F238E27FC236}">
                <a16:creationId xmlns:a16="http://schemas.microsoft.com/office/drawing/2014/main" id="{F1CE4DD1-FE42-434F-AA26-B4BEE7DEA9DB}"/>
              </a:ext>
            </a:extLst>
          </p:cNvPr>
          <p:cNvCxnSpPr>
            <a:cxnSpLocks/>
            <a:stCxn id="84" idx="2"/>
            <a:endCxn id="51" idx="0"/>
          </p:cNvCxnSpPr>
          <p:nvPr/>
        </p:nvCxnSpPr>
        <p:spPr>
          <a:xfrm rot="16200000" flipH="1">
            <a:off x="2016345" y="2731063"/>
            <a:ext cx="962675"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0" name="Gewinkelte Verbindung 59">
            <a:extLst>
              <a:ext uri="{FF2B5EF4-FFF2-40B4-BE49-F238E27FC236}">
                <a16:creationId xmlns:a16="http://schemas.microsoft.com/office/drawing/2014/main" id="{E086E856-407F-1B4B-9C51-DAA4ABBDB9F0}"/>
              </a:ext>
            </a:extLst>
          </p:cNvPr>
          <p:cNvCxnSpPr>
            <a:cxnSpLocks/>
            <a:stCxn id="51" idx="3"/>
            <a:endCxn id="54" idx="2"/>
          </p:cNvCxnSpPr>
          <p:nvPr/>
        </p:nvCxnSpPr>
        <p:spPr>
          <a:xfrm flipV="1">
            <a:off x="3126069" y="3217245"/>
            <a:ext cx="2112600" cy="43724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1" name="Gewinkelte Verbindung 60">
            <a:extLst>
              <a:ext uri="{FF2B5EF4-FFF2-40B4-BE49-F238E27FC236}">
                <a16:creationId xmlns:a16="http://schemas.microsoft.com/office/drawing/2014/main" id="{15F251FE-A40D-3A47-B46C-6FFCA51D7EF4}"/>
              </a:ext>
            </a:extLst>
          </p:cNvPr>
          <p:cNvCxnSpPr>
            <a:cxnSpLocks/>
            <a:stCxn id="53" idx="0"/>
            <a:endCxn id="55" idx="2"/>
          </p:cNvCxnSpPr>
          <p:nvPr/>
        </p:nvCxnSpPr>
        <p:spPr>
          <a:xfrm rot="5400000" flipH="1" flipV="1">
            <a:off x="5083553" y="2220437"/>
            <a:ext cx="212264"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4" name="Textfeld 83">
            <a:extLst>
              <a:ext uri="{FF2B5EF4-FFF2-40B4-BE49-F238E27FC236}">
                <a16:creationId xmlns:a16="http://schemas.microsoft.com/office/drawing/2014/main" id="{4DC46E94-3AA1-5644-8CA6-BC4CB9178904}"/>
              </a:ext>
            </a:extLst>
          </p:cNvPr>
          <p:cNvSpPr txBox="1"/>
          <p:nvPr/>
        </p:nvSpPr>
        <p:spPr>
          <a:xfrm>
            <a:off x="1741247" y="1365556"/>
            <a:ext cx="1512869" cy="884171"/>
          </a:xfrm>
          <a:prstGeom prst="rect">
            <a:avLst/>
          </a:prstGeom>
          <a:solidFill>
            <a:schemeClr val="accent1"/>
          </a:solidFill>
        </p:spPr>
        <p:txBody>
          <a:bodyPr vert="horz" wrap="none" lIns="180000" tIns="180000" rIns="180000" bIns="180000" rtlCol="0" anchor="t" anchorCtr="0">
            <a:spAutoFit/>
          </a:bodyPr>
          <a:lstStyle/>
          <a:p>
            <a:pPr algn="ctr">
              <a:lnSpc>
                <a:spcPct val="110000"/>
              </a:lnSpc>
            </a:pPr>
            <a:r>
              <a:rPr lang="de-DE" sz="1600" dirty="0">
                <a:solidFill>
                  <a:schemeClr val="bg1"/>
                </a:solidFill>
                <a:latin typeface="Arial Standard" charset="0"/>
              </a:rPr>
              <a:t>Daten</a:t>
            </a:r>
          </a:p>
          <a:p>
            <a:pPr algn="ctr">
              <a:lnSpc>
                <a:spcPct val="110000"/>
              </a:lnSpc>
            </a:pPr>
            <a:r>
              <a:rPr lang="de-DE" sz="1600" dirty="0">
                <a:solidFill>
                  <a:schemeClr val="bg1"/>
                </a:solidFill>
                <a:latin typeface="Arial Standard" charset="0"/>
              </a:rPr>
              <a:t>aktualisieren</a:t>
            </a:r>
          </a:p>
        </p:txBody>
      </p:sp>
      <p:cxnSp>
        <p:nvCxnSpPr>
          <p:cNvPr id="85" name="Gewinkelte Verbindung 84">
            <a:extLst>
              <a:ext uri="{FF2B5EF4-FFF2-40B4-BE49-F238E27FC236}">
                <a16:creationId xmlns:a16="http://schemas.microsoft.com/office/drawing/2014/main" id="{0A2865CE-98A3-5242-9DE6-8EA4F58ABD39}"/>
              </a:ext>
            </a:extLst>
          </p:cNvPr>
          <p:cNvCxnSpPr>
            <a:cxnSpLocks/>
            <a:stCxn id="55" idx="1"/>
            <a:endCxn id="84" idx="3"/>
          </p:cNvCxnSpPr>
          <p:nvPr/>
        </p:nvCxnSpPr>
        <p:spPr>
          <a:xfrm rot="10800000" flipV="1">
            <a:off x="3254117" y="1807640"/>
            <a:ext cx="1355465"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90" name="Grafik 13">
            <a:extLst>
              <a:ext uri="{FF2B5EF4-FFF2-40B4-BE49-F238E27FC236}">
                <a16:creationId xmlns:a16="http://schemas.microsoft.com/office/drawing/2014/main" id="{5056B8AB-78B9-1048-9326-1E3F64D36C1D}"/>
              </a:ext>
            </a:extLst>
          </p:cNvPr>
          <p:cNvGrpSpPr>
            <a:grpSpLocks noChangeAspect="1"/>
          </p:cNvGrpSpPr>
          <p:nvPr/>
        </p:nvGrpSpPr>
        <p:grpSpPr>
          <a:xfrm>
            <a:off x="382951" y="2285879"/>
            <a:ext cx="851395" cy="819862"/>
            <a:chOff x="4655066" y="1317904"/>
            <a:chExt cx="514350" cy="495300"/>
          </a:xfrm>
        </p:grpSpPr>
        <p:sp>
          <p:nvSpPr>
            <p:cNvPr id="91" name="Freihandform 90">
              <a:extLst>
                <a:ext uri="{FF2B5EF4-FFF2-40B4-BE49-F238E27FC236}">
                  <a16:creationId xmlns:a16="http://schemas.microsoft.com/office/drawing/2014/main" id="{CFDC9B14-0AB3-0949-B3CA-D51F19363A2F}"/>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92" name="Freihandform 91">
              <a:extLst>
                <a:ext uri="{FF2B5EF4-FFF2-40B4-BE49-F238E27FC236}">
                  <a16:creationId xmlns:a16="http://schemas.microsoft.com/office/drawing/2014/main" id="{039948B5-321C-5C4E-8558-36BAE481CBDE}"/>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93" name="Freihandform 92">
              <a:extLst>
                <a:ext uri="{FF2B5EF4-FFF2-40B4-BE49-F238E27FC236}">
                  <a16:creationId xmlns:a16="http://schemas.microsoft.com/office/drawing/2014/main" id="{607AF4B6-81D4-F047-AA55-F23BD001621D}"/>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94" name="Freihandform 93">
              <a:extLst>
                <a:ext uri="{FF2B5EF4-FFF2-40B4-BE49-F238E27FC236}">
                  <a16:creationId xmlns:a16="http://schemas.microsoft.com/office/drawing/2014/main" id="{4D454FB3-D6D0-D446-959F-9230928D5D10}"/>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95" name="Freihandform 94">
              <a:extLst>
                <a:ext uri="{FF2B5EF4-FFF2-40B4-BE49-F238E27FC236}">
                  <a16:creationId xmlns:a16="http://schemas.microsoft.com/office/drawing/2014/main" id="{417815D9-2952-8342-B522-B64065D95B88}"/>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96" name="Freihandform 95">
              <a:extLst>
                <a:ext uri="{FF2B5EF4-FFF2-40B4-BE49-F238E27FC236}">
                  <a16:creationId xmlns:a16="http://schemas.microsoft.com/office/drawing/2014/main" id="{F250C17C-5311-824B-B290-B54A889EAE37}"/>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97" name="Freihandform 96">
              <a:extLst>
                <a:ext uri="{FF2B5EF4-FFF2-40B4-BE49-F238E27FC236}">
                  <a16:creationId xmlns:a16="http://schemas.microsoft.com/office/drawing/2014/main" id="{AE05FE18-C8C5-284B-B125-64EA03F9EEB2}"/>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98" name="Freihandform 97">
              <a:extLst>
                <a:ext uri="{FF2B5EF4-FFF2-40B4-BE49-F238E27FC236}">
                  <a16:creationId xmlns:a16="http://schemas.microsoft.com/office/drawing/2014/main" id="{545AF1D3-870E-7C4F-B538-98152FB39597}"/>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solidFill>
                <a:schemeClr val="accent1"/>
              </a:solidFill>
              <a:prstDash val="solid"/>
              <a:miter/>
            </a:ln>
          </p:spPr>
          <p:txBody>
            <a:bodyPr rtlCol="0" anchor="ctr"/>
            <a:lstStyle/>
            <a:p>
              <a:endParaRPr lang="de-DE"/>
            </a:p>
          </p:txBody>
        </p:sp>
        <p:sp>
          <p:nvSpPr>
            <p:cNvPr id="99" name="Freihandform 98">
              <a:extLst>
                <a:ext uri="{FF2B5EF4-FFF2-40B4-BE49-F238E27FC236}">
                  <a16:creationId xmlns:a16="http://schemas.microsoft.com/office/drawing/2014/main" id="{4279A942-01B5-864D-89B9-5F2E0A3BFA01}"/>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00" name="Freihandform 99">
              <a:extLst>
                <a:ext uri="{FF2B5EF4-FFF2-40B4-BE49-F238E27FC236}">
                  <a16:creationId xmlns:a16="http://schemas.microsoft.com/office/drawing/2014/main" id="{30BE0C57-8879-6740-A97A-AB874CBABF63}"/>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01" name="Freihandform 100">
              <a:extLst>
                <a:ext uri="{FF2B5EF4-FFF2-40B4-BE49-F238E27FC236}">
                  <a16:creationId xmlns:a16="http://schemas.microsoft.com/office/drawing/2014/main" id="{B4B962F6-9A74-C844-8071-514999DF5AD6}"/>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02" name="Freihandform 101">
              <a:extLst>
                <a:ext uri="{FF2B5EF4-FFF2-40B4-BE49-F238E27FC236}">
                  <a16:creationId xmlns:a16="http://schemas.microsoft.com/office/drawing/2014/main" id="{B9D18FF0-A07A-D140-9767-7353FC19C4E0}"/>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rgbClr val="4BAADC"/>
              </a:solidFill>
              <a:prstDash val="solid"/>
              <a:round/>
            </a:ln>
          </p:spPr>
          <p:txBody>
            <a:bodyPr rtlCol="0" anchor="ctr"/>
            <a:lstStyle/>
            <a:p>
              <a:endParaRPr lang="de-DE"/>
            </a:p>
          </p:txBody>
        </p:sp>
        <p:sp>
          <p:nvSpPr>
            <p:cNvPr id="103" name="Freihandform 102">
              <a:extLst>
                <a:ext uri="{FF2B5EF4-FFF2-40B4-BE49-F238E27FC236}">
                  <a16:creationId xmlns:a16="http://schemas.microsoft.com/office/drawing/2014/main" id="{262BF187-854A-3649-96E4-F906ED743430}"/>
                </a:ext>
              </a:extLst>
            </p:cNvPr>
            <p:cNvSpPr/>
            <p:nvPr/>
          </p:nvSpPr>
          <p:spPr>
            <a:xfrm>
              <a:off x="5010318" y="1389468"/>
              <a:ext cx="89582" cy="104517"/>
            </a:xfrm>
            <a:custGeom>
              <a:avLst/>
              <a:gdLst>
                <a:gd name="connsiteX0" fmla="*/ 5 w 89582"/>
                <a:gd name="connsiteY0" fmla="*/ 104525 h 104517"/>
                <a:gd name="connsiteX1" fmla="*/ 89588 w 89582"/>
                <a:gd name="connsiteY1" fmla="*/ 7 h 104517"/>
              </a:gdLst>
              <a:ahLst/>
              <a:cxnLst>
                <a:cxn ang="0">
                  <a:pos x="connsiteX0" y="connsiteY0"/>
                </a:cxn>
                <a:cxn ang="0">
                  <a:pos x="connsiteX1" y="connsiteY1"/>
                </a:cxn>
              </a:cxnLst>
              <a:rect l="l" t="t" r="r" b="b"/>
              <a:pathLst>
                <a:path w="89582" h="104517">
                  <a:moveTo>
                    <a:pt x="5" y="104525"/>
                  </a:moveTo>
                  <a:lnTo>
                    <a:pt x="89588" y="7"/>
                  </a:lnTo>
                </a:path>
              </a:pathLst>
            </a:custGeom>
            <a:noFill/>
            <a:ln w="19050" cap="rnd">
              <a:solidFill>
                <a:schemeClr val="accent1"/>
              </a:solidFill>
              <a:prstDash val="solid"/>
              <a:round/>
            </a:ln>
          </p:spPr>
          <p:txBody>
            <a:bodyPr rtlCol="0" anchor="ctr"/>
            <a:lstStyle/>
            <a:p>
              <a:endParaRPr lang="de-DE"/>
            </a:p>
          </p:txBody>
        </p:sp>
        <p:sp>
          <p:nvSpPr>
            <p:cNvPr id="104" name="Freihandform 103">
              <a:extLst>
                <a:ext uri="{FF2B5EF4-FFF2-40B4-BE49-F238E27FC236}">
                  <a16:creationId xmlns:a16="http://schemas.microsoft.com/office/drawing/2014/main" id="{3C88A0AF-AA11-0C40-8852-CA4AA23E21BA}"/>
                </a:ext>
              </a:extLst>
            </p:cNvPr>
            <p:cNvSpPr/>
            <p:nvPr/>
          </p:nvSpPr>
          <p:spPr>
            <a:xfrm>
              <a:off x="4781718" y="1465687"/>
              <a:ext cx="89573" cy="104498"/>
            </a:xfrm>
            <a:custGeom>
              <a:avLst/>
              <a:gdLst>
                <a:gd name="connsiteX0" fmla="*/ 5 w 89573"/>
                <a:gd name="connsiteY0" fmla="*/ 104506 h 104498"/>
                <a:gd name="connsiteX1" fmla="*/ 89578 w 89573"/>
                <a:gd name="connsiteY1" fmla="*/ 7 h 104498"/>
              </a:gdLst>
              <a:ahLst/>
              <a:cxnLst>
                <a:cxn ang="0">
                  <a:pos x="connsiteX0" y="connsiteY0"/>
                </a:cxn>
                <a:cxn ang="0">
                  <a:pos x="connsiteX1" y="connsiteY1"/>
                </a:cxn>
              </a:cxnLst>
              <a:rect l="l" t="t" r="r" b="b"/>
              <a:pathLst>
                <a:path w="89573" h="104498">
                  <a:moveTo>
                    <a:pt x="5" y="104506"/>
                  </a:moveTo>
                  <a:lnTo>
                    <a:pt x="89578" y="7"/>
                  </a:lnTo>
                </a:path>
              </a:pathLst>
            </a:custGeom>
            <a:noFill/>
            <a:ln w="19050" cap="rnd">
              <a:solidFill>
                <a:schemeClr val="accent1"/>
              </a:solidFill>
              <a:prstDash val="solid"/>
              <a:round/>
            </a:ln>
          </p:spPr>
          <p:txBody>
            <a:bodyPr rtlCol="0" anchor="ctr"/>
            <a:lstStyle/>
            <a:p>
              <a:endParaRPr lang="de-DE"/>
            </a:p>
          </p:txBody>
        </p:sp>
        <p:sp>
          <p:nvSpPr>
            <p:cNvPr id="105" name="Freihandform 104">
              <a:extLst>
                <a:ext uri="{FF2B5EF4-FFF2-40B4-BE49-F238E27FC236}">
                  <a16:creationId xmlns:a16="http://schemas.microsoft.com/office/drawing/2014/main" id="{3CA74D8B-E390-0D4F-A936-653857E2FFF2}"/>
                </a:ext>
              </a:extLst>
            </p:cNvPr>
            <p:cNvSpPr/>
            <p:nvPr/>
          </p:nvSpPr>
          <p:spPr>
            <a:xfrm>
              <a:off x="4900715" y="1459783"/>
              <a:ext cx="80257" cy="40128"/>
            </a:xfrm>
            <a:custGeom>
              <a:avLst/>
              <a:gdLst>
                <a:gd name="connsiteX0" fmla="*/ 5 w 80257"/>
                <a:gd name="connsiteY0" fmla="*/ 7 h 40128"/>
                <a:gd name="connsiteX1" fmla="*/ 80263 w 80257"/>
                <a:gd name="connsiteY1" fmla="*/ 40136 h 40128"/>
              </a:gdLst>
              <a:ahLst/>
              <a:cxnLst>
                <a:cxn ang="0">
                  <a:pos x="connsiteX0" y="connsiteY0"/>
                </a:cxn>
                <a:cxn ang="0">
                  <a:pos x="connsiteX1" y="connsiteY1"/>
                </a:cxn>
              </a:cxnLst>
              <a:rect l="l" t="t" r="r" b="b"/>
              <a:pathLst>
                <a:path w="80257" h="40128">
                  <a:moveTo>
                    <a:pt x="5" y="7"/>
                  </a:moveTo>
                  <a:lnTo>
                    <a:pt x="80263" y="40136"/>
                  </a:lnTo>
                </a:path>
              </a:pathLst>
            </a:custGeom>
            <a:noFill/>
            <a:ln w="19050" cap="rnd">
              <a:solidFill>
                <a:schemeClr val="accent1"/>
              </a:solidFill>
              <a:prstDash val="solid"/>
              <a:round/>
            </a:ln>
          </p:spPr>
          <p:txBody>
            <a:bodyPr rtlCol="0" anchor="ctr"/>
            <a:lstStyle/>
            <a:p>
              <a:endParaRPr lang="de-DE"/>
            </a:p>
          </p:txBody>
        </p:sp>
        <p:sp>
          <p:nvSpPr>
            <p:cNvPr id="106" name="Freihandform 105">
              <a:extLst>
                <a:ext uri="{FF2B5EF4-FFF2-40B4-BE49-F238E27FC236}">
                  <a16:creationId xmlns:a16="http://schemas.microsoft.com/office/drawing/2014/main" id="{F9620782-DB5A-1C4D-91CD-ACCDED6C651E}"/>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07" name="Freihandform 106">
              <a:extLst>
                <a:ext uri="{FF2B5EF4-FFF2-40B4-BE49-F238E27FC236}">
                  <a16:creationId xmlns:a16="http://schemas.microsoft.com/office/drawing/2014/main" id="{9B4F1EC5-C7F2-5E4E-8E62-3F17A80AA139}"/>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08" name="Freihandform 107">
              <a:extLst>
                <a:ext uri="{FF2B5EF4-FFF2-40B4-BE49-F238E27FC236}">
                  <a16:creationId xmlns:a16="http://schemas.microsoft.com/office/drawing/2014/main" id="{AEBA0130-E96D-744E-BBC0-FB87393F2011}"/>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09" name="Freihandform 108">
              <a:extLst>
                <a:ext uri="{FF2B5EF4-FFF2-40B4-BE49-F238E27FC236}">
                  <a16:creationId xmlns:a16="http://schemas.microsoft.com/office/drawing/2014/main" id="{CEDDAA13-8387-3D41-9BE2-5FC419B88BD5}"/>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10" name="Freihandform 109">
              <a:extLst>
                <a:ext uri="{FF2B5EF4-FFF2-40B4-BE49-F238E27FC236}">
                  <a16:creationId xmlns:a16="http://schemas.microsoft.com/office/drawing/2014/main" id="{0FE3E36E-3C6E-184A-8AE6-2006B22A2C3C}"/>
                </a:ext>
              </a:extLst>
            </p:cNvPr>
            <p:cNvSpPr/>
            <p:nvPr/>
          </p:nvSpPr>
          <p:spPr>
            <a:xfrm>
              <a:off x="4693166" y="1317904"/>
              <a:ext cx="9525" cy="4953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111" name="Freihandform 110">
              <a:extLst>
                <a:ext uri="{FF2B5EF4-FFF2-40B4-BE49-F238E27FC236}">
                  <a16:creationId xmlns:a16="http://schemas.microsoft.com/office/drawing/2014/main" id="{9BB9F6D9-8469-8E4D-98C0-7F968DF63F00}"/>
                </a:ext>
              </a:extLst>
            </p:cNvPr>
            <p:cNvSpPr/>
            <p:nvPr/>
          </p:nvSpPr>
          <p:spPr>
            <a:xfrm>
              <a:off x="4655066" y="1775104"/>
              <a:ext cx="514350" cy="9525"/>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grpSp>
      <p:cxnSp>
        <p:nvCxnSpPr>
          <p:cNvPr id="123" name="Gerade Verbindung mit Pfeil 122">
            <a:extLst>
              <a:ext uri="{FF2B5EF4-FFF2-40B4-BE49-F238E27FC236}">
                <a16:creationId xmlns:a16="http://schemas.microsoft.com/office/drawing/2014/main" id="{89AE9725-F985-034D-A44A-A32F3037F3A1}"/>
              </a:ext>
            </a:extLst>
          </p:cNvPr>
          <p:cNvCxnSpPr>
            <a:cxnSpLocks/>
            <a:stCxn id="84" idx="1"/>
            <a:endCxn id="106" idx="2"/>
          </p:cNvCxnSpPr>
          <p:nvPr/>
        </p:nvCxnSpPr>
        <p:spPr>
          <a:xfrm flipH="1">
            <a:off x="1171287" y="1807642"/>
            <a:ext cx="569960" cy="730514"/>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25" name="Gerade Verbindung mit Pfeil 124">
            <a:extLst>
              <a:ext uri="{FF2B5EF4-FFF2-40B4-BE49-F238E27FC236}">
                <a16:creationId xmlns:a16="http://schemas.microsoft.com/office/drawing/2014/main" id="{3AD1A880-A15A-9048-A61A-E5DBB40CE60D}"/>
              </a:ext>
            </a:extLst>
          </p:cNvPr>
          <p:cNvCxnSpPr>
            <a:cxnSpLocks/>
            <a:stCxn id="111" idx="1"/>
            <a:endCxn id="51" idx="1"/>
          </p:cNvCxnSpPr>
          <p:nvPr/>
        </p:nvCxnSpPr>
        <p:spPr>
          <a:xfrm>
            <a:off x="1234354" y="3042687"/>
            <a:ext cx="634942" cy="611801"/>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sp>
        <p:nvSpPr>
          <p:cNvPr id="129" name="Textfeld 128">
            <a:extLst>
              <a:ext uri="{FF2B5EF4-FFF2-40B4-BE49-F238E27FC236}">
                <a16:creationId xmlns:a16="http://schemas.microsoft.com/office/drawing/2014/main" id="{0190A6D8-1D4F-6F45-8655-76DAFF5B005B}"/>
              </a:ext>
            </a:extLst>
          </p:cNvPr>
          <p:cNvSpPr txBox="1"/>
          <p:nvPr/>
        </p:nvSpPr>
        <p:spPr>
          <a:xfrm>
            <a:off x="2467345" y="2426494"/>
            <a:ext cx="197934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Automatisierbar</a:t>
            </a:r>
          </a:p>
        </p:txBody>
      </p:sp>
      <p:sp>
        <p:nvSpPr>
          <p:cNvPr id="130" name="Textfeld 129">
            <a:extLst>
              <a:ext uri="{FF2B5EF4-FFF2-40B4-BE49-F238E27FC236}">
                <a16:creationId xmlns:a16="http://schemas.microsoft.com/office/drawing/2014/main" id="{9325AEF9-0521-BB4F-A929-374632378C19}"/>
              </a:ext>
            </a:extLst>
          </p:cNvPr>
          <p:cNvSpPr txBox="1"/>
          <p:nvPr/>
        </p:nvSpPr>
        <p:spPr>
          <a:xfrm>
            <a:off x="6391044" y="1444228"/>
            <a:ext cx="5384121" cy="949317"/>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err="1">
                <a:latin typeface="Arial Standard" charset="0"/>
              </a:rPr>
              <a:t>Machine</a:t>
            </a:r>
            <a:r>
              <a:rPr lang="de-DE" dirty="0">
                <a:latin typeface="Arial Standard" charset="0"/>
              </a:rPr>
              <a:t> Learning kann </a:t>
            </a:r>
            <a:r>
              <a:rPr lang="de-DE" b="1" dirty="0">
                <a:latin typeface="Arial Standard" charset="0"/>
              </a:rPr>
              <a:t>automatisiert</a:t>
            </a:r>
            <a:r>
              <a:rPr lang="de-DE" dirty="0">
                <a:latin typeface="Arial Standard" charset="0"/>
              </a:rPr>
              <a:t> werden</a:t>
            </a:r>
          </a:p>
          <a:p>
            <a:pPr marL="285750" indent="-285750">
              <a:lnSpc>
                <a:spcPct val="110000"/>
              </a:lnSpc>
              <a:buFont typeface="Arial" panose="020B0604020202020204" pitchFamily="34" charset="0"/>
              <a:buChar char="•"/>
            </a:pPr>
            <a:r>
              <a:rPr lang="de-DE" dirty="0">
                <a:latin typeface="Arial Standard" charset="0"/>
              </a:rPr>
              <a:t>Ist </a:t>
            </a:r>
            <a:r>
              <a:rPr lang="de-DE" b="1" dirty="0">
                <a:latin typeface="Arial Standard" charset="0"/>
              </a:rPr>
              <a:t>flexibel für Veränderungen</a:t>
            </a:r>
          </a:p>
        </p:txBody>
      </p:sp>
      <p:sp>
        <p:nvSpPr>
          <p:cNvPr id="131" name="Textfeld 130">
            <a:extLst>
              <a:ext uri="{FF2B5EF4-FFF2-40B4-BE49-F238E27FC236}">
                <a16:creationId xmlns:a16="http://schemas.microsoft.com/office/drawing/2014/main" id="{2F5D2797-3E86-2E49-B8E5-7E4B6F757F24}"/>
              </a:ext>
            </a:extLst>
          </p:cNvPr>
          <p:cNvSpPr txBox="1"/>
          <p:nvPr/>
        </p:nvSpPr>
        <p:spPr>
          <a:xfrm>
            <a:off x="7791849" y="5535290"/>
            <a:ext cx="2174909" cy="884171"/>
          </a:xfrm>
          <a:prstGeom prst="rect">
            <a:avLst/>
          </a:prstGeom>
          <a:solidFill>
            <a:schemeClr val="accent5"/>
          </a:solidFill>
        </p:spPr>
        <p:txBody>
          <a:bodyPr vert="horz" wrap="none" lIns="180000" tIns="180000" rIns="180000" bIns="180000" rtlCol="0" anchor="t" anchorCtr="0">
            <a:spAutoFit/>
          </a:bodyPr>
          <a:lstStyle/>
          <a:p>
            <a:pPr algn="ctr">
              <a:lnSpc>
                <a:spcPct val="110000"/>
              </a:lnSpc>
            </a:pPr>
            <a:r>
              <a:rPr lang="de-DE" sz="1600" dirty="0">
                <a:latin typeface="+mj-lt"/>
              </a:rPr>
              <a:t>Besseres</a:t>
            </a:r>
          </a:p>
          <a:p>
            <a:pPr algn="ctr">
              <a:lnSpc>
                <a:spcPct val="110000"/>
              </a:lnSpc>
            </a:pPr>
            <a:r>
              <a:rPr lang="de-DE" sz="1600" dirty="0">
                <a:latin typeface="+mj-lt"/>
              </a:rPr>
              <a:t>Problemverständnis</a:t>
            </a:r>
          </a:p>
        </p:txBody>
      </p:sp>
      <p:grpSp>
        <p:nvGrpSpPr>
          <p:cNvPr id="132" name="Gruppieren 131">
            <a:extLst>
              <a:ext uri="{FF2B5EF4-FFF2-40B4-BE49-F238E27FC236}">
                <a16:creationId xmlns:a16="http://schemas.microsoft.com/office/drawing/2014/main" id="{9CAB9ACB-179A-0348-BE42-029F0DE82B5E}"/>
              </a:ext>
            </a:extLst>
          </p:cNvPr>
          <p:cNvGrpSpPr/>
          <p:nvPr/>
        </p:nvGrpSpPr>
        <p:grpSpPr>
          <a:xfrm>
            <a:off x="9702293" y="4617207"/>
            <a:ext cx="1812630" cy="914400"/>
            <a:chOff x="4735807" y="2370760"/>
            <a:chExt cx="1812630" cy="914400"/>
          </a:xfrm>
        </p:grpSpPr>
        <p:sp>
          <p:nvSpPr>
            <p:cNvPr id="133" name="Raute 132">
              <a:extLst>
                <a:ext uri="{FF2B5EF4-FFF2-40B4-BE49-F238E27FC236}">
                  <a16:creationId xmlns:a16="http://schemas.microsoft.com/office/drawing/2014/main" id="{67A393D2-6111-C74C-B85A-61D8A6F1EA55}"/>
                </a:ext>
              </a:extLst>
            </p:cNvPr>
            <p:cNvSpPr/>
            <p:nvPr/>
          </p:nvSpPr>
          <p:spPr>
            <a:xfrm>
              <a:off x="4735807" y="2370760"/>
              <a:ext cx="181263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sz="1600" dirty="0">
                <a:solidFill>
                  <a:schemeClr val="bg1"/>
                </a:solidFill>
                <a:latin typeface="+mj-lt"/>
              </a:endParaRPr>
            </a:p>
          </p:txBody>
        </p:sp>
        <p:sp>
          <p:nvSpPr>
            <p:cNvPr id="134" name="Textfeld 133">
              <a:extLst>
                <a:ext uri="{FF2B5EF4-FFF2-40B4-BE49-F238E27FC236}">
                  <a16:creationId xmlns:a16="http://schemas.microsoft.com/office/drawing/2014/main" id="{8EFC0DD8-AF23-5044-A970-BCACCFAEC0E9}"/>
                </a:ext>
              </a:extLst>
            </p:cNvPr>
            <p:cNvSpPr txBox="1"/>
            <p:nvPr/>
          </p:nvSpPr>
          <p:spPr>
            <a:xfrm>
              <a:off x="5030851" y="2377265"/>
              <a:ext cx="1206695" cy="884171"/>
            </a:xfrm>
            <a:prstGeom prst="rect">
              <a:avLst/>
            </a:prstGeom>
            <a:noFill/>
          </p:spPr>
          <p:txBody>
            <a:bodyPr vert="horz" wrap="none" lIns="180000" tIns="180000" rIns="180000" bIns="180000" rtlCol="0" anchor="t" anchorCtr="0">
              <a:spAutoFit/>
            </a:bodyPr>
            <a:lstStyle/>
            <a:p>
              <a:pPr algn="ctr">
                <a:lnSpc>
                  <a:spcPct val="110000"/>
                </a:lnSpc>
              </a:pPr>
              <a:r>
                <a:rPr lang="de-DE" sz="1600" dirty="0">
                  <a:solidFill>
                    <a:schemeClr val="bg1"/>
                  </a:solidFill>
                  <a:latin typeface="+mj-lt"/>
                </a:rPr>
                <a:t>Lösungs-</a:t>
              </a:r>
            </a:p>
            <a:p>
              <a:pPr algn="ctr">
                <a:lnSpc>
                  <a:spcPct val="110000"/>
                </a:lnSpc>
              </a:pPr>
              <a:r>
                <a:rPr lang="de-DE" sz="1600" dirty="0" err="1">
                  <a:solidFill>
                    <a:schemeClr val="bg1"/>
                  </a:solidFill>
                  <a:latin typeface="+mj-lt"/>
                </a:rPr>
                <a:t>analyse</a:t>
              </a:r>
              <a:endParaRPr lang="de-DE" sz="1600" dirty="0">
                <a:solidFill>
                  <a:schemeClr val="bg1"/>
                </a:solidFill>
                <a:latin typeface="+mj-lt"/>
              </a:endParaRPr>
            </a:p>
          </p:txBody>
        </p:sp>
      </p:grpSp>
      <p:cxnSp>
        <p:nvCxnSpPr>
          <p:cNvPr id="137" name="Gewinkelte Verbindung 136">
            <a:extLst>
              <a:ext uri="{FF2B5EF4-FFF2-40B4-BE49-F238E27FC236}">
                <a16:creationId xmlns:a16="http://schemas.microsoft.com/office/drawing/2014/main" id="{A4F0C037-EBF5-B04F-8A46-DA97F7D7811C}"/>
              </a:ext>
            </a:extLst>
          </p:cNvPr>
          <p:cNvCxnSpPr>
            <a:cxnSpLocks/>
            <a:stCxn id="131" idx="3"/>
            <a:endCxn id="134" idx="2"/>
          </p:cNvCxnSpPr>
          <p:nvPr/>
        </p:nvCxnSpPr>
        <p:spPr>
          <a:xfrm flipV="1">
            <a:off x="9966758" y="5507883"/>
            <a:ext cx="633927" cy="46949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8" name="Gewinkelte Verbindung 137">
            <a:extLst>
              <a:ext uri="{FF2B5EF4-FFF2-40B4-BE49-F238E27FC236}">
                <a16:creationId xmlns:a16="http://schemas.microsoft.com/office/drawing/2014/main" id="{B982C25C-8E4B-2E40-8594-70480645A818}"/>
              </a:ext>
            </a:extLst>
          </p:cNvPr>
          <p:cNvCxnSpPr>
            <a:cxnSpLocks/>
            <a:stCxn id="133" idx="0"/>
            <a:endCxn id="135" idx="2"/>
          </p:cNvCxnSpPr>
          <p:nvPr/>
        </p:nvCxnSpPr>
        <p:spPr>
          <a:xfrm rot="16200000" flipV="1">
            <a:off x="10489152" y="4497751"/>
            <a:ext cx="230988" cy="7924"/>
          </a:xfrm>
          <a:prstGeom prst="bentConnector3">
            <a:avLst>
              <a:gd name="adj1" fmla="val 50000"/>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0" name="Gewinkelte Verbindung 139">
            <a:extLst>
              <a:ext uri="{FF2B5EF4-FFF2-40B4-BE49-F238E27FC236}">
                <a16:creationId xmlns:a16="http://schemas.microsoft.com/office/drawing/2014/main" id="{9219294D-DD44-814B-8B77-277FC64651A0}"/>
              </a:ext>
            </a:extLst>
          </p:cNvPr>
          <p:cNvCxnSpPr>
            <a:cxnSpLocks/>
            <a:stCxn id="135" idx="1"/>
            <a:endCxn id="171" idx="3"/>
          </p:cNvCxnSpPr>
          <p:nvPr/>
        </p:nvCxnSpPr>
        <p:spPr>
          <a:xfrm rot="10800000">
            <a:off x="9460347" y="3870233"/>
            <a:ext cx="622751" cy="209323"/>
          </a:xfrm>
          <a:prstGeom prst="bentConnector3">
            <a:avLst>
              <a:gd name="adj1" fmla="val 50000"/>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3" name="Gerade Verbindung mit Pfeil 162">
            <a:extLst>
              <a:ext uri="{FF2B5EF4-FFF2-40B4-BE49-F238E27FC236}">
                <a16:creationId xmlns:a16="http://schemas.microsoft.com/office/drawing/2014/main" id="{49B9AD3E-35ED-8448-9C38-419B832B5973}"/>
              </a:ext>
            </a:extLst>
          </p:cNvPr>
          <p:cNvCxnSpPr>
            <a:cxnSpLocks/>
            <a:stCxn id="190" idx="2"/>
            <a:endCxn id="171" idx="2"/>
          </p:cNvCxnSpPr>
          <p:nvPr/>
        </p:nvCxnSpPr>
        <p:spPr>
          <a:xfrm flipV="1">
            <a:off x="8311201" y="4312317"/>
            <a:ext cx="520759" cy="453832"/>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sp>
        <p:nvSpPr>
          <p:cNvPr id="166" name="Textfeld 165">
            <a:extLst>
              <a:ext uri="{FF2B5EF4-FFF2-40B4-BE49-F238E27FC236}">
                <a16:creationId xmlns:a16="http://schemas.microsoft.com/office/drawing/2014/main" id="{023187D8-11B0-CD4E-A2C7-9C73636862BF}"/>
              </a:ext>
            </a:extLst>
          </p:cNvPr>
          <p:cNvSpPr txBox="1"/>
          <p:nvPr/>
        </p:nvSpPr>
        <p:spPr>
          <a:xfrm>
            <a:off x="912129" y="4718833"/>
            <a:ext cx="5223533" cy="1254016"/>
          </a:xfrm>
          <a:prstGeom prst="rect">
            <a:avLst/>
          </a:prstGeom>
          <a:noFill/>
        </p:spPr>
        <p:txBody>
          <a:bodyPr vert="horz" wrap="squar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err="1">
                <a:latin typeface="Arial Standard" charset="0"/>
              </a:rPr>
              <a:t>Machine</a:t>
            </a:r>
            <a:r>
              <a:rPr lang="de-DE" dirty="0">
                <a:latin typeface="Arial Standard" charset="0"/>
              </a:rPr>
              <a:t> Learning und Data Mining können zum </a:t>
            </a:r>
            <a:r>
              <a:rPr lang="de-DE" b="1" dirty="0">
                <a:latin typeface="Arial Standard" charset="0"/>
              </a:rPr>
              <a:t>besseren Verständnis des Problems </a:t>
            </a:r>
            <a:r>
              <a:rPr lang="de-DE" dirty="0">
                <a:latin typeface="Arial Standard" charset="0"/>
              </a:rPr>
              <a:t>beitragen</a:t>
            </a:r>
          </a:p>
        </p:txBody>
      </p:sp>
      <p:sp>
        <p:nvSpPr>
          <p:cNvPr id="167" name="Textfeld 166">
            <a:extLst>
              <a:ext uri="{FF2B5EF4-FFF2-40B4-BE49-F238E27FC236}">
                <a16:creationId xmlns:a16="http://schemas.microsoft.com/office/drawing/2014/main" id="{A8C34A5F-1BAB-B84A-BB39-F9D7E2C9031F}"/>
              </a:ext>
            </a:extLst>
          </p:cNvPr>
          <p:cNvSpPr txBox="1"/>
          <p:nvPr/>
        </p:nvSpPr>
        <p:spPr>
          <a:xfrm>
            <a:off x="323366" y="2973802"/>
            <a:ext cx="97906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Daten</a:t>
            </a:r>
          </a:p>
        </p:txBody>
      </p:sp>
      <p:sp>
        <p:nvSpPr>
          <p:cNvPr id="171" name="Textfeld 170">
            <a:extLst>
              <a:ext uri="{FF2B5EF4-FFF2-40B4-BE49-F238E27FC236}">
                <a16:creationId xmlns:a16="http://schemas.microsoft.com/office/drawing/2014/main" id="{6B9C4DEF-824E-AE43-AC14-59E938B2B748}"/>
              </a:ext>
            </a:extLst>
          </p:cNvPr>
          <p:cNvSpPr txBox="1"/>
          <p:nvPr/>
        </p:nvSpPr>
        <p:spPr>
          <a:xfrm>
            <a:off x="8203573" y="3428146"/>
            <a:ext cx="1256773" cy="884171"/>
          </a:xfrm>
          <a:prstGeom prst="rect">
            <a:avLst/>
          </a:prstGeom>
          <a:solidFill>
            <a:schemeClr val="accent4"/>
          </a:solidFill>
        </p:spPr>
        <p:txBody>
          <a:bodyPr vert="horz" wrap="none" lIns="180000" tIns="180000" rIns="180000" bIns="180000" rtlCol="0" anchor="t" anchorCtr="0">
            <a:spAutoFit/>
          </a:bodyPr>
          <a:lstStyle/>
          <a:p>
            <a:pPr>
              <a:lnSpc>
                <a:spcPct val="110000"/>
              </a:lnSpc>
            </a:pPr>
            <a:r>
              <a:rPr lang="de-DE" sz="1600" dirty="0">
                <a:latin typeface="+mj-lt"/>
              </a:rPr>
              <a:t>ML Model</a:t>
            </a:r>
          </a:p>
          <a:p>
            <a:pPr>
              <a:lnSpc>
                <a:spcPct val="110000"/>
              </a:lnSpc>
            </a:pPr>
            <a:r>
              <a:rPr lang="de-DE" sz="1600" dirty="0">
                <a:latin typeface="+mj-lt"/>
              </a:rPr>
              <a:t>trainieren</a:t>
            </a:r>
          </a:p>
        </p:txBody>
      </p:sp>
      <p:grpSp>
        <p:nvGrpSpPr>
          <p:cNvPr id="174" name="Grafik 13">
            <a:extLst>
              <a:ext uri="{FF2B5EF4-FFF2-40B4-BE49-F238E27FC236}">
                <a16:creationId xmlns:a16="http://schemas.microsoft.com/office/drawing/2014/main" id="{B391B04B-1CD7-764D-95FC-DD0F7F506656}"/>
              </a:ext>
            </a:extLst>
          </p:cNvPr>
          <p:cNvGrpSpPr>
            <a:grpSpLocks noChangeAspect="1"/>
          </p:cNvGrpSpPr>
          <p:nvPr/>
        </p:nvGrpSpPr>
        <p:grpSpPr>
          <a:xfrm>
            <a:off x="7522865" y="4513872"/>
            <a:ext cx="851395" cy="819862"/>
            <a:chOff x="4655066" y="1317904"/>
            <a:chExt cx="514350" cy="495300"/>
          </a:xfrm>
        </p:grpSpPr>
        <p:sp>
          <p:nvSpPr>
            <p:cNvPr id="175" name="Freihandform 174">
              <a:extLst>
                <a:ext uri="{FF2B5EF4-FFF2-40B4-BE49-F238E27FC236}">
                  <a16:creationId xmlns:a16="http://schemas.microsoft.com/office/drawing/2014/main" id="{5525103F-24AE-C24C-B3FF-34DF8FFD7DC6}"/>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76" name="Freihandform 175">
              <a:extLst>
                <a:ext uri="{FF2B5EF4-FFF2-40B4-BE49-F238E27FC236}">
                  <a16:creationId xmlns:a16="http://schemas.microsoft.com/office/drawing/2014/main" id="{7447C4AB-3A11-2F49-989F-71FFA3827F8F}"/>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77" name="Freihandform 176">
              <a:extLst>
                <a:ext uri="{FF2B5EF4-FFF2-40B4-BE49-F238E27FC236}">
                  <a16:creationId xmlns:a16="http://schemas.microsoft.com/office/drawing/2014/main" id="{3E799788-E0E4-324C-93D1-F2CE965BB088}"/>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78" name="Freihandform 177">
              <a:extLst>
                <a:ext uri="{FF2B5EF4-FFF2-40B4-BE49-F238E27FC236}">
                  <a16:creationId xmlns:a16="http://schemas.microsoft.com/office/drawing/2014/main" id="{68DE06B5-762C-8C46-ACED-24AB3009FF11}"/>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rgbClr val="A0DCF0"/>
            </a:solidFill>
            <a:ln w="9525" cap="flat">
              <a:noFill/>
              <a:prstDash val="solid"/>
              <a:miter/>
            </a:ln>
          </p:spPr>
          <p:txBody>
            <a:bodyPr rtlCol="0" anchor="ctr"/>
            <a:lstStyle/>
            <a:p>
              <a:endParaRPr lang="de-DE"/>
            </a:p>
          </p:txBody>
        </p:sp>
        <p:sp>
          <p:nvSpPr>
            <p:cNvPr id="179" name="Freihandform 178">
              <a:extLst>
                <a:ext uri="{FF2B5EF4-FFF2-40B4-BE49-F238E27FC236}">
                  <a16:creationId xmlns:a16="http://schemas.microsoft.com/office/drawing/2014/main" id="{FD85E31F-C6AD-1B4D-B7F7-CD128669EB77}"/>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80" name="Freihandform 179">
              <a:extLst>
                <a:ext uri="{FF2B5EF4-FFF2-40B4-BE49-F238E27FC236}">
                  <a16:creationId xmlns:a16="http://schemas.microsoft.com/office/drawing/2014/main" id="{AD9E1ED3-DB84-6C40-81B7-7D4D586ECD13}"/>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81" name="Freihandform 180">
              <a:extLst>
                <a:ext uri="{FF2B5EF4-FFF2-40B4-BE49-F238E27FC236}">
                  <a16:creationId xmlns:a16="http://schemas.microsoft.com/office/drawing/2014/main" id="{07AF68C6-C143-6E47-A373-1AC8E8CFF13D}"/>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noFill/>
              <a:prstDash val="solid"/>
              <a:miter/>
            </a:ln>
          </p:spPr>
          <p:txBody>
            <a:bodyPr rtlCol="0" anchor="ctr"/>
            <a:lstStyle/>
            <a:p>
              <a:endParaRPr lang="de-DE"/>
            </a:p>
          </p:txBody>
        </p:sp>
        <p:sp>
          <p:nvSpPr>
            <p:cNvPr id="182" name="Freihandform 181">
              <a:extLst>
                <a:ext uri="{FF2B5EF4-FFF2-40B4-BE49-F238E27FC236}">
                  <a16:creationId xmlns:a16="http://schemas.microsoft.com/office/drawing/2014/main" id="{53C9A592-94B1-0D45-987E-B097F8FE6D52}"/>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path>
              </a:pathLst>
            </a:custGeom>
            <a:solidFill>
              <a:srgbClr val="FFFFFF"/>
            </a:solidFill>
            <a:ln w="9525" cap="flat">
              <a:solidFill>
                <a:schemeClr val="accent1"/>
              </a:solidFill>
              <a:prstDash val="solid"/>
              <a:miter/>
            </a:ln>
          </p:spPr>
          <p:txBody>
            <a:bodyPr rtlCol="0" anchor="ctr"/>
            <a:lstStyle/>
            <a:p>
              <a:endParaRPr lang="de-DE"/>
            </a:p>
          </p:txBody>
        </p:sp>
        <p:sp>
          <p:nvSpPr>
            <p:cNvPr id="183" name="Freihandform 182">
              <a:extLst>
                <a:ext uri="{FF2B5EF4-FFF2-40B4-BE49-F238E27FC236}">
                  <a16:creationId xmlns:a16="http://schemas.microsoft.com/office/drawing/2014/main" id="{3C202F98-37B6-D94D-B724-C409D152875B}"/>
                </a:ext>
              </a:extLst>
            </p:cNvPr>
            <p:cNvSpPr/>
            <p:nvPr/>
          </p:nvSpPr>
          <p:spPr>
            <a:xfrm>
              <a:off x="4864616" y="14322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84" name="Freihandform 183">
              <a:extLst>
                <a:ext uri="{FF2B5EF4-FFF2-40B4-BE49-F238E27FC236}">
                  <a16:creationId xmlns:a16="http://schemas.microsoft.com/office/drawing/2014/main" id="{09C4F929-65EE-2645-9777-557A687B4FC2}"/>
                </a:ext>
              </a:extLst>
            </p:cNvPr>
            <p:cNvSpPr/>
            <p:nvPr/>
          </p:nvSpPr>
          <p:spPr>
            <a:xfrm>
              <a:off x="4750316" y="15655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85" name="Freihandform 184">
              <a:extLst>
                <a:ext uri="{FF2B5EF4-FFF2-40B4-BE49-F238E27FC236}">
                  <a16:creationId xmlns:a16="http://schemas.microsoft.com/office/drawing/2014/main" id="{0F560B49-F13A-EB4F-9FF8-EBBDE7B7FFB1}"/>
                </a:ext>
              </a:extLst>
            </p:cNvPr>
            <p:cNvSpPr/>
            <p:nvPr/>
          </p:nvSpPr>
          <p:spPr>
            <a:xfrm>
              <a:off x="4978916" y="148935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86" name="Freihandform 185">
              <a:extLst>
                <a:ext uri="{FF2B5EF4-FFF2-40B4-BE49-F238E27FC236}">
                  <a16:creationId xmlns:a16="http://schemas.microsoft.com/office/drawing/2014/main" id="{85CF9E27-72A1-AC43-ACBF-7A0563847B8F}"/>
                </a:ext>
              </a:extLst>
            </p:cNvPr>
            <p:cNvSpPr/>
            <p:nvPr/>
          </p:nvSpPr>
          <p:spPr>
            <a:xfrm>
              <a:off x="5093216" y="1356004"/>
              <a:ext cx="38100" cy="38100"/>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rgbClr val="4BAADC"/>
              </a:solidFill>
              <a:prstDash val="solid"/>
              <a:round/>
            </a:ln>
          </p:spPr>
          <p:txBody>
            <a:bodyPr rtlCol="0" anchor="ctr"/>
            <a:lstStyle/>
            <a:p>
              <a:endParaRPr lang="de-DE"/>
            </a:p>
          </p:txBody>
        </p:sp>
        <p:sp>
          <p:nvSpPr>
            <p:cNvPr id="187" name="Freihandform 186">
              <a:extLst>
                <a:ext uri="{FF2B5EF4-FFF2-40B4-BE49-F238E27FC236}">
                  <a16:creationId xmlns:a16="http://schemas.microsoft.com/office/drawing/2014/main" id="{5FE4E6B3-2C5F-174E-AAE7-88A8033BDA85}"/>
                </a:ext>
              </a:extLst>
            </p:cNvPr>
            <p:cNvSpPr/>
            <p:nvPr/>
          </p:nvSpPr>
          <p:spPr>
            <a:xfrm>
              <a:off x="5010318" y="1389468"/>
              <a:ext cx="89582" cy="104517"/>
            </a:xfrm>
            <a:custGeom>
              <a:avLst/>
              <a:gdLst>
                <a:gd name="connsiteX0" fmla="*/ 5 w 89582"/>
                <a:gd name="connsiteY0" fmla="*/ 104525 h 104517"/>
                <a:gd name="connsiteX1" fmla="*/ 89588 w 89582"/>
                <a:gd name="connsiteY1" fmla="*/ 7 h 104517"/>
              </a:gdLst>
              <a:ahLst/>
              <a:cxnLst>
                <a:cxn ang="0">
                  <a:pos x="connsiteX0" y="connsiteY0"/>
                </a:cxn>
                <a:cxn ang="0">
                  <a:pos x="connsiteX1" y="connsiteY1"/>
                </a:cxn>
              </a:cxnLst>
              <a:rect l="l" t="t" r="r" b="b"/>
              <a:pathLst>
                <a:path w="89582" h="104517">
                  <a:moveTo>
                    <a:pt x="5" y="104525"/>
                  </a:moveTo>
                  <a:lnTo>
                    <a:pt x="89588" y="7"/>
                  </a:lnTo>
                </a:path>
              </a:pathLst>
            </a:custGeom>
            <a:noFill/>
            <a:ln w="19050" cap="rnd">
              <a:solidFill>
                <a:schemeClr val="accent1"/>
              </a:solidFill>
              <a:prstDash val="solid"/>
              <a:round/>
            </a:ln>
          </p:spPr>
          <p:txBody>
            <a:bodyPr rtlCol="0" anchor="ctr"/>
            <a:lstStyle/>
            <a:p>
              <a:endParaRPr lang="de-DE"/>
            </a:p>
          </p:txBody>
        </p:sp>
        <p:sp>
          <p:nvSpPr>
            <p:cNvPr id="188" name="Freihandform 187">
              <a:extLst>
                <a:ext uri="{FF2B5EF4-FFF2-40B4-BE49-F238E27FC236}">
                  <a16:creationId xmlns:a16="http://schemas.microsoft.com/office/drawing/2014/main" id="{1E3EFB7B-2466-0341-A706-1F38BB6E81EB}"/>
                </a:ext>
              </a:extLst>
            </p:cNvPr>
            <p:cNvSpPr/>
            <p:nvPr/>
          </p:nvSpPr>
          <p:spPr>
            <a:xfrm>
              <a:off x="4781718" y="1465687"/>
              <a:ext cx="89573" cy="104498"/>
            </a:xfrm>
            <a:custGeom>
              <a:avLst/>
              <a:gdLst>
                <a:gd name="connsiteX0" fmla="*/ 5 w 89573"/>
                <a:gd name="connsiteY0" fmla="*/ 104506 h 104498"/>
                <a:gd name="connsiteX1" fmla="*/ 89578 w 89573"/>
                <a:gd name="connsiteY1" fmla="*/ 7 h 104498"/>
              </a:gdLst>
              <a:ahLst/>
              <a:cxnLst>
                <a:cxn ang="0">
                  <a:pos x="connsiteX0" y="connsiteY0"/>
                </a:cxn>
                <a:cxn ang="0">
                  <a:pos x="connsiteX1" y="connsiteY1"/>
                </a:cxn>
              </a:cxnLst>
              <a:rect l="l" t="t" r="r" b="b"/>
              <a:pathLst>
                <a:path w="89573" h="104498">
                  <a:moveTo>
                    <a:pt x="5" y="104506"/>
                  </a:moveTo>
                  <a:lnTo>
                    <a:pt x="89578" y="7"/>
                  </a:lnTo>
                </a:path>
              </a:pathLst>
            </a:custGeom>
            <a:noFill/>
            <a:ln w="19050" cap="rnd">
              <a:solidFill>
                <a:schemeClr val="accent1"/>
              </a:solidFill>
              <a:prstDash val="solid"/>
              <a:round/>
            </a:ln>
          </p:spPr>
          <p:txBody>
            <a:bodyPr rtlCol="0" anchor="ctr"/>
            <a:lstStyle/>
            <a:p>
              <a:endParaRPr lang="de-DE"/>
            </a:p>
          </p:txBody>
        </p:sp>
        <p:sp>
          <p:nvSpPr>
            <p:cNvPr id="189" name="Freihandform 188">
              <a:extLst>
                <a:ext uri="{FF2B5EF4-FFF2-40B4-BE49-F238E27FC236}">
                  <a16:creationId xmlns:a16="http://schemas.microsoft.com/office/drawing/2014/main" id="{1DA7B708-AD7E-E64E-9302-00E8CA17F6F6}"/>
                </a:ext>
              </a:extLst>
            </p:cNvPr>
            <p:cNvSpPr/>
            <p:nvPr/>
          </p:nvSpPr>
          <p:spPr>
            <a:xfrm>
              <a:off x="4900715" y="1459783"/>
              <a:ext cx="80257" cy="40128"/>
            </a:xfrm>
            <a:custGeom>
              <a:avLst/>
              <a:gdLst>
                <a:gd name="connsiteX0" fmla="*/ 5 w 80257"/>
                <a:gd name="connsiteY0" fmla="*/ 7 h 40128"/>
                <a:gd name="connsiteX1" fmla="*/ 80263 w 80257"/>
                <a:gd name="connsiteY1" fmla="*/ 40136 h 40128"/>
              </a:gdLst>
              <a:ahLst/>
              <a:cxnLst>
                <a:cxn ang="0">
                  <a:pos x="connsiteX0" y="connsiteY0"/>
                </a:cxn>
                <a:cxn ang="0">
                  <a:pos x="connsiteX1" y="connsiteY1"/>
                </a:cxn>
              </a:cxnLst>
              <a:rect l="l" t="t" r="r" b="b"/>
              <a:pathLst>
                <a:path w="80257" h="40128">
                  <a:moveTo>
                    <a:pt x="5" y="7"/>
                  </a:moveTo>
                  <a:lnTo>
                    <a:pt x="80263" y="40136"/>
                  </a:lnTo>
                </a:path>
              </a:pathLst>
            </a:custGeom>
            <a:noFill/>
            <a:ln w="19050" cap="rnd">
              <a:solidFill>
                <a:schemeClr val="accent1"/>
              </a:solidFill>
              <a:prstDash val="solid"/>
              <a:round/>
            </a:ln>
          </p:spPr>
          <p:txBody>
            <a:bodyPr rtlCol="0" anchor="ctr"/>
            <a:lstStyle/>
            <a:p>
              <a:endParaRPr lang="de-DE"/>
            </a:p>
          </p:txBody>
        </p:sp>
        <p:sp>
          <p:nvSpPr>
            <p:cNvPr id="190" name="Freihandform 189">
              <a:extLst>
                <a:ext uri="{FF2B5EF4-FFF2-40B4-BE49-F238E27FC236}">
                  <a16:creationId xmlns:a16="http://schemas.microsoft.com/office/drawing/2014/main" id="{F783A815-2903-4040-8AF3-14A8D910AB87}"/>
                </a:ext>
              </a:extLst>
            </p:cNvPr>
            <p:cNvSpPr/>
            <p:nvPr/>
          </p:nvSpPr>
          <p:spPr>
            <a:xfrm>
              <a:off x="5093216" y="1470304"/>
              <a:ext cx="38100" cy="304800"/>
            </a:xfrm>
            <a:custGeom>
              <a:avLst/>
              <a:gdLst>
                <a:gd name="connsiteX0" fmla="*/ 5 w 38100"/>
                <a:gd name="connsiteY0" fmla="*/ 304807 h 304800"/>
                <a:gd name="connsiteX1" fmla="*/ 38105 w 38100"/>
                <a:gd name="connsiteY1" fmla="*/ 304807 h 304800"/>
                <a:gd name="connsiteX2" fmla="*/ 38105 w 38100"/>
                <a:gd name="connsiteY2" fmla="*/ 7 h 304800"/>
                <a:gd name="connsiteX3" fmla="*/ 5 w 38100"/>
                <a:gd name="connsiteY3" fmla="*/ 7 h 304800"/>
              </a:gdLst>
              <a:ahLst/>
              <a:cxnLst>
                <a:cxn ang="0">
                  <a:pos x="connsiteX0" y="connsiteY0"/>
                </a:cxn>
                <a:cxn ang="0">
                  <a:pos x="connsiteX1" y="connsiteY1"/>
                </a:cxn>
                <a:cxn ang="0">
                  <a:pos x="connsiteX2" y="connsiteY2"/>
                </a:cxn>
                <a:cxn ang="0">
                  <a:pos x="connsiteX3" y="connsiteY3"/>
                </a:cxn>
              </a:cxnLst>
              <a:rect l="l" t="t" r="r" b="b"/>
              <a:pathLst>
                <a:path w="38100" h="304800">
                  <a:moveTo>
                    <a:pt x="5" y="304807"/>
                  </a:moveTo>
                  <a:lnTo>
                    <a:pt x="38105" y="3048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91" name="Freihandform 190">
              <a:extLst>
                <a:ext uri="{FF2B5EF4-FFF2-40B4-BE49-F238E27FC236}">
                  <a16:creationId xmlns:a16="http://schemas.microsoft.com/office/drawing/2014/main" id="{6AA0565F-BE95-6A41-803B-C41A2DB93D55}"/>
                </a:ext>
              </a:extLst>
            </p:cNvPr>
            <p:cNvSpPr/>
            <p:nvPr/>
          </p:nvSpPr>
          <p:spPr>
            <a:xfrm>
              <a:off x="4978916" y="1603654"/>
              <a:ext cx="38100" cy="171450"/>
            </a:xfrm>
            <a:custGeom>
              <a:avLst/>
              <a:gdLst>
                <a:gd name="connsiteX0" fmla="*/ 5 w 38100"/>
                <a:gd name="connsiteY0" fmla="*/ 171457 h 171450"/>
                <a:gd name="connsiteX1" fmla="*/ 38105 w 38100"/>
                <a:gd name="connsiteY1" fmla="*/ 171457 h 171450"/>
                <a:gd name="connsiteX2" fmla="*/ 38105 w 38100"/>
                <a:gd name="connsiteY2" fmla="*/ 7 h 171450"/>
                <a:gd name="connsiteX3" fmla="*/ 5 w 38100"/>
                <a:gd name="connsiteY3" fmla="*/ 7 h 171450"/>
              </a:gdLst>
              <a:ahLst/>
              <a:cxnLst>
                <a:cxn ang="0">
                  <a:pos x="connsiteX0" y="connsiteY0"/>
                </a:cxn>
                <a:cxn ang="0">
                  <a:pos x="connsiteX1" y="connsiteY1"/>
                </a:cxn>
                <a:cxn ang="0">
                  <a:pos x="connsiteX2" y="connsiteY2"/>
                </a:cxn>
                <a:cxn ang="0">
                  <a:pos x="connsiteX3" y="connsiteY3"/>
                </a:cxn>
              </a:cxnLst>
              <a:rect l="l" t="t" r="r" b="b"/>
              <a:pathLst>
                <a:path w="38100" h="171450">
                  <a:moveTo>
                    <a:pt x="5" y="171457"/>
                  </a:moveTo>
                  <a:lnTo>
                    <a:pt x="38105" y="1714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92" name="Freihandform 191">
              <a:extLst>
                <a:ext uri="{FF2B5EF4-FFF2-40B4-BE49-F238E27FC236}">
                  <a16:creationId xmlns:a16="http://schemas.microsoft.com/office/drawing/2014/main" id="{7CD3DCAC-A5A4-2C46-9C8C-4551A48683CC}"/>
                </a:ext>
              </a:extLst>
            </p:cNvPr>
            <p:cNvSpPr/>
            <p:nvPr/>
          </p:nvSpPr>
          <p:spPr>
            <a:xfrm>
              <a:off x="4864616" y="1546504"/>
              <a:ext cx="38100" cy="228600"/>
            </a:xfrm>
            <a:custGeom>
              <a:avLst/>
              <a:gdLst>
                <a:gd name="connsiteX0" fmla="*/ 5 w 38100"/>
                <a:gd name="connsiteY0" fmla="*/ 228607 h 228600"/>
                <a:gd name="connsiteX1" fmla="*/ 38105 w 38100"/>
                <a:gd name="connsiteY1" fmla="*/ 228607 h 228600"/>
                <a:gd name="connsiteX2" fmla="*/ 38105 w 38100"/>
                <a:gd name="connsiteY2" fmla="*/ 7 h 228600"/>
                <a:gd name="connsiteX3" fmla="*/ 5 w 38100"/>
                <a:gd name="connsiteY3" fmla="*/ 7 h 228600"/>
              </a:gdLst>
              <a:ahLst/>
              <a:cxnLst>
                <a:cxn ang="0">
                  <a:pos x="connsiteX0" y="connsiteY0"/>
                </a:cxn>
                <a:cxn ang="0">
                  <a:pos x="connsiteX1" y="connsiteY1"/>
                </a:cxn>
                <a:cxn ang="0">
                  <a:pos x="connsiteX2" y="connsiteY2"/>
                </a:cxn>
                <a:cxn ang="0">
                  <a:pos x="connsiteX3" y="connsiteY3"/>
                </a:cxn>
              </a:cxnLst>
              <a:rect l="l" t="t" r="r" b="b"/>
              <a:pathLst>
                <a:path w="38100" h="228600">
                  <a:moveTo>
                    <a:pt x="5" y="228607"/>
                  </a:moveTo>
                  <a:lnTo>
                    <a:pt x="38105" y="22860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93" name="Freihandform 192">
              <a:extLst>
                <a:ext uri="{FF2B5EF4-FFF2-40B4-BE49-F238E27FC236}">
                  <a16:creationId xmlns:a16="http://schemas.microsoft.com/office/drawing/2014/main" id="{4B12808E-5383-E444-B5CF-A5B92E9C6113}"/>
                </a:ext>
              </a:extLst>
            </p:cNvPr>
            <p:cNvSpPr/>
            <p:nvPr/>
          </p:nvSpPr>
          <p:spPr>
            <a:xfrm>
              <a:off x="4750316" y="1679854"/>
              <a:ext cx="38100" cy="95250"/>
            </a:xfrm>
            <a:custGeom>
              <a:avLst/>
              <a:gdLst>
                <a:gd name="connsiteX0" fmla="*/ 5 w 38100"/>
                <a:gd name="connsiteY0" fmla="*/ 95257 h 95250"/>
                <a:gd name="connsiteX1" fmla="*/ 38105 w 38100"/>
                <a:gd name="connsiteY1" fmla="*/ 95257 h 95250"/>
                <a:gd name="connsiteX2" fmla="*/ 38105 w 38100"/>
                <a:gd name="connsiteY2" fmla="*/ 7 h 95250"/>
                <a:gd name="connsiteX3" fmla="*/ 5 w 38100"/>
                <a:gd name="connsiteY3" fmla="*/ 7 h 95250"/>
              </a:gdLst>
              <a:ahLst/>
              <a:cxnLst>
                <a:cxn ang="0">
                  <a:pos x="connsiteX0" y="connsiteY0"/>
                </a:cxn>
                <a:cxn ang="0">
                  <a:pos x="connsiteX1" y="connsiteY1"/>
                </a:cxn>
                <a:cxn ang="0">
                  <a:pos x="connsiteX2" y="connsiteY2"/>
                </a:cxn>
                <a:cxn ang="0">
                  <a:pos x="connsiteX3" y="connsiteY3"/>
                </a:cxn>
              </a:cxnLst>
              <a:rect l="l" t="t" r="r" b="b"/>
              <a:pathLst>
                <a:path w="38100" h="95250">
                  <a:moveTo>
                    <a:pt x="5" y="95257"/>
                  </a:moveTo>
                  <a:lnTo>
                    <a:pt x="38105" y="95257"/>
                  </a:lnTo>
                  <a:lnTo>
                    <a:pt x="38105" y="7"/>
                  </a:lnTo>
                  <a:lnTo>
                    <a:pt x="5" y="7"/>
                  </a:lnTo>
                  <a:close/>
                </a:path>
              </a:pathLst>
            </a:custGeom>
            <a:solidFill>
              <a:schemeClr val="accent1">
                <a:lumMod val="60000"/>
                <a:lumOff val="40000"/>
              </a:schemeClr>
            </a:solidFill>
            <a:ln w="19050" cap="rnd">
              <a:solidFill>
                <a:schemeClr val="accent1"/>
              </a:solidFill>
              <a:prstDash val="solid"/>
              <a:round/>
            </a:ln>
          </p:spPr>
          <p:txBody>
            <a:bodyPr rtlCol="0" anchor="ctr"/>
            <a:lstStyle/>
            <a:p>
              <a:endParaRPr lang="de-DE"/>
            </a:p>
          </p:txBody>
        </p:sp>
        <p:sp>
          <p:nvSpPr>
            <p:cNvPr id="194" name="Freihandform 193">
              <a:extLst>
                <a:ext uri="{FF2B5EF4-FFF2-40B4-BE49-F238E27FC236}">
                  <a16:creationId xmlns:a16="http://schemas.microsoft.com/office/drawing/2014/main" id="{A6E3FB70-8F77-A94A-BDE5-80340117B431}"/>
                </a:ext>
              </a:extLst>
            </p:cNvPr>
            <p:cNvSpPr/>
            <p:nvPr/>
          </p:nvSpPr>
          <p:spPr>
            <a:xfrm>
              <a:off x="4693166" y="1317904"/>
              <a:ext cx="9525" cy="4953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195" name="Freihandform 194">
              <a:extLst>
                <a:ext uri="{FF2B5EF4-FFF2-40B4-BE49-F238E27FC236}">
                  <a16:creationId xmlns:a16="http://schemas.microsoft.com/office/drawing/2014/main" id="{7B246E1D-F3FA-B74E-89F8-94F021E0AC1F}"/>
                </a:ext>
              </a:extLst>
            </p:cNvPr>
            <p:cNvSpPr/>
            <p:nvPr/>
          </p:nvSpPr>
          <p:spPr>
            <a:xfrm>
              <a:off x="4655066" y="1775104"/>
              <a:ext cx="514350" cy="9525"/>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grpSp>
      <p:sp>
        <p:nvSpPr>
          <p:cNvPr id="199" name="Textfeld 198">
            <a:extLst>
              <a:ext uri="{FF2B5EF4-FFF2-40B4-BE49-F238E27FC236}">
                <a16:creationId xmlns:a16="http://schemas.microsoft.com/office/drawing/2014/main" id="{2F232BCF-EC58-A942-9790-9442E62BF6FE}"/>
              </a:ext>
            </a:extLst>
          </p:cNvPr>
          <p:cNvSpPr txBox="1"/>
          <p:nvPr/>
        </p:nvSpPr>
        <p:spPr>
          <a:xfrm>
            <a:off x="6167195" y="5537048"/>
            <a:ext cx="1229137" cy="884171"/>
          </a:xfrm>
          <a:prstGeom prst="rect">
            <a:avLst/>
          </a:prstGeom>
          <a:solidFill>
            <a:schemeClr val="accent1"/>
          </a:solidFill>
        </p:spPr>
        <p:txBody>
          <a:bodyPr vert="horz" wrap="none" lIns="180000" tIns="180000" rIns="180000" bIns="180000" rtlCol="0" anchor="t" anchorCtr="0">
            <a:spAutoFit/>
          </a:bodyPr>
          <a:lstStyle/>
          <a:p>
            <a:pPr algn="ctr">
              <a:lnSpc>
                <a:spcPct val="110000"/>
              </a:lnSpc>
            </a:pPr>
            <a:r>
              <a:rPr lang="de-DE" sz="1600" dirty="0">
                <a:solidFill>
                  <a:schemeClr val="bg1"/>
                </a:solidFill>
                <a:latin typeface="Arial Standard" charset="0"/>
              </a:rPr>
              <a:t>Iteration</a:t>
            </a:r>
          </a:p>
          <a:p>
            <a:pPr algn="ctr">
              <a:lnSpc>
                <a:spcPct val="110000"/>
              </a:lnSpc>
            </a:pPr>
            <a:r>
              <a:rPr lang="de-DE" sz="1600" dirty="0">
                <a:solidFill>
                  <a:schemeClr val="bg1"/>
                </a:solidFill>
                <a:latin typeface="Arial Standard" charset="0"/>
              </a:rPr>
              <a:t>falls nötig</a:t>
            </a:r>
          </a:p>
        </p:txBody>
      </p:sp>
      <p:sp>
        <p:nvSpPr>
          <p:cNvPr id="201" name="Textfeld 200">
            <a:extLst>
              <a:ext uri="{FF2B5EF4-FFF2-40B4-BE49-F238E27FC236}">
                <a16:creationId xmlns:a16="http://schemas.microsoft.com/office/drawing/2014/main" id="{C3B91F78-9996-FE4C-8738-76AB51C97945}"/>
              </a:ext>
            </a:extLst>
          </p:cNvPr>
          <p:cNvSpPr txBox="1"/>
          <p:nvPr/>
        </p:nvSpPr>
        <p:spPr>
          <a:xfrm>
            <a:off x="6184026" y="3428145"/>
            <a:ext cx="1195474" cy="884171"/>
          </a:xfrm>
          <a:prstGeom prst="rect">
            <a:avLst/>
          </a:prstGeom>
          <a:solidFill>
            <a:schemeClr val="accent1"/>
          </a:solidFill>
        </p:spPr>
        <p:txBody>
          <a:bodyPr vert="horz" wrap="none" lIns="180000" tIns="180000" rIns="180000" bIns="180000" rtlCol="0" anchor="t" anchorCtr="0">
            <a:spAutoFit/>
          </a:bodyPr>
          <a:lstStyle/>
          <a:p>
            <a:pPr algn="ctr">
              <a:lnSpc>
                <a:spcPct val="110000"/>
              </a:lnSpc>
            </a:pPr>
            <a:r>
              <a:rPr lang="de-DE" sz="1600" dirty="0">
                <a:solidFill>
                  <a:schemeClr val="bg1"/>
                </a:solidFill>
                <a:latin typeface="Arial Standard" charset="0"/>
              </a:rPr>
              <a:t>Problem-</a:t>
            </a:r>
          </a:p>
          <a:p>
            <a:pPr algn="ctr">
              <a:lnSpc>
                <a:spcPct val="110000"/>
              </a:lnSpc>
            </a:pPr>
            <a:r>
              <a:rPr lang="de-DE" sz="1600" dirty="0" err="1">
                <a:solidFill>
                  <a:schemeClr val="bg1"/>
                </a:solidFill>
                <a:latin typeface="Arial Standard" charset="0"/>
              </a:rPr>
              <a:t>analyse</a:t>
            </a:r>
            <a:endParaRPr lang="de-DE" sz="1600" dirty="0">
              <a:solidFill>
                <a:schemeClr val="bg1"/>
              </a:solidFill>
              <a:latin typeface="Arial Standard" charset="0"/>
            </a:endParaRPr>
          </a:p>
        </p:txBody>
      </p:sp>
      <p:cxnSp>
        <p:nvCxnSpPr>
          <p:cNvPr id="202" name="Gerade Verbindung mit Pfeil 201">
            <a:extLst>
              <a:ext uri="{FF2B5EF4-FFF2-40B4-BE49-F238E27FC236}">
                <a16:creationId xmlns:a16="http://schemas.microsoft.com/office/drawing/2014/main" id="{D1EC2477-F2AC-C444-B6B1-6C41FC3F848B}"/>
              </a:ext>
            </a:extLst>
          </p:cNvPr>
          <p:cNvCxnSpPr>
            <a:cxnSpLocks/>
            <a:stCxn id="199" idx="0"/>
            <a:endCxn id="201" idx="2"/>
          </p:cNvCxnSpPr>
          <p:nvPr/>
        </p:nvCxnSpPr>
        <p:spPr>
          <a:xfrm flipH="1" flipV="1">
            <a:off x="6781763" y="4312316"/>
            <a:ext cx="1" cy="1224732"/>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08" name="Gerade Verbindung mit Pfeil 207">
            <a:extLst>
              <a:ext uri="{FF2B5EF4-FFF2-40B4-BE49-F238E27FC236}">
                <a16:creationId xmlns:a16="http://schemas.microsoft.com/office/drawing/2014/main" id="{42997160-F17B-D94F-AFCC-58FEBB5CF5EE}"/>
              </a:ext>
            </a:extLst>
          </p:cNvPr>
          <p:cNvCxnSpPr>
            <a:cxnSpLocks/>
            <a:stCxn id="131" idx="1"/>
            <a:endCxn id="199" idx="3"/>
          </p:cNvCxnSpPr>
          <p:nvPr/>
        </p:nvCxnSpPr>
        <p:spPr>
          <a:xfrm flipH="1">
            <a:off x="7396332" y="5977376"/>
            <a:ext cx="395517" cy="1758"/>
          </a:xfrm>
          <a:prstGeom prst="straightConnector1">
            <a:avLst/>
          </a:prstGeom>
          <a:ln w="38100">
            <a:prstDash val="sysDash"/>
            <a:tailEnd type="none"/>
          </a:ln>
        </p:spPr>
        <p:style>
          <a:lnRef idx="1">
            <a:schemeClr val="accent1"/>
          </a:lnRef>
          <a:fillRef idx="0">
            <a:schemeClr val="accent1"/>
          </a:fillRef>
          <a:effectRef idx="0">
            <a:schemeClr val="accent1"/>
          </a:effectRef>
          <a:fontRef idx="minor">
            <a:schemeClr val="tx1"/>
          </a:fontRef>
        </p:style>
      </p:cxnSp>
      <p:cxnSp>
        <p:nvCxnSpPr>
          <p:cNvPr id="213" name="Gewinkelte Verbindung 212">
            <a:extLst>
              <a:ext uri="{FF2B5EF4-FFF2-40B4-BE49-F238E27FC236}">
                <a16:creationId xmlns:a16="http://schemas.microsoft.com/office/drawing/2014/main" id="{5DF51F4C-D9AC-7D40-B86C-7F138B890849}"/>
              </a:ext>
            </a:extLst>
          </p:cNvPr>
          <p:cNvCxnSpPr>
            <a:cxnSpLocks/>
            <a:stCxn id="201" idx="3"/>
            <a:endCxn id="171" idx="1"/>
          </p:cNvCxnSpPr>
          <p:nvPr/>
        </p:nvCxnSpPr>
        <p:spPr>
          <a:xfrm>
            <a:off x="7379500" y="3870231"/>
            <a:ext cx="824073"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5" name="Textfeld 134">
            <a:extLst>
              <a:ext uri="{FF2B5EF4-FFF2-40B4-BE49-F238E27FC236}">
                <a16:creationId xmlns:a16="http://schemas.microsoft.com/office/drawing/2014/main" id="{FE14C0AD-E7A0-B441-B56C-C2477D7EB40F}"/>
              </a:ext>
            </a:extLst>
          </p:cNvPr>
          <p:cNvSpPr txBox="1"/>
          <p:nvPr/>
        </p:nvSpPr>
        <p:spPr>
          <a:xfrm>
            <a:off x="10083097" y="3772891"/>
            <a:ext cx="1035174" cy="613328"/>
          </a:xfrm>
          <a:prstGeom prst="rect">
            <a:avLst/>
          </a:prstGeom>
          <a:noFill/>
        </p:spPr>
        <p:txBody>
          <a:bodyPr vert="horz" wrap="none" lIns="180000" tIns="180000" rIns="180000" bIns="180000" rtlCol="0" anchor="t" anchorCtr="0">
            <a:spAutoFit/>
          </a:bodyPr>
          <a:lstStyle/>
          <a:p>
            <a:pPr>
              <a:lnSpc>
                <a:spcPct val="110000"/>
              </a:lnSpc>
            </a:pPr>
            <a:r>
              <a:rPr lang="de-DE" sz="1600" dirty="0">
                <a:latin typeface="+mj-lt"/>
              </a:rPr>
              <a:t>Lösung</a:t>
            </a:r>
          </a:p>
        </p:txBody>
      </p:sp>
      <p:grpSp>
        <p:nvGrpSpPr>
          <p:cNvPr id="217" name="Grafik 136">
            <a:extLst>
              <a:ext uri="{FF2B5EF4-FFF2-40B4-BE49-F238E27FC236}">
                <a16:creationId xmlns:a16="http://schemas.microsoft.com/office/drawing/2014/main" id="{7B8A837F-5FAF-634F-9A05-8F6A9648AF36}"/>
              </a:ext>
            </a:extLst>
          </p:cNvPr>
          <p:cNvGrpSpPr/>
          <p:nvPr/>
        </p:nvGrpSpPr>
        <p:grpSpPr>
          <a:xfrm>
            <a:off x="10283721" y="3360278"/>
            <a:ext cx="514356" cy="514355"/>
            <a:chOff x="5838821" y="3171823"/>
            <a:chExt cx="514356" cy="514355"/>
          </a:xfrm>
        </p:grpSpPr>
        <p:sp>
          <p:nvSpPr>
            <p:cNvPr id="218" name="Freihandform 217">
              <a:extLst>
                <a:ext uri="{FF2B5EF4-FFF2-40B4-BE49-F238E27FC236}">
                  <a16:creationId xmlns:a16="http://schemas.microsoft.com/office/drawing/2014/main" id="{B1043504-E0F1-7244-B154-356FD3C55DC6}"/>
                </a:ext>
              </a:extLst>
            </p:cNvPr>
            <p:cNvSpPr/>
            <p:nvPr/>
          </p:nvSpPr>
          <p:spPr>
            <a:xfrm>
              <a:off x="5838825" y="3324225"/>
              <a:ext cx="361949" cy="361950"/>
            </a:xfrm>
            <a:custGeom>
              <a:avLst/>
              <a:gdLst>
                <a:gd name="connsiteX0" fmla="*/ 180980 w 361949"/>
                <a:gd name="connsiteY0" fmla="*/ 247655 h 361950"/>
                <a:gd name="connsiteX1" fmla="*/ 114305 w 361949"/>
                <a:gd name="connsiteY1" fmla="*/ 180980 h 361950"/>
                <a:gd name="connsiteX2" fmla="*/ 180980 w 361949"/>
                <a:gd name="connsiteY2" fmla="*/ 114305 h 361950"/>
                <a:gd name="connsiteX3" fmla="*/ 247655 w 361949"/>
                <a:gd name="connsiteY3" fmla="*/ 180980 h 361950"/>
                <a:gd name="connsiteX4" fmla="*/ 180980 w 361949"/>
                <a:gd name="connsiteY4" fmla="*/ 247655 h 361950"/>
                <a:gd name="connsiteX5" fmla="*/ 348039 w 361949"/>
                <a:gd name="connsiteY5" fmla="*/ 152405 h 361950"/>
                <a:gd name="connsiteX6" fmla="*/ 317359 w 361949"/>
                <a:gd name="connsiteY6" fmla="*/ 152405 h 361950"/>
                <a:gd name="connsiteX7" fmla="*/ 296823 w 361949"/>
                <a:gd name="connsiteY7" fmla="*/ 103751 h 361950"/>
                <a:gd name="connsiteX8" fmla="*/ 316187 w 361949"/>
                <a:gd name="connsiteY8" fmla="*/ 84406 h 361950"/>
                <a:gd name="connsiteX9" fmla="*/ 316187 w 361949"/>
                <a:gd name="connsiteY9" fmla="*/ 65080 h 361950"/>
                <a:gd name="connsiteX10" fmla="*/ 296880 w 361949"/>
                <a:gd name="connsiteY10" fmla="*/ 45763 h 361950"/>
                <a:gd name="connsiteX11" fmla="*/ 277564 w 361949"/>
                <a:gd name="connsiteY11" fmla="*/ 45763 h 361950"/>
                <a:gd name="connsiteX12" fmla="*/ 258199 w 361949"/>
                <a:gd name="connsiteY12" fmla="*/ 65118 h 361950"/>
                <a:gd name="connsiteX13" fmla="*/ 209555 w 361949"/>
                <a:gd name="connsiteY13" fmla="*/ 44544 h 361950"/>
                <a:gd name="connsiteX14" fmla="*/ 209555 w 361949"/>
                <a:gd name="connsiteY14" fmla="*/ 13921 h 361950"/>
                <a:gd name="connsiteX15" fmla="*/ 194896 w 361949"/>
                <a:gd name="connsiteY15" fmla="*/ 5 h 361950"/>
                <a:gd name="connsiteX16" fmla="*/ 167064 w 361949"/>
                <a:gd name="connsiteY16" fmla="*/ 5 h 361950"/>
                <a:gd name="connsiteX17" fmla="*/ 152405 w 361949"/>
                <a:gd name="connsiteY17" fmla="*/ 13921 h 361950"/>
                <a:gd name="connsiteX18" fmla="*/ 152405 w 361949"/>
                <a:gd name="connsiteY18" fmla="*/ 44544 h 361950"/>
                <a:gd name="connsiteX19" fmla="*/ 103761 w 361949"/>
                <a:gd name="connsiteY19" fmla="*/ 65118 h 361950"/>
                <a:gd name="connsiteX20" fmla="*/ 84387 w 361949"/>
                <a:gd name="connsiteY20" fmla="*/ 45763 h 361950"/>
                <a:gd name="connsiteX21" fmla="*/ 65080 w 361949"/>
                <a:gd name="connsiteY21" fmla="*/ 45763 h 361950"/>
                <a:gd name="connsiteX22" fmla="*/ 45773 w 361949"/>
                <a:gd name="connsiteY22" fmla="*/ 65080 h 361950"/>
                <a:gd name="connsiteX23" fmla="*/ 45773 w 361949"/>
                <a:gd name="connsiteY23" fmla="*/ 84406 h 361950"/>
                <a:gd name="connsiteX24" fmla="*/ 65127 w 361949"/>
                <a:gd name="connsiteY24" fmla="*/ 103751 h 361950"/>
                <a:gd name="connsiteX25" fmla="*/ 44601 w 361949"/>
                <a:gd name="connsiteY25" fmla="*/ 152405 h 361950"/>
                <a:gd name="connsiteX26" fmla="*/ 13921 w 361949"/>
                <a:gd name="connsiteY26" fmla="*/ 152405 h 361950"/>
                <a:gd name="connsiteX27" fmla="*/ 5 w 361949"/>
                <a:gd name="connsiteY27" fmla="*/ 167054 h 361950"/>
                <a:gd name="connsiteX28" fmla="*/ 5 w 361949"/>
                <a:gd name="connsiteY28" fmla="*/ 194896 h 361950"/>
                <a:gd name="connsiteX29" fmla="*/ 13921 w 361949"/>
                <a:gd name="connsiteY29" fmla="*/ 209555 h 361950"/>
                <a:gd name="connsiteX30" fmla="*/ 44601 w 361949"/>
                <a:gd name="connsiteY30" fmla="*/ 209555 h 361950"/>
                <a:gd name="connsiteX31" fmla="*/ 65137 w 361949"/>
                <a:gd name="connsiteY31" fmla="*/ 258190 h 361950"/>
                <a:gd name="connsiteX32" fmla="*/ 45773 w 361949"/>
                <a:gd name="connsiteY32" fmla="*/ 277544 h 361950"/>
                <a:gd name="connsiteX33" fmla="*/ 45773 w 361949"/>
                <a:gd name="connsiteY33" fmla="*/ 296871 h 361950"/>
                <a:gd name="connsiteX34" fmla="*/ 65080 w 361949"/>
                <a:gd name="connsiteY34" fmla="*/ 316187 h 361950"/>
                <a:gd name="connsiteX35" fmla="*/ 84397 w 361949"/>
                <a:gd name="connsiteY35" fmla="*/ 316187 h 361950"/>
                <a:gd name="connsiteX36" fmla="*/ 103780 w 361949"/>
                <a:gd name="connsiteY36" fmla="*/ 296804 h 361950"/>
                <a:gd name="connsiteX37" fmla="*/ 152405 w 361949"/>
                <a:gd name="connsiteY37" fmla="*/ 317330 h 361950"/>
                <a:gd name="connsiteX38" fmla="*/ 152405 w 361949"/>
                <a:gd name="connsiteY38" fmla="*/ 348029 h 361950"/>
                <a:gd name="connsiteX39" fmla="*/ 167064 w 361949"/>
                <a:gd name="connsiteY39" fmla="*/ 361955 h 361950"/>
                <a:gd name="connsiteX40" fmla="*/ 194896 w 361949"/>
                <a:gd name="connsiteY40" fmla="*/ 361955 h 361950"/>
                <a:gd name="connsiteX41" fmla="*/ 209555 w 361949"/>
                <a:gd name="connsiteY41" fmla="*/ 348029 h 361950"/>
                <a:gd name="connsiteX42" fmla="*/ 209555 w 361949"/>
                <a:gd name="connsiteY42" fmla="*/ 317330 h 361950"/>
                <a:gd name="connsiteX43" fmla="*/ 258180 w 361949"/>
                <a:gd name="connsiteY43" fmla="*/ 296804 h 361950"/>
                <a:gd name="connsiteX44" fmla="*/ 277564 w 361949"/>
                <a:gd name="connsiteY44" fmla="*/ 316187 h 361950"/>
                <a:gd name="connsiteX45" fmla="*/ 296880 w 361949"/>
                <a:gd name="connsiteY45" fmla="*/ 316187 h 361950"/>
                <a:gd name="connsiteX46" fmla="*/ 316187 w 361949"/>
                <a:gd name="connsiteY46" fmla="*/ 296861 h 361950"/>
                <a:gd name="connsiteX47" fmla="*/ 316187 w 361949"/>
                <a:gd name="connsiteY47" fmla="*/ 277544 h 361950"/>
                <a:gd name="connsiteX48" fmla="*/ 296842 w 361949"/>
                <a:gd name="connsiteY48" fmla="*/ 258190 h 361950"/>
                <a:gd name="connsiteX49" fmla="*/ 317359 w 361949"/>
                <a:gd name="connsiteY49" fmla="*/ 209555 h 361950"/>
                <a:gd name="connsiteX50" fmla="*/ 348039 w 361949"/>
                <a:gd name="connsiteY50" fmla="*/ 209555 h 361950"/>
                <a:gd name="connsiteX51" fmla="*/ 361955 w 361949"/>
                <a:gd name="connsiteY51" fmla="*/ 194896 h 361950"/>
                <a:gd name="connsiteX52" fmla="*/ 361955 w 361949"/>
                <a:gd name="connsiteY52" fmla="*/ 167054 h 361950"/>
                <a:gd name="connsiteX53" fmla="*/ 348039 w 361949"/>
                <a:gd name="connsiteY53" fmla="*/ 152405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61949" h="361950">
                  <a:moveTo>
                    <a:pt x="180980" y="247655"/>
                  </a:moveTo>
                  <a:cubicBezTo>
                    <a:pt x="144156" y="247655"/>
                    <a:pt x="114305" y="217804"/>
                    <a:pt x="114305" y="180980"/>
                  </a:cubicBezTo>
                  <a:cubicBezTo>
                    <a:pt x="114305" y="144147"/>
                    <a:pt x="144156" y="114305"/>
                    <a:pt x="180980" y="114305"/>
                  </a:cubicBezTo>
                  <a:cubicBezTo>
                    <a:pt x="217804" y="114305"/>
                    <a:pt x="247655" y="144147"/>
                    <a:pt x="247655" y="180980"/>
                  </a:cubicBezTo>
                  <a:cubicBezTo>
                    <a:pt x="247655" y="217804"/>
                    <a:pt x="217804" y="247655"/>
                    <a:pt x="180980" y="247655"/>
                  </a:cubicBezTo>
                  <a:moveTo>
                    <a:pt x="348039" y="152405"/>
                  </a:moveTo>
                  <a:lnTo>
                    <a:pt x="317359" y="152405"/>
                  </a:lnTo>
                  <a:cubicBezTo>
                    <a:pt x="313711" y="134546"/>
                    <a:pt x="306605" y="118420"/>
                    <a:pt x="296823" y="103751"/>
                  </a:cubicBezTo>
                  <a:lnTo>
                    <a:pt x="316187" y="84406"/>
                  </a:lnTo>
                  <a:cubicBezTo>
                    <a:pt x="321531" y="79062"/>
                    <a:pt x="321531" y="70414"/>
                    <a:pt x="316187" y="65080"/>
                  </a:cubicBezTo>
                  <a:lnTo>
                    <a:pt x="296880" y="45763"/>
                  </a:lnTo>
                  <a:cubicBezTo>
                    <a:pt x="291537" y="40429"/>
                    <a:pt x="282888" y="40429"/>
                    <a:pt x="277564" y="45763"/>
                  </a:cubicBezTo>
                  <a:lnTo>
                    <a:pt x="258199" y="65118"/>
                  </a:lnTo>
                  <a:cubicBezTo>
                    <a:pt x="243474" y="55307"/>
                    <a:pt x="227510" y="48182"/>
                    <a:pt x="209555" y="44544"/>
                  </a:cubicBezTo>
                  <a:lnTo>
                    <a:pt x="209555" y="13921"/>
                  </a:lnTo>
                  <a:cubicBezTo>
                    <a:pt x="209555" y="6225"/>
                    <a:pt x="202592" y="5"/>
                    <a:pt x="194896" y="5"/>
                  </a:cubicBezTo>
                  <a:lnTo>
                    <a:pt x="167064" y="5"/>
                  </a:lnTo>
                  <a:cubicBezTo>
                    <a:pt x="159368" y="5"/>
                    <a:pt x="152405" y="6225"/>
                    <a:pt x="152405" y="13921"/>
                  </a:cubicBezTo>
                  <a:lnTo>
                    <a:pt x="152405" y="44544"/>
                  </a:lnTo>
                  <a:cubicBezTo>
                    <a:pt x="134450" y="48182"/>
                    <a:pt x="118477" y="55269"/>
                    <a:pt x="103761" y="65118"/>
                  </a:cubicBezTo>
                  <a:lnTo>
                    <a:pt x="84387" y="45763"/>
                  </a:lnTo>
                  <a:cubicBezTo>
                    <a:pt x="79063" y="40429"/>
                    <a:pt x="70423" y="40429"/>
                    <a:pt x="65080" y="45763"/>
                  </a:cubicBezTo>
                  <a:lnTo>
                    <a:pt x="45773" y="65080"/>
                  </a:lnTo>
                  <a:cubicBezTo>
                    <a:pt x="40429" y="70414"/>
                    <a:pt x="40429" y="79072"/>
                    <a:pt x="45773" y="84406"/>
                  </a:cubicBezTo>
                  <a:lnTo>
                    <a:pt x="65127" y="103751"/>
                  </a:lnTo>
                  <a:cubicBezTo>
                    <a:pt x="55298" y="118467"/>
                    <a:pt x="48240" y="134460"/>
                    <a:pt x="44601" y="152405"/>
                  </a:cubicBezTo>
                  <a:lnTo>
                    <a:pt x="13921" y="152405"/>
                  </a:lnTo>
                  <a:cubicBezTo>
                    <a:pt x="6234" y="152405"/>
                    <a:pt x="5" y="159358"/>
                    <a:pt x="5" y="167054"/>
                  </a:cubicBezTo>
                  <a:lnTo>
                    <a:pt x="5" y="194896"/>
                  </a:lnTo>
                  <a:cubicBezTo>
                    <a:pt x="5" y="202592"/>
                    <a:pt x="6234" y="209555"/>
                    <a:pt x="13921" y="209555"/>
                  </a:cubicBezTo>
                  <a:lnTo>
                    <a:pt x="44601" y="209555"/>
                  </a:lnTo>
                  <a:cubicBezTo>
                    <a:pt x="48249" y="227414"/>
                    <a:pt x="55336" y="243521"/>
                    <a:pt x="65137" y="258190"/>
                  </a:cubicBezTo>
                  <a:lnTo>
                    <a:pt x="45773" y="277544"/>
                  </a:lnTo>
                  <a:cubicBezTo>
                    <a:pt x="40429" y="282888"/>
                    <a:pt x="40429" y="291527"/>
                    <a:pt x="45773" y="296871"/>
                  </a:cubicBezTo>
                  <a:lnTo>
                    <a:pt x="65080" y="316187"/>
                  </a:lnTo>
                  <a:cubicBezTo>
                    <a:pt x="70423" y="321521"/>
                    <a:pt x="79072" y="321521"/>
                    <a:pt x="84397" y="316187"/>
                  </a:cubicBezTo>
                  <a:lnTo>
                    <a:pt x="103780" y="296804"/>
                  </a:lnTo>
                  <a:cubicBezTo>
                    <a:pt x="118486" y="306634"/>
                    <a:pt x="134450" y="313682"/>
                    <a:pt x="152405" y="317330"/>
                  </a:cubicBezTo>
                  <a:lnTo>
                    <a:pt x="152405" y="348029"/>
                  </a:lnTo>
                  <a:cubicBezTo>
                    <a:pt x="152405" y="355726"/>
                    <a:pt x="159368" y="361955"/>
                    <a:pt x="167064" y="361955"/>
                  </a:cubicBezTo>
                  <a:lnTo>
                    <a:pt x="194896" y="361955"/>
                  </a:lnTo>
                  <a:cubicBezTo>
                    <a:pt x="202592" y="361955"/>
                    <a:pt x="209555" y="355726"/>
                    <a:pt x="209555" y="348029"/>
                  </a:cubicBezTo>
                  <a:lnTo>
                    <a:pt x="209555" y="317330"/>
                  </a:lnTo>
                  <a:cubicBezTo>
                    <a:pt x="227433" y="313654"/>
                    <a:pt x="243521" y="306615"/>
                    <a:pt x="258180" y="296804"/>
                  </a:cubicBezTo>
                  <a:lnTo>
                    <a:pt x="277564" y="316187"/>
                  </a:lnTo>
                  <a:cubicBezTo>
                    <a:pt x="282888" y="321521"/>
                    <a:pt x="291537" y="321521"/>
                    <a:pt x="296880" y="316187"/>
                  </a:cubicBezTo>
                  <a:lnTo>
                    <a:pt x="316187" y="296861"/>
                  </a:lnTo>
                  <a:cubicBezTo>
                    <a:pt x="321531" y="291527"/>
                    <a:pt x="321531" y="282888"/>
                    <a:pt x="316187" y="277544"/>
                  </a:cubicBezTo>
                  <a:lnTo>
                    <a:pt x="296842" y="258190"/>
                  </a:lnTo>
                  <a:cubicBezTo>
                    <a:pt x="306681" y="243493"/>
                    <a:pt x="313720" y="227500"/>
                    <a:pt x="317359" y="209555"/>
                  </a:cubicBezTo>
                  <a:lnTo>
                    <a:pt x="348039" y="209555"/>
                  </a:lnTo>
                  <a:cubicBezTo>
                    <a:pt x="355726" y="209555"/>
                    <a:pt x="361955" y="202592"/>
                    <a:pt x="361955" y="194896"/>
                  </a:cubicBezTo>
                  <a:lnTo>
                    <a:pt x="361955" y="167054"/>
                  </a:lnTo>
                  <a:cubicBezTo>
                    <a:pt x="361955" y="159358"/>
                    <a:pt x="355726" y="152405"/>
                    <a:pt x="348039" y="152405"/>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19" name="Freihandform 218">
              <a:extLst>
                <a:ext uri="{FF2B5EF4-FFF2-40B4-BE49-F238E27FC236}">
                  <a16:creationId xmlns:a16="http://schemas.microsoft.com/office/drawing/2014/main" id="{668CEC16-816B-0044-8C40-AACB3F2D9D17}"/>
                </a:ext>
              </a:extLst>
            </p:cNvPr>
            <p:cNvSpPr/>
            <p:nvPr/>
          </p:nvSpPr>
          <p:spPr>
            <a:xfrm>
              <a:off x="6124578" y="3171826"/>
              <a:ext cx="228599" cy="228602"/>
            </a:xfrm>
            <a:custGeom>
              <a:avLst/>
              <a:gdLst>
                <a:gd name="connsiteX0" fmla="*/ 114303 w 228599"/>
                <a:gd name="connsiteY0" fmla="*/ 152404 h 228602"/>
                <a:gd name="connsiteX1" fmla="*/ 76203 w 228599"/>
                <a:gd name="connsiteY1" fmla="*/ 114304 h 228602"/>
                <a:gd name="connsiteX2" fmla="*/ 114303 w 228599"/>
                <a:gd name="connsiteY2" fmla="*/ 76204 h 228602"/>
                <a:gd name="connsiteX3" fmla="*/ 152403 w 228599"/>
                <a:gd name="connsiteY3" fmla="*/ 114304 h 228602"/>
                <a:gd name="connsiteX4" fmla="*/ 114303 w 228599"/>
                <a:gd name="connsiteY4" fmla="*/ 152404 h 228602"/>
                <a:gd name="connsiteX5" fmla="*/ 222945 w 228599"/>
                <a:gd name="connsiteY5" fmla="*/ 139469 h 228602"/>
                <a:gd name="connsiteX6" fmla="*/ 204285 w 228599"/>
                <a:gd name="connsiteY6" fmla="*/ 131735 h 228602"/>
                <a:gd name="connsiteX7" fmla="*/ 204228 w 228599"/>
                <a:gd name="connsiteY7" fmla="*/ 96521 h 228602"/>
                <a:gd name="connsiteX8" fmla="*/ 220887 w 228599"/>
                <a:gd name="connsiteY8" fmla="*/ 89625 h 228602"/>
                <a:gd name="connsiteX9" fmla="*/ 225755 w 228599"/>
                <a:gd name="connsiteY9" fmla="*/ 77871 h 228602"/>
                <a:gd name="connsiteX10" fmla="*/ 218878 w 228599"/>
                <a:gd name="connsiteY10" fmla="*/ 61240 h 228602"/>
                <a:gd name="connsiteX11" fmla="*/ 207114 w 228599"/>
                <a:gd name="connsiteY11" fmla="*/ 56382 h 228602"/>
                <a:gd name="connsiteX12" fmla="*/ 190464 w 228599"/>
                <a:gd name="connsiteY12" fmla="*/ 63288 h 228602"/>
                <a:gd name="connsiteX13" fmla="*/ 165623 w 228599"/>
                <a:gd name="connsiteY13" fmla="*/ 38323 h 228602"/>
                <a:gd name="connsiteX14" fmla="*/ 173329 w 228599"/>
                <a:gd name="connsiteY14" fmla="*/ 19692 h 228602"/>
                <a:gd name="connsiteX15" fmla="*/ 168376 w 228599"/>
                <a:gd name="connsiteY15" fmla="*/ 7710 h 228602"/>
                <a:gd name="connsiteX16" fmla="*/ 151431 w 228599"/>
                <a:gd name="connsiteY16" fmla="*/ 709 h 228602"/>
                <a:gd name="connsiteX17" fmla="*/ 139458 w 228599"/>
                <a:gd name="connsiteY17" fmla="*/ 5662 h 228602"/>
                <a:gd name="connsiteX18" fmla="*/ 131752 w 228599"/>
                <a:gd name="connsiteY18" fmla="*/ 24302 h 228602"/>
                <a:gd name="connsiteX19" fmla="*/ 96519 w 228599"/>
                <a:gd name="connsiteY19" fmla="*/ 24359 h 228602"/>
                <a:gd name="connsiteX20" fmla="*/ 89623 w 228599"/>
                <a:gd name="connsiteY20" fmla="*/ 7710 h 228602"/>
                <a:gd name="connsiteX21" fmla="*/ 77879 w 228599"/>
                <a:gd name="connsiteY21" fmla="*/ 2852 h 228602"/>
                <a:gd name="connsiteX22" fmla="*/ 61248 w 228599"/>
                <a:gd name="connsiteY22" fmla="*/ 9729 h 228602"/>
                <a:gd name="connsiteX23" fmla="*/ 56391 w 228599"/>
                <a:gd name="connsiteY23" fmla="*/ 21483 h 228602"/>
                <a:gd name="connsiteX24" fmla="*/ 63287 w 228599"/>
                <a:gd name="connsiteY24" fmla="*/ 38132 h 228602"/>
                <a:gd name="connsiteX25" fmla="*/ 38350 w 228599"/>
                <a:gd name="connsiteY25" fmla="*/ 63012 h 228602"/>
                <a:gd name="connsiteX26" fmla="*/ 19691 w 228599"/>
                <a:gd name="connsiteY26" fmla="*/ 55268 h 228602"/>
                <a:gd name="connsiteX27" fmla="*/ 7727 w 228599"/>
                <a:gd name="connsiteY27" fmla="*/ 60230 h 228602"/>
                <a:gd name="connsiteX28" fmla="*/ 707 w 228599"/>
                <a:gd name="connsiteY28" fmla="*/ 77175 h 228602"/>
                <a:gd name="connsiteX29" fmla="*/ 5660 w 228599"/>
                <a:gd name="connsiteY29" fmla="*/ 89139 h 228602"/>
                <a:gd name="connsiteX30" fmla="*/ 24320 w 228599"/>
                <a:gd name="connsiteY30" fmla="*/ 96873 h 228602"/>
                <a:gd name="connsiteX31" fmla="*/ 24377 w 228599"/>
                <a:gd name="connsiteY31" fmla="*/ 132087 h 228602"/>
                <a:gd name="connsiteX32" fmla="*/ 7718 w 228599"/>
                <a:gd name="connsiteY32" fmla="*/ 138983 h 228602"/>
                <a:gd name="connsiteX33" fmla="*/ 2851 w 228599"/>
                <a:gd name="connsiteY33" fmla="*/ 150737 h 228602"/>
                <a:gd name="connsiteX34" fmla="*/ 9728 w 228599"/>
                <a:gd name="connsiteY34" fmla="*/ 167358 h 228602"/>
                <a:gd name="connsiteX35" fmla="*/ 21491 w 228599"/>
                <a:gd name="connsiteY35" fmla="*/ 172225 h 228602"/>
                <a:gd name="connsiteX36" fmla="*/ 38160 w 228599"/>
                <a:gd name="connsiteY36" fmla="*/ 165301 h 228602"/>
                <a:gd name="connsiteX37" fmla="*/ 63010 w 228599"/>
                <a:gd name="connsiteY37" fmla="*/ 190228 h 228602"/>
                <a:gd name="connsiteX38" fmla="*/ 55276 w 228599"/>
                <a:gd name="connsiteY38" fmla="*/ 208906 h 228602"/>
                <a:gd name="connsiteX39" fmla="*/ 60239 w 228599"/>
                <a:gd name="connsiteY39" fmla="*/ 220889 h 228602"/>
                <a:gd name="connsiteX40" fmla="*/ 77174 w 228599"/>
                <a:gd name="connsiteY40" fmla="*/ 227909 h 228602"/>
                <a:gd name="connsiteX41" fmla="*/ 89147 w 228599"/>
                <a:gd name="connsiteY41" fmla="*/ 222936 h 228602"/>
                <a:gd name="connsiteX42" fmla="*/ 96891 w 228599"/>
                <a:gd name="connsiteY42" fmla="*/ 204258 h 228602"/>
                <a:gd name="connsiteX43" fmla="*/ 132076 w 228599"/>
                <a:gd name="connsiteY43" fmla="*/ 204220 h 228602"/>
                <a:gd name="connsiteX44" fmla="*/ 138982 w 228599"/>
                <a:gd name="connsiteY44" fmla="*/ 220889 h 228602"/>
                <a:gd name="connsiteX45" fmla="*/ 150726 w 228599"/>
                <a:gd name="connsiteY45" fmla="*/ 225756 h 228602"/>
                <a:gd name="connsiteX46" fmla="*/ 167357 w 228599"/>
                <a:gd name="connsiteY46" fmla="*/ 218860 h 228602"/>
                <a:gd name="connsiteX47" fmla="*/ 172215 w 228599"/>
                <a:gd name="connsiteY47" fmla="*/ 207125 h 228602"/>
                <a:gd name="connsiteX48" fmla="*/ 165328 w 228599"/>
                <a:gd name="connsiteY48" fmla="*/ 190475 h 228602"/>
                <a:gd name="connsiteX49" fmla="*/ 190255 w 228599"/>
                <a:gd name="connsiteY49" fmla="*/ 165596 h 228602"/>
                <a:gd name="connsiteX50" fmla="*/ 208914 w 228599"/>
                <a:gd name="connsiteY50" fmla="*/ 173340 h 228602"/>
                <a:gd name="connsiteX51" fmla="*/ 220878 w 228599"/>
                <a:gd name="connsiteY51" fmla="*/ 168377 h 228602"/>
                <a:gd name="connsiteX52" fmla="*/ 227898 w 228599"/>
                <a:gd name="connsiteY52" fmla="*/ 151432 h 228602"/>
                <a:gd name="connsiteX53" fmla="*/ 222945 w 228599"/>
                <a:gd name="connsiteY53" fmla="*/ 139469 h 22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28599" h="228602">
                  <a:moveTo>
                    <a:pt x="114303" y="152404"/>
                  </a:moveTo>
                  <a:cubicBezTo>
                    <a:pt x="93262" y="152404"/>
                    <a:pt x="76203" y="135335"/>
                    <a:pt x="76203" y="114304"/>
                  </a:cubicBezTo>
                  <a:cubicBezTo>
                    <a:pt x="76203" y="93263"/>
                    <a:pt x="93262" y="76204"/>
                    <a:pt x="114303" y="76204"/>
                  </a:cubicBezTo>
                  <a:cubicBezTo>
                    <a:pt x="135343" y="76204"/>
                    <a:pt x="152403" y="93263"/>
                    <a:pt x="152403" y="114304"/>
                  </a:cubicBezTo>
                  <a:cubicBezTo>
                    <a:pt x="152403" y="135335"/>
                    <a:pt x="135343" y="152404"/>
                    <a:pt x="114303" y="152404"/>
                  </a:cubicBezTo>
                  <a:moveTo>
                    <a:pt x="222945" y="139469"/>
                  </a:moveTo>
                  <a:lnTo>
                    <a:pt x="204285" y="131735"/>
                  </a:lnTo>
                  <a:cubicBezTo>
                    <a:pt x="206562" y="119943"/>
                    <a:pt x="206486" y="107913"/>
                    <a:pt x="204228" y="96521"/>
                  </a:cubicBezTo>
                  <a:lnTo>
                    <a:pt x="220887" y="89625"/>
                  </a:lnTo>
                  <a:cubicBezTo>
                    <a:pt x="225488" y="87710"/>
                    <a:pt x="227650" y="82462"/>
                    <a:pt x="225755" y="77871"/>
                  </a:cubicBezTo>
                  <a:lnTo>
                    <a:pt x="218878" y="61240"/>
                  </a:lnTo>
                  <a:cubicBezTo>
                    <a:pt x="216973" y="56659"/>
                    <a:pt x="211715" y="54477"/>
                    <a:pt x="207114" y="56382"/>
                  </a:cubicBezTo>
                  <a:lnTo>
                    <a:pt x="190464" y="63288"/>
                  </a:lnTo>
                  <a:cubicBezTo>
                    <a:pt x="183987" y="53601"/>
                    <a:pt x="175615" y="45057"/>
                    <a:pt x="165623" y="38323"/>
                  </a:cubicBezTo>
                  <a:lnTo>
                    <a:pt x="173329" y="19692"/>
                  </a:lnTo>
                  <a:cubicBezTo>
                    <a:pt x="175272" y="15015"/>
                    <a:pt x="173053" y="9653"/>
                    <a:pt x="168376" y="7710"/>
                  </a:cubicBezTo>
                  <a:lnTo>
                    <a:pt x="151431" y="709"/>
                  </a:lnTo>
                  <a:cubicBezTo>
                    <a:pt x="146764" y="-1234"/>
                    <a:pt x="141401" y="985"/>
                    <a:pt x="139458" y="5662"/>
                  </a:cubicBezTo>
                  <a:lnTo>
                    <a:pt x="131752" y="24302"/>
                  </a:lnTo>
                  <a:cubicBezTo>
                    <a:pt x="119903" y="21978"/>
                    <a:pt x="107959" y="22092"/>
                    <a:pt x="96519" y="24359"/>
                  </a:cubicBezTo>
                  <a:lnTo>
                    <a:pt x="89623" y="7710"/>
                  </a:lnTo>
                  <a:cubicBezTo>
                    <a:pt x="87718" y="3128"/>
                    <a:pt x="82460" y="956"/>
                    <a:pt x="77879" y="2852"/>
                  </a:cubicBezTo>
                  <a:lnTo>
                    <a:pt x="61248" y="9729"/>
                  </a:lnTo>
                  <a:cubicBezTo>
                    <a:pt x="56667" y="11634"/>
                    <a:pt x="54495" y="16901"/>
                    <a:pt x="56391" y="21483"/>
                  </a:cubicBezTo>
                  <a:lnTo>
                    <a:pt x="63287" y="38132"/>
                  </a:lnTo>
                  <a:cubicBezTo>
                    <a:pt x="53600" y="44609"/>
                    <a:pt x="45084" y="53010"/>
                    <a:pt x="38350" y="63012"/>
                  </a:cubicBezTo>
                  <a:lnTo>
                    <a:pt x="19691" y="55268"/>
                  </a:lnTo>
                  <a:cubicBezTo>
                    <a:pt x="15014" y="53325"/>
                    <a:pt x="9661" y="55554"/>
                    <a:pt x="7727" y="60230"/>
                  </a:cubicBezTo>
                  <a:lnTo>
                    <a:pt x="707" y="77175"/>
                  </a:lnTo>
                  <a:cubicBezTo>
                    <a:pt x="-1236" y="81852"/>
                    <a:pt x="993" y="87215"/>
                    <a:pt x="5660" y="89139"/>
                  </a:cubicBezTo>
                  <a:lnTo>
                    <a:pt x="24320" y="96873"/>
                  </a:lnTo>
                  <a:cubicBezTo>
                    <a:pt x="22043" y="108665"/>
                    <a:pt x="22101" y="120695"/>
                    <a:pt x="24377" y="132087"/>
                  </a:cubicBezTo>
                  <a:lnTo>
                    <a:pt x="7718" y="138983"/>
                  </a:lnTo>
                  <a:cubicBezTo>
                    <a:pt x="3127" y="140879"/>
                    <a:pt x="955" y="146146"/>
                    <a:pt x="2851" y="150737"/>
                  </a:cubicBezTo>
                  <a:lnTo>
                    <a:pt x="9728" y="167358"/>
                  </a:lnTo>
                  <a:cubicBezTo>
                    <a:pt x="11633" y="171949"/>
                    <a:pt x="16890" y="174111"/>
                    <a:pt x="21491" y="172225"/>
                  </a:cubicBezTo>
                  <a:lnTo>
                    <a:pt x="38160" y="165301"/>
                  </a:lnTo>
                  <a:cubicBezTo>
                    <a:pt x="44618" y="174997"/>
                    <a:pt x="53000" y="183493"/>
                    <a:pt x="63010" y="190228"/>
                  </a:cubicBezTo>
                  <a:lnTo>
                    <a:pt x="55276" y="208906"/>
                  </a:lnTo>
                  <a:cubicBezTo>
                    <a:pt x="53343" y="213592"/>
                    <a:pt x="55552" y="218946"/>
                    <a:pt x="60239" y="220889"/>
                  </a:cubicBezTo>
                  <a:lnTo>
                    <a:pt x="77174" y="227909"/>
                  </a:lnTo>
                  <a:cubicBezTo>
                    <a:pt x="81851" y="229842"/>
                    <a:pt x="87213" y="227632"/>
                    <a:pt x="89147" y="222936"/>
                  </a:cubicBezTo>
                  <a:lnTo>
                    <a:pt x="96891" y="204258"/>
                  </a:lnTo>
                  <a:cubicBezTo>
                    <a:pt x="108683" y="206544"/>
                    <a:pt x="120703" y="206496"/>
                    <a:pt x="132076" y="204220"/>
                  </a:cubicBezTo>
                  <a:lnTo>
                    <a:pt x="138982" y="220889"/>
                  </a:lnTo>
                  <a:cubicBezTo>
                    <a:pt x="140887" y="225480"/>
                    <a:pt x="146154" y="227661"/>
                    <a:pt x="150726" y="225756"/>
                  </a:cubicBezTo>
                  <a:lnTo>
                    <a:pt x="167357" y="218860"/>
                  </a:lnTo>
                  <a:cubicBezTo>
                    <a:pt x="171938" y="216964"/>
                    <a:pt x="174120" y="211716"/>
                    <a:pt x="172215" y="207125"/>
                  </a:cubicBezTo>
                  <a:lnTo>
                    <a:pt x="165328" y="190475"/>
                  </a:lnTo>
                  <a:cubicBezTo>
                    <a:pt x="175015" y="183998"/>
                    <a:pt x="183521" y="175597"/>
                    <a:pt x="190255" y="165596"/>
                  </a:cubicBezTo>
                  <a:lnTo>
                    <a:pt x="208914" y="173340"/>
                  </a:lnTo>
                  <a:cubicBezTo>
                    <a:pt x="213591" y="175273"/>
                    <a:pt x="218944" y="173064"/>
                    <a:pt x="220878" y="168377"/>
                  </a:cubicBezTo>
                  <a:lnTo>
                    <a:pt x="227898" y="151432"/>
                  </a:lnTo>
                  <a:cubicBezTo>
                    <a:pt x="229850" y="146756"/>
                    <a:pt x="227612" y="141393"/>
                    <a:pt x="222945" y="139469"/>
                  </a:cubicBezTo>
                </a:path>
              </a:pathLst>
            </a:custGeom>
            <a:solidFill>
              <a:schemeClr val="accent1">
                <a:lumMod val="60000"/>
                <a:lumOff val="40000"/>
              </a:schemeClr>
            </a:solidFill>
            <a:ln w="9525" cap="flat">
              <a:solidFill>
                <a:schemeClr val="accent1"/>
              </a:solidFill>
              <a:prstDash val="solid"/>
              <a:miter/>
            </a:ln>
          </p:spPr>
          <p:txBody>
            <a:bodyPr rtlCol="0" anchor="ctr"/>
            <a:lstStyle/>
            <a:p>
              <a:endParaRPr lang="de-DE"/>
            </a:p>
          </p:txBody>
        </p:sp>
        <p:sp>
          <p:nvSpPr>
            <p:cNvPr id="220" name="Freihandform 219">
              <a:extLst>
                <a:ext uri="{FF2B5EF4-FFF2-40B4-BE49-F238E27FC236}">
                  <a16:creationId xmlns:a16="http://schemas.microsoft.com/office/drawing/2014/main" id="{D204F6CE-BF1C-7743-AA87-F1DA412529EC}"/>
                </a:ext>
              </a:extLst>
            </p:cNvPr>
            <p:cNvSpPr/>
            <p:nvPr/>
          </p:nvSpPr>
          <p:spPr>
            <a:xfrm>
              <a:off x="6124576" y="3171823"/>
              <a:ext cx="228600" cy="228597"/>
            </a:xfrm>
            <a:custGeom>
              <a:avLst/>
              <a:gdLst>
                <a:gd name="connsiteX0" fmla="*/ 38160 w 228600"/>
                <a:gd name="connsiteY0" fmla="*/ 165305 h 228597"/>
                <a:gd name="connsiteX1" fmla="*/ 21491 w 228600"/>
                <a:gd name="connsiteY1" fmla="*/ 172229 h 228597"/>
                <a:gd name="connsiteX2" fmla="*/ 9737 w 228600"/>
                <a:gd name="connsiteY2" fmla="*/ 167362 h 228597"/>
                <a:gd name="connsiteX3" fmla="*/ 2851 w 228600"/>
                <a:gd name="connsiteY3" fmla="*/ 150741 h 228597"/>
                <a:gd name="connsiteX4" fmla="*/ 7718 w 228600"/>
                <a:gd name="connsiteY4" fmla="*/ 138978 h 228597"/>
                <a:gd name="connsiteX5" fmla="*/ 24377 w 228600"/>
                <a:gd name="connsiteY5" fmla="*/ 132091 h 228597"/>
                <a:gd name="connsiteX6" fmla="*/ 24320 w 228600"/>
                <a:gd name="connsiteY6" fmla="*/ 96868 h 228597"/>
                <a:gd name="connsiteX7" fmla="*/ 5660 w 228600"/>
                <a:gd name="connsiteY7" fmla="*/ 89143 h 228597"/>
                <a:gd name="connsiteX8" fmla="*/ 707 w 228600"/>
                <a:gd name="connsiteY8" fmla="*/ 77180 h 228597"/>
                <a:gd name="connsiteX9" fmla="*/ 7727 w 228600"/>
                <a:gd name="connsiteY9" fmla="*/ 60235 h 228597"/>
                <a:gd name="connsiteX10" fmla="*/ 19700 w 228600"/>
                <a:gd name="connsiteY10" fmla="*/ 55272 h 228597"/>
                <a:gd name="connsiteX11" fmla="*/ 38360 w 228600"/>
                <a:gd name="connsiteY11" fmla="*/ 63006 h 228597"/>
                <a:gd name="connsiteX12" fmla="*/ 63287 w 228600"/>
                <a:gd name="connsiteY12" fmla="*/ 38127 h 228597"/>
                <a:gd name="connsiteX13" fmla="*/ 56391 w 228600"/>
                <a:gd name="connsiteY13" fmla="*/ 21477 h 228597"/>
                <a:gd name="connsiteX14" fmla="*/ 61248 w 228600"/>
                <a:gd name="connsiteY14" fmla="*/ 9733 h 228597"/>
                <a:gd name="connsiteX15" fmla="*/ 77879 w 228600"/>
                <a:gd name="connsiteY15" fmla="*/ 2846 h 228597"/>
                <a:gd name="connsiteX16" fmla="*/ 89623 w 228600"/>
                <a:gd name="connsiteY16" fmla="*/ 7714 h 228597"/>
                <a:gd name="connsiteX17" fmla="*/ 96519 w 228600"/>
                <a:gd name="connsiteY17" fmla="*/ 24363 h 228597"/>
                <a:gd name="connsiteX18" fmla="*/ 131752 w 228600"/>
                <a:gd name="connsiteY18" fmla="*/ 24297 h 228597"/>
                <a:gd name="connsiteX19" fmla="*/ 139458 w 228600"/>
                <a:gd name="connsiteY19" fmla="*/ 5666 h 228597"/>
                <a:gd name="connsiteX20" fmla="*/ 151441 w 228600"/>
                <a:gd name="connsiteY20" fmla="*/ 703 h 228597"/>
                <a:gd name="connsiteX21" fmla="*/ 168376 w 228600"/>
                <a:gd name="connsiteY21" fmla="*/ 7714 h 228597"/>
                <a:gd name="connsiteX22" fmla="*/ 173329 w 228600"/>
                <a:gd name="connsiteY22" fmla="*/ 19696 h 228597"/>
                <a:gd name="connsiteX23" fmla="*/ 165623 w 228600"/>
                <a:gd name="connsiteY23" fmla="*/ 38327 h 228597"/>
                <a:gd name="connsiteX24" fmla="*/ 190464 w 228600"/>
                <a:gd name="connsiteY24" fmla="*/ 63292 h 228597"/>
                <a:gd name="connsiteX25" fmla="*/ 207114 w 228600"/>
                <a:gd name="connsiteY25" fmla="*/ 56377 h 228597"/>
                <a:gd name="connsiteX26" fmla="*/ 218878 w 228600"/>
                <a:gd name="connsiteY26" fmla="*/ 61244 h 228597"/>
                <a:gd name="connsiteX27" fmla="*/ 225755 w 228600"/>
                <a:gd name="connsiteY27" fmla="*/ 77875 h 228597"/>
                <a:gd name="connsiteX28" fmla="*/ 220897 w 228600"/>
                <a:gd name="connsiteY28" fmla="*/ 89629 h 228597"/>
                <a:gd name="connsiteX29" fmla="*/ 204238 w 228600"/>
                <a:gd name="connsiteY29" fmla="*/ 96515 h 228597"/>
                <a:gd name="connsiteX30" fmla="*/ 204285 w 228600"/>
                <a:gd name="connsiteY30" fmla="*/ 131739 h 228597"/>
                <a:gd name="connsiteX31" fmla="*/ 222945 w 228600"/>
                <a:gd name="connsiteY31" fmla="*/ 139463 h 228597"/>
                <a:gd name="connsiteX32" fmla="*/ 227898 w 228600"/>
                <a:gd name="connsiteY32" fmla="*/ 151436 h 228597"/>
                <a:gd name="connsiteX33" fmla="*/ 220887 w 228600"/>
                <a:gd name="connsiteY33" fmla="*/ 168372 h 228597"/>
                <a:gd name="connsiteX34" fmla="*/ 208914 w 228600"/>
                <a:gd name="connsiteY34" fmla="*/ 173334 h 228597"/>
                <a:gd name="connsiteX35" fmla="*/ 190255 w 228600"/>
                <a:gd name="connsiteY35" fmla="*/ 165600 h 228597"/>
                <a:gd name="connsiteX36" fmla="*/ 165338 w 228600"/>
                <a:gd name="connsiteY36" fmla="*/ 190479 h 228597"/>
                <a:gd name="connsiteX37" fmla="*/ 172215 w 228600"/>
                <a:gd name="connsiteY37" fmla="*/ 207129 h 228597"/>
                <a:gd name="connsiteX38" fmla="*/ 167357 w 228600"/>
                <a:gd name="connsiteY38" fmla="*/ 218864 h 228597"/>
                <a:gd name="connsiteX39" fmla="*/ 150726 w 228600"/>
                <a:gd name="connsiteY39" fmla="*/ 225760 h 228597"/>
                <a:gd name="connsiteX40" fmla="*/ 138982 w 228600"/>
                <a:gd name="connsiteY40" fmla="*/ 220893 h 228597"/>
                <a:gd name="connsiteX41" fmla="*/ 132076 w 228600"/>
                <a:gd name="connsiteY41" fmla="*/ 204224 h 228597"/>
                <a:gd name="connsiteX42" fmla="*/ 96891 w 228600"/>
                <a:gd name="connsiteY42" fmla="*/ 204262 h 228597"/>
                <a:gd name="connsiteX43" fmla="*/ 89157 w 228600"/>
                <a:gd name="connsiteY43" fmla="*/ 222941 h 228597"/>
                <a:gd name="connsiteX44" fmla="*/ 77174 w 228600"/>
                <a:gd name="connsiteY44" fmla="*/ 227903 h 228597"/>
                <a:gd name="connsiteX45" fmla="*/ 60239 w 228600"/>
                <a:gd name="connsiteY45" fmla="*/ 220893 h 228597"/>
                <a:gd name="connsiteX46" fmla="*/ 55276 w 228600"/>
                <a:gd name="connsiteY46" fmla="*/ 208910 h 228597"/>
                <a:gd name="connsiteX47" fmla="*/ 63010 w 228600"/>
                <a:gd name="connsiteY47" fmla="*/ 190232 h 228597"/>
                <a:gd name="connsiteX48" fmla="*/ 38160 w 228600"/>
                <a:gd name="connsiteY48" fmla="*/ 165305 h 2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28600" h="228597">
                  <a:moveTo>
                    <a:pt x="38160" y="165305"/>
                  </a:moveTo>
                  <a:lnTo>
                    <a:pt x="21491" y="172229"/>
                  </a:lnTo>
                  <a:cubicBezTo>
                    <a:pt x="16900" y="174115"/>
                    <a:pt x="11633" y="171944"/>
                    <a:pt x="9737" y="167362"/>
                  </a:cubicBezTo>
                  <a:lnTo>
                    <a:pt x="2851" y="150741"/>
                  </a:lnTo>
                  <a:cubicBezTo>
                    <a:pt x="955" y="146141"/>
                    <a:pt x="3127" y="140883"/>
                    <a:pt x="7718" y="138978"/>
                  </a:cubicBezTo>
                  <a:lnTo>
                    <a:pt x="24377" y="132091"/>
                  </a:lnTo>
                  <a:cubicBezTo>
                    <a:pt x="22101" y="120699"/>
                    <a:pt x="22053" y="108660"/>
                    <a:pt x="24320" y="96868"/>
                  </a:cubicBezTo>
                  <a:lnTo>
                    <a:pt x="5660" y="89143"/>
                  </a:lnTo>
                  <a:cubicBezTo>
                    <a:pt x="993" y="87219"/>
                    <a:pt x="-1236" y="81847"/>
                    <a:pt x="707" y="77180"/>
                  </a:cubicBezTo>
                  <a:lnTo>
                    <a:pt x="7727" y="60235"/>
                  </a:lnTo>
                  <a:cubicBezTo>
                    <a:pt x="9661" y="55548"/>
                    <a:pt x="15014" y="53329"/>
                    <a:pt x="19700" y="55272"/>
                  </a:cubicBezTo>
                  <a:lnTo>
                    <a:pt x="38360" y="63006"/>
                  </a:lnTo>
                  <a:cubicBezTo>
                    <a:pt x="45094" y="53005"/>
                    <a:pt x="53600" y="44614"/>
                    <a:pt x="63287" y="38127"/>
                  </a:cubicBezTo>
                  <a:lnTo>
                    <a:pt x="56391" y="21477"/>
                  </a:lnTo>
                  <a:cubicBezTo>
                    <a:pt x="54495" y="16905"/>
                    <a:pt x="56667" y="11628"/>
                    <a:pt x="61248" y="9733"/>
                  </a:cubicBezTo>
                  <a:lnTo>
                    <a:pt x="77879" y="2846"/>
                  </a:lnTo>
                  <a:cubicBezTo>
                    <a:pt x="82460" y="951"/>
                    <a:pt x="87718" y="3132"/>
                    <a:pt x="89623" y="7714"/>
                  </a:cubicBezTo>
                  <a:lnTo>
                    <a:pt x="96519" y="24363"/>
                  </a:lnTo>
                  <a:cubicBezTo>
                    <a:pt x="107959" y="22087"/>
                    <a:pt x="119903" y="21982"/>
                    <a:pt x="131752" y="24297"/>
                  </a:cubicBezTo>
                  <a:lnTo>
                    <a:pt x="139458" y="5666"/>
                  </a:lnTo>
                  <a:cubicBezTo>
                    <a:pt x="141401" y="989"/>
                    <a:pt x="146764" y="-1230"/>
                    <a:pt x="151441" y="703"/>
                  </a:cubicBezTo>
                  <a:lnTo>
                    <a:pt x="168376" y="7714"/>
                  </a:lnTo>
                  <a:cubicBezTo>
                    <a:pt x="173053" y="9657"/>
                    <a:pt x="175282" y="15019"/>
                    <a:pt x="173329" y="19696"/>
                  </a:cubicBezTo>
                  <a:lnTo>
                    <a:pt x="165623" y="38327"/>
                  </a:lnTo>
                  <a:cubicBezTo>
                    <a:pt x="175625" y="45061"/>
                    <a:pt x="183997" y="53596"/>
                    <a:pt x="190464" y="63292"/>
                  </a:cubicBezTo>
                  <a:lnTo>
                    <a:pt x="207114" y="56377"/>
                  </a:lnTo>
                  <a:cubicBezTo>
                    <a:pt x="211715" y="54481"/>
                    <a:pt x="216973" y="56663"/>
                    <a:pt x="218878" y="61244"/>
                  </a:cubicBezTo>
                  <a:lnTo>
                    <a:pt x="225755" y="77875"/>
                  </a:lnTo>
                  <a:cubicBezTo>
                    <a:pt x="227660" y="82456"/>
                    <a:pt x="225488" y="87714"/>
                    <a:pt x="220897" y="89629"/>
                  </a:cubicBezTo>
                  <a:lnTo>
                    <a:pt x="204238" y="96515"/>
                  </a:lnTo>
                  <a:cubicBezTo>
                    <a:pt x="206486" y="107917"/>
                    <a:pt x="206562" y="119947"/>
                    <a:pt x="204285" y="131739"/>
                  </a:cubicBezTo>
                  <a:lnTo>
                    <a:pt x="222945" y="139463"/>
                  </a:lnTo>
                  <a:cubicBezTo>
                    <a:pt x="227621" y="141397"/>
                    <a:pt x="229850" y="146750"/>
                    <a:pt x="227898" y="151436"/>
                  </a:cubicBezTo>
                  <a:lnTo>
                    <a:pt x="220887" y="168372"/>
                  </a:lnTo>
                  <a:cubicBezTo>
                    <a:pt x="218944" y="173058"/>
                    <a:pt x="213591" y="175277"/>
                    <a:pt x="208914" y="173334"/>
                  </a:cubicBezTo>
                  <a:lnTo>
                    <a:pt x="190255" y="165600"/>
                  </a:lnTo>
                  <a:cubicBezTo>
                    <a:pt x="183521" y="175601"/>
                    <a:pt x="175015" y="184002"/>
                    <a:pt x="165338" y="190479"/>
                  </a:cubicBezTo>
                  <a:lnTo>
                    <a:pt x="172215" y="207129"/>
                  </a:lnTo>
                  <a:cubicBezTo>
                    <a:pt x="174120" y="211720"/>
                    <a:pt x="171938" y="216968"/>
                    <a:pt x="167357" y="218864"/>
                  </a:cubicBezTo>
                  <a:lnTo>
                    <a:pt x="150726" y="225760"/>
                  </a:lnTo>
                  <a:cubicBezTo>
                    <a:pt x="146154" y="227665"/>
                    <a:pt x="140887" y="225474"/>
                    <a:pt x="138982" y="220893"/>
                  </a:cubicBezTo>
                  <a:lnTo>
                    <a:pt x="132076" y="204224"/>
                  </a:lnTo>
                  <a:cubicBezTo>
                    <a:pt x="120703" y="206491"/>
                    <a:pt x="108683" y="206548"/>
                    <a:pt x="96891" y="204262"/>
                  </a:cubicBezTo>
                  <a:lnTo>
                    <a:pt x="89157" y="222941"/>
                  </a:lnTo>
                  <a:cubicBezTo>
                    <a:pt x="87213" y="227627"/>
                    <a:pt x="81851" y="229837"/>
                    <a:pt x="77174" y="227903"/>
                  </a:cubicBezTo>
                  <a:lnTo>
                    <a:pt x="60239" y="220893"/>
                  </a:lnTo>
                  <a:cubicBezTo>
                    <a:pt x="55552" y="218950"/>
                    <a:pt x="53343" y="213587"/>
                    <a:pt x="55276" y="208910"/>
                  </a:cubicBezTo>
                  <a:lnTo>
                    <a:pt x="63010" y="190232"/>
                  </a:lnTo>
                  <a:cubicBezTo>
                    <a:pt x="53009" y="183498"/>
                    <a:pt x="44618" y="175001"/>
                    <a:pt x="38160" y="165305"/>
                  </a:cubicBezTo>
                  <a:close/>
                </a:path>
              </a:pathLst>
            </a:custGeom>
            <a:noFill/>
            <a:ln w="19050" cap="rnd">
              <a:solidFill>
                <a:schemeClr val="accent1"/>
              </a:solidFill>
              <a:prstDash val="solid"/>
              <a:round/>
            </a:ln>
          </p:spPr>
          <p:txBody>
            <a:bodyPr rtlCol="0" anchor="ctr"/>
            <a:lstStyle/>
            <a:p>
              <a:endParaRPr lang="de-DE"/>
            </a:p>
          </p:txBody>
        </p:sp>
        <p:sp>
          <p:nvSpPr>
            <p:cNvPr id="221" name="Freihandform 220">
              <a:extLst>
                <a:ext uri="{FF2B5EF4-FFF2-40B4-BE49-F238E27FC236}">
                  <a16:creationId xmlns:a16="http://schemas.microsoft.com/office/drawing/2014/main" id="{DC665ADD-4562-814F-8281-408A2F212FEE}"/>
                </a:ext>
              </a:extLst>
            </p:cNvPr>
            <p:cNvSpPr/>
            <p:nvPr/>
          </p:nvSpPr>
          <p:spPr>
            <a:xfrm>
              <a:off x="5953125" y="3438525"/>
              <a:ext cx="133349" cy="133350"/>
            </a:xfrm>
            <a:custGeom>
              <a:avLst/>
              <a:gdLst>
                <a:gd name="connsiteX0" fmla="*/ 133355 w 133349"/>
                <a:gd name="connsiteY0" fmla="*/ 66680 h 133350"/>
                <a:gd name="connsiteX1" fmla="*/ 66680 w 133349"/>
                <a:gd name="connsiteY1" fmla="*/ 133355 h 133350"/>
                <a:gd name="connsiteX2" fmla="*/ 5 w 133349"/>
                <a:gd name="connsiteY2" fmla="*/ 66680 h 133350"/>
                <a:gd name="connsiteX3" fmla="*/ 66680 w 133349"/>
                <a:gd name="connsiteY3" fmla="*/ 5 h 133350"/>
                <a:gd name="connsiteX4" fmla="*/ 133355 w 133349"/>
                <a:gd name="connsiteY4" fmla="*/ 66680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49" h="133350">
                  <a:moveTo>
                    <a:pt x="133355" y="66680"/>
                  </a:moveTo>
                  <a:cubicBezTo>
                    <a:pt x="133355" y="103504"/>
                    <a:pt x="103504" y="133355"/>
                    <a:pt x="66680" y="133355"/>
                  </a:cubicBezTo>
                  <a:cubicBezTo>
                    <a:pt x="29856" y="133355"/>
                    <a:pt x="5" y="103504"/>
                    <a:pt x="5" y="66680"/>
                  </a:cubicBezTo>
                  <a:cubicBezTo>
                    <a:pt x="5" y="29847"/>
                    <a:pt x="29856" y="5"/>
                    <a:pt x="66680" y="5"/>
                  </a:cubicBezTo>
                  <a:cubicBezTo>
                    <a:pt x="103504" y="5"/>
                    <a:pt x="133355" y="29847"/>
                    <a:pt x="133355" y="66680"/>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222" name="Freihandform 221">
              <a:extLst>
                <a:ext uri="{FF2B5EF4-FFF2-40B4-BE49-F238E27FC236}">
                  <a16:creationId xmlns:a16="http://schemas.microsoft.com/office/drawing/2014/main" id="{A501DACD-0E4D-0F4E-82EA-1906073CDB19}"/>
                </a:ext>
              </a:extLst>
            </p:cNvPr>
            <p:cNvSpPr/>
            <p:nvPr/>
          </p:nvSpPr>
          <p:spPr>
            <a:xfrm>
              <a:off x="5838821" y="3324228"/>
              <a:ext cx="361949" cy="361950"/>
            </a:xfrm>
            <a:custGeom>
              <a:avLst/>
              <a:gdLst>
                <a:gd name="connsiteX0" fmla="*/ 103780 w 361949"/>
                <a:gd name="connsiteY0" fmla="*/ 296804 h 361950"/>
                <a:gd name="connsiteX1" fmla="*/ 84406 w 361949"/>
                <a:gd name="connsiteY1" fmla="*/ 316187 h 361950"/>
                <a:gd name="connsiteX2" fmla="*/ 65089 w 361949"/>
                <a:gd name="connsiteY2" fmla="*/ 316187 h 361950"/>
                <a:gd name="connsiteX3" fmla="*/ 45773 w 361949"/>
                <a:gd name="connsiteY3" fmla="*/ 296871 h 361950"/>
                <a:gd name="connsiteX4" fmla="*/ 45773 w 361949"/>
                <a:gd name="connsiteY4" fmla="*/ 277544 h 361950"/>
                <a:gd name="connsiteX5" fmla="*/ 65137 w 361949"/>
                <a:gd name="connsiteY5" fmla="*/ 258190 h 361950"/>
                <a:gd name="connsiteX6" fmla="*/ 44601 w 361949"/>
                <a:gd name="connsiteY6" fmla="*/ 209555 h 361950"/>
                <a:gd name="connsiteX7" fmla="*/ 13921 w 361949"/>
                <a:gd name="connsiteY7" fmla="*/ 209555 h 361950"/>
                <a:gd name="connsiteX8" fmla="*/ 5 w 361949"/>
                <a:gd name="connsiteY8" fmla="*/ 194886 h 361950"/>
                <a:gd name="connsiteX9" fmla="*/ 5 w 361949"/>
                <a:gd name="connsiteY9" fmla="*/ 167045 h 361950"/>
                <a:gd name="connsiteX10" fmla="*/ 13921 w 361949"/>
                <a:gd name="connsiteY10" fmla="*/ 152405 h 361950"/>
                <a:gd name="connsiteX11" fmla="*/ 44601 w 361949"/>
                <a:gd name="connsiteY11" fmla="*/ 152405 h 361950"/>
                <a:gd name="connsiteX12" fmla="*/ 65127 w 361949"/>
                <a:gd name="connsiteY12" fmla="*/ 103751 h 361950"/>
                <a:gd name="connsiteX13" fmla="*/ 45773 w 361949"/>
                <a:gd name="connsiteY13" fmla="*/ 84396 h 361950"/>
                <a:gd name="connsiteX14" fmla="*/ 45773 w 361949"/>
                <a:gd name="connsiteY14" fmla="*/ 65070 h 361950"/>
                <a:gd name="connsiteX15" fmla="*/ 65089 w 361949"/>
                <a:gd name="connsiteY15" fmla="*/ 45754 h 361950"/>
                <a:gd name="connsiteX16" fmla="*/ 84397 w 361949"/>
                <a:gd name="connsiteY16" fmla="*/ 45754 h 361950"/>
                <a:gd name="connsiteX17" fmla="*/ 103761 w 361949"/>
                <a:gd name="connsiteY17" fmla="*/ 65108 h 361950"/>
                <a:gd name="connsiteX18" fmla="*/ 152405 w 361949"/>
                <a:gd name="connsiteY18" fmla="*/ 44534 h 361950"/>
                <a:gd name="connsiteX19" fmla="*/ 152405 w 361949"/>
                <a:gd name="connsiteY19" fmla="*/ 13911 h 361950"/>
                <a:gd name="connsiteX20" fmla="*/ 167074 w 361949"/>
                <a:gd name="connsiteY20" fmla="*/ 5 h 361950"/>
                <a:gd name="connsiteX21" fmla="*/ 194896 w 361949"/>
                <a:gd name="connsiteY21" fmla="*/ 5 h 361950"/>
                <a:gd name="connsiteX22" fmla="*/ 209555 w 361949"/>
                <a:gd name="connsiteY22" fmla="*/ 13911 h 361950"/>
                <a:gd name="connsiteX23" fmla="*/ 209555 w 361949"/>
                <a:gd name="connsiteY23" fmla="*/ 44534 h 361950"/>
                <a:gd name="connsiteX24" fmla="*/ 258209 w 361949"/>
                <a:gd name="connsiteY24" fmla="*/ 65108 h 361950"/>
                <a:gd name="connsiteX25" fmla="*/ 277564 w 361949"/>
                <a:gd name="connsiteY25" fmla="*/ 45754 h 361950"/>
                <a:gd name="connsiteX26" fmla="*/ 296880 w 361949"/>
                <a:gd name="connsiteY26" fmla="*/ 45754 h 361950"/>
                <a:gd name="connsiteX27" fmla="*/ 316197 w 361949"/>
                <a:gd name="connsiteY27" fmla="*/ 65070 h 361950"/>
                <a:gd name="connsiteX28" fmla="*/ 316197 w 361949"/>
                <a:gd name="connsiteY28" fmla="*/ 84396 h 361950"/>
                <a:gd name="connsiteX29" fmla="*/ 296833 w 361949"/>
                <a:gd name="connsiteY29" fmla="*/ 103751 h 361950"/>
                <a:gd name="connsiteX30" fmla="*/ 317368 w 361949"/>
                <a:gd name="connsiteY30" fmla="*/ 152405 h 361950"/>
                <a:gd name="connsiteX31" fmla="*/ 348049 w 361949"/>
                <a:gd name="connsiteY31" fmla="*/ 152405 h 361950"/>
                <a:gd name="connsiteX32" fmla="*/ 361955 w 361949"/>
                <a:gd name="connsiteY32" fmla="*/ 167045 h 361950"/>
                <a:gd name="connsiteX33" fmla="*/ 361955 w 361949"/>
                <a:gd name="connsiteY33" fmla="*/ 194886 h 361950"/>
                <a:gd name="connsiteX34" fmla="*/ 348049 w 361949"/>
                <a:gd name="connsiteY34" fmla="*/ 209555 h 361950"/>
                <a:gd name="connsiteX35" fmla="*/ 317368 w 361949"/>
                <a:gd name="connsiteY35" fmla="*/ 209555 h 361950"/>
                <a:gd name="connsiteX36" fmla="*/ 296852 w 361949"/>
                <a:gd name="connsiteY36" fmla="*/ 258190 h 361950"/>
                <a:gd name="connsiteX37" fmla="*/ 316197 w 361949"/>
                <a:gd name="connsiteY37" fmla="*/ 277544 h 361950"/>
                <a:gd name="connsiteX38" fmla="*/ 316197 w 361949"/>
                <a:gd name="connsiteY38" fmla="*/ 296852 h 361950"/>
                <a:gd name="connsiteX39" fmla="*/ 296880 w 361949"/>
                <a:gd name="connsiteY39" fmla="*/ 316187 h 361950"/>
                <a:gd name="connsiteX40" fmla="*/ 277564 w 361949"/>
                <a:gd name="connsiteY40" fmla="*/ 316187 h 361950"/>
                <a:gd name="connsiteX41" fmla="*/ 258190 w 361949"/>
                <a:gd name="connsiteY41" fmla="*/ 296804 h 361950"/>
                <a:gd name="connsiteX42" fmla="*/ 209555 w 361949"/>
                <a:gd name="connsiteY42" fmla="*/ 317330 h 361950"/>
                <a:gd name="connsiteX43" fmla="*/ 209555 w 361949"/>
                <a:gd name="connsiteY43" fmla="*/ 348020 h 361950"/>
                <a:gd name="connsiteX44" fmla="*/ 194896 w 361949"/>
                <a:gd name="connsiteY44" fmla="*/ 361955 h 361950"/>
                <a:gd name="connsiteX45" fmla="*/ 167074 w 361949"/>
                <a:gd name="connsiteY45" fmla="*/ 361955 h 361950"/>
                <a:gd name="connsiteX46" fmla="*/ 152405 w 361949"/>
                <a:gd name="connsiteY46" fmla="*/ 348020 h 361950"/>
                <a:gd name="connsiteX47" fmla="*/ 152405 w 361949"/>
                <a:gd name="connsiteY47" fmla="*/ 317330 h 361950"/>
                <a:gd name="connsiteX48" fmla="*/ 103780 w 361949"/>
                <a:gd name="connsiteY48" fmla="*/ 29680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61949" h="361950">
                  <a:moveTo>
                    <a:pt x="103780" y="296804"/>
                  </a:moveTo>
                  <a:lnTo>
                    <a:pt x="84406" y="316187"/>
                  </a:lnTo>
                  <a:cubicBezTo>
                    <a:pt x="79072" y="321512"/>
                    <a:pt x="70423" y="321512"/>
                    <a:pt x="65089" y="316187"/>
                  </a:cubicBezTo>
                  <a:lnTo>
                    <a:pt x="45773" y="296871"/>
                  </a:lnTo>
                  <a:cubicBezTo>
                    <a:pt x="40439" y="291527"/>
                    <a:pt x="40439" y="282878"/>
                    <a:pt x="45773" y="277544"/>
                  </a:cubicBezTo>
                  <a:lnTo>
                    <a:pt x="65137" y="258190"/>
                  </a:lnTo>
                  <a:cubicBezTo>
                    <a:pt x="55336" y="243521"/>
                    <a:pt x="48259" y="227414"/>
                    <a:pt x="44601" y="209555"/>
                  </a:cubicBezTo>
                  <a:lnTo>
                    <a:pt x="13921" y="209555"/>
                  </a:lnTo>
                  <a:cubicBezTo>
                    <a:pt x="6244" y="209555"/>
                    <a:pt x="5" y="202592"/>
                    <a:pt x="5" y="194886"/>
                  </a:cubicBezTo>
                  <a:lnTo>
                    <a:pt x="5" y="167045"/>
                  </a:lnTo>
                  <a:cubicBezTo>
                    <a:pt x="5" y="159358"/>
                    <a:pt x="6244" y="152405"/>
                    <a:pt x="13921" y="152405"/>
                  </a:cubicBezTo>
                  <a:lnTo>
                    <a:pt x="44601" y="152405"/>
                  </a:lnTo>
                  <a:cubicBezTo>
                    <a:pt x="48249" y="134450"/>
                    <a:pt x="55298" y="118467"/>
                    <a:pt x="65127" y="103751"/>
                  </a:cubicBezTo>
                  <a:lnTo>
                    <a:pt x="45773" y="84396"/>
                  </a:lnTo>
                  <a:cubicBezTo>
                    <a:pt x="40439" y="79062"/>
                    <a:pt x="40439" y="70404"/>
                    <a:pt x="45773" y="65070"/>
                  </a:cubicBezTo>
                  <a:lnTo>
                    <a:pt x="65089" y="45754"/>
                  </a:lnTo>
                  <a:cubicBezTo>
                    <a:pt x="70423" y="40420"/>
                    <a:pt x="79063" y="40420"/>
                    <a:pt x="84397" y="45754"/>
                  </a:cubicBezTo>
                  <a:lnTo>
                    <a:pt x="103761" y="65108"/>
                  </a:lnTo>
                  <a:cubicBezTo>
                    <a:pt x="118477" y="55269"/>
                    <a:pt x="134460" y="48182"/>
                    <a:pt x="152405" y="44534"/>
                  </a:cubicBezTo>
                  <a:lnTo>
                    <a:pt x="152405" y="13911"/>
                  </a:lnTo>
                  <a:cubicBezTo>
                    <a:pt x="152405" y="6225"/>
                    <a:pt x="159377" y="5"/>
                    <a:pt x="167074" y="5"/>
                  </a:cubicBezTo>
                  <a:lnTo>
                    <a:pt x="194896" y="5"/>
                  </a:lnTo>
                  <a:cubicBezTo>
                    <a:pt x="202592" y="5"/>
                    <a:pt x="209555" y="6225"/>
                    <a:pt x="209555" y="13911"/>
                  </a:cubicBezTo>
                  <a:lnTo>
                    <a:pt x="209555" y="44534"/>
                  </a:lnTo>
                  <a:cubicBezTo>
                    <a:pt x="227510" y="48182"/>
                    <a:pt x="243474" y="55307"/>
                    <a:pt x="258209" y="65108"/>
                  </a:cubicBezTo>
                  <a:lnTo>
                    <a:pt x="277564" y="45754"/>
                  </a:lnTo>
                  <a:cubicBezTo>
                    <a:pt x="282898" y="40420"/>
                    <a:pt x="291546" y="40420"/>
                    <a:pt x="296880" y="45754"/>
                  </a:cubicBezTo>
                  <a:lnTo>
                    <a:pt x="316197" y="65070"/>
                  </a:lnTo>
                  <a:cubicBezTo>
                    <a:pt x="321531" y="70414"/>
                    <a:pt x="321531" y="79053"/>
                    <a:pt x="316197" y="84396"/>
                  </a:cubicBezTo>
                  <a:lnTo>
                    <a:pt x="296833" y="103751"/>
                  </a:lnTo>
                  <a:cubicBezTo>
                    <a:pt x="306615" y="118420"/>
                    <a:pt x="313711" y="134546"/>
                    <a:pt x="317368" y="152405"/>
                  </a:cubicBezTo>
                  <a:lnTo>
                    <a:pt x="348049" y="152405"/>
                  </a:lnTo>
                  <a:cubicBezTo>
                    <a:pt x="355726" y="152405"/>
                    <a:pt x="361955" y="159358"/>
                    <a:pt x="361955" y="167045"/>
                  </a:cubicBezTo>
                  <a:lnTo>
                    <a:pt x="361955" y="194886"/>
                  </a:lnTo>
                  <a:cubicBezTo>
                    <a:pt x="361955" y="202592"/>
                    <a:pt x="355726" y="209555"/>
                    <a:pt x="348049" y="209555"/>
                  </a:cubicBezTo>
                  <a:lnTo>
                    <a:pt x="317368" y="209555"/>
                  </a:lnTo>
                  <a:cubicBezTo>
                    <a:pt x="313720" y="227491"/>
                    <a:pt x="306691" y="243483"/>
                    <a:pt x="296852" y="258190"/>
                  </a:cubicBezTo>
                  <a:lnTo>
                    <a:pt x="316197" y="277544"/>
                  </a:lnTo>
                  <a:cubicBezTo>
                    <a:pt x="321531" y="282878"/>
                    <a:pt x="321531" y="291527"/>
                    <a:pt x="316197" y="296852"/>
                  </a:cubicBezTo>
                  <a:lnTo>
                    <a:pt x="296880" y="316187"/>
                  </a:lnTo>
                  <a:cubicBezTo>
                    <a:pt x="291546" y="321512"/>
                    <a:pt x="282898" y="321512"/>
                    <a:pt x="277564" y="316187"/>
                  </a:cubicBezTo>
                  <a:lnTo>
                    <a:pt x="258190" y="296804"/>
                  </a:lnTo>
                  <a:cubicBezTo>
                    <a:pt x="243531" y="306605"/>
                    <a:pt x="227433" y="313654"/>
                    <a:pt x="209555" y="317330"/>
                  </a:cubicBezTo>
                  <a:lnTo>
                    <a:pt x="209555" y="348020"/>
                  </a:lnTo>
                  <a:cubicBezTo>
                    <a:pt x="209555" y="355716"/>
                    <a:pt x="202592" y="361955"/>
                    <a:pt x="194896" y="361955"/>
                  </a:cubicBezTo>
                  <a:lnTo>
                    <a:pt x="167074" y="361955"/>
                  </a:lnTo>
                  <a:cubicBezTo>
                    <a:pt x="159377" y="361955"/>
                    <a:pt x="152405" y="355716"/>
                    <a:pt x="152405" y="348020"/>
                  </a:cubicBezTo>
                  <a:lnTo>
                    <a:pt x="152405" y="317330"/>
                  </a:lnTo>
                  <a:cubicBezTo>
                    <a:pt x="134460" y="313682"/>
                    <a:pt x="118496" y="306634"/>
                    <a:pt x="103780" y="296804"/>
                  </a:cubicBezTo>
                  <a:close/>
                </a:path>
              </a:pathLst>
            </a:custGeom>
            <a:noFill/>
            <a:ln w="19050" cap="rnd">
              <a:solidFill>
                <a:schemeClr val="accent1">
                  <a:lumMod val="75000"/>
                </a:schemeClr>
              </a:solidFill>
              <a:prstDash val="solid"/>
              <a:round/>
            </a:ln>
          </p:spPr>
          <p:txBody>
            <a:bodyPr rtlCol="0" anchor="ctr"/>
            <a:lstStyle/>
            <a:p>
              <a:endParaRPr lang="de-DE" dirty="0"/>
            </a:p>
          </p:txBody>
        </p:sp>
        <p:sp>
          <p:nvSpPr>
            <p:cNvPr id="223" name="Freihandform 222">
              <a:extLst>
                <a:ext uri="{FF2B5EF4-FFF2-40B4-BE49-F238E27FC236}">
                  <a16:creationId xmlns:a16="http://schemas.microsoft.com/office/drawing/2014/main" id="{30FBF9AC-A5FA-A04A-A822-330F78F3D455}"/>
                </a:ext>
              </a:extLst>
            </p:cNvPr>
            <p:cNvSpPr/>
            <p:nvPr/>
          </p:nvSpPr>
          <p:spPr>
            <a:xfrm>
              <a:off x="6200775" y="3248025"/>
              <a:ext cx="76200" cy="76200"/>
            </a:xfrm>
            <a:custGeom>
              <a:avLst/>
              <a:gdLst>
                <a:gd name="connsiteX0" fmla="*/ 76205 w 76200"/>
                <a:gd name="connsiteY0" fmla="*/ 38105 h 76200"/>
                <a:gd name="connsiteX1" fmla="*/ 38105 w 76200"/>
                <a:gd name="connsiteY1" fmla="*/ 76205 h 76200"/>
                <a:gd name="connsiteX2" fmla="*/ 5 w 76200"/>
                <a:gd name="connsiteY2" fmla="*/ 38105 h 76200"/>
                <a:gd name="connsiteX3" fmla="*/ 38105 w 76200"/>
                <a:gd name="connsiteY3" fmla="*/ 5 h 76200"/>
                <a:gd name="connsiteX4" fmla="*/ 76205 w 76200"/>
                <a:gd name="connsiteY4" fmla="*/ 38105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6205" y="38105"/>
                  </a:moveTo>
                  <a:cubicBezTo>
                    <a:pt x="76205" y="59136"/>
                    <a:pt x="59146" y="76205"/>
                    <a:pt x="38105" y="76205"/>
                  </a:cubicBezTo>
                  <a:cubicBezTo>
                    <a:pt x="17064" y="76205"/>
                    <a:pt x="5" y="59136"/>
                    <a:pt x="5" y="38105"/>
                  </a:cubicBezTo>
                  <a:cubicBezTo>
                    <a:pt x="5" y="17064"/>
                    <a:pt x="17064" y="5"/>
                    <a:pt x="38105" y="5"/>
                  </a:cubicBezTo>
                  <a:cubicBezTo>
                    <a:pt x="59146" y="5"/>
                    <a:pt x="76205" y="17064"/>
                    <a:pt x="76205" y="38105"/>
                  </a:cubicBezTo>
                  <a:close/>
                </a:path>
              </a:pathLst>
            </a:custGeom>
            <a:noFill/>
            <a:ln w="19050" cap="rnd">
              <a:solidFill>
                <a:schemeClr val="accent1"/>
              </a:solidFill>
              <a:prstDash val="solid"/>
              <a:round/>
            </a:ln>
          </p:spPr>
          <p:txBody>
            <a:bodyPr rtlCol="0" anchor="ctr"/>
            <a:lstStyle/>
            <a:p>
              <a:endParaRPr lang="de-DE"/>
            </a:p>
          </p:txBody>
        </p:sp>
      </p:grpSp>
    </p:spTree>
    <p:extLst>
      <p:ext uri="{BB962C8B-B14F-4D97-AF65-F5344CB8AC3E}">
        <p14:creationId xmlns:p14="http://schemas.microsoft.com/office/powerpoint/2010/main" val="1524756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02EBA61-7207-A043-95DD-C52BD4C2B123}"/>
              </a:ext>
            </a:extLst>
          </p:cNvPr>
          <p:cNvSpPr>
            <a:spLocks noGrp="1"/>
          </p:cNvSpPr>
          <p:nvPr>
            <p:ph type="title"/>
          </p:nvPr>
        </p:nvSpPr>
        <p:spPr/>
        <p:txBody>
          <a:bodyPr/>
          <a:lstStyle/>
          <a:p>
            <a:r>
              <a:rPr lang="de-DE" dirty="0"/>
              <a:t>Wissen aus Daten generieren</a:t>
            </a:r>
          </a:p>
        </p:txBody>
      </p:sp>
      <p:sp>
        <p:nvSpPr>
          <p:cNvPr id="6" name="Inhaltsplatzhalter 5">
            <a:extLst>
              <a:ext uri="{FF2B5EF4-FFF2-40B4-BE49-F238E27FC236}">
                <a16:creationId xmlns:a16="http://schemas.microsoft.com/office/drawing/2014/main" id="{99BB52A6-DA5B-0940-AB55-9850C2C3C1AB}"/>
              </a:ext>
            </a:extLst>
          </p:cNvPr>
          <p:cNvSpPr>
            <a:spLocks noGrp="1"/>
          </p:cNvSpPr>
          <p:nvPr>
            <p:ph idx="1"/>
          </p:nvPr>
        </p:nvSpPr>
        <p:spPr/>
        <p:txBody>
          <a:bodyPr/>
          <a:lstStyle/>
          <a:p>
            <a:r>
              <a:rPr lang="de-DE" dirty="0">
                <a:latin typeface="Arial Standard" charset="0"/>
              </a:rPr>
              <a:t>Statische Verteilung von Einschusslöschern auf heimgekehrten britischen Bomber aus dem 2. Weltkrieg. Wo sollte die Panzerung verstärkt werden?</a:t>
            </a:r>
          </a:p>
          <a:p>
            <a:r>
              <a:rPr lang="de-DE" dirty="0">
                <a:latin typeface="Arial Standard" charset="0"/>
              </a:rPr>
              <a:t>Fallen Ihnen weitere Beispiele ein?</a:t>
            </a:r>
          </a:p>
          <a:p>
            <a:endParaRPr lang="de-DE" dirty="0"/>
          </a:p>
        </p:txBody>
      </p:sp>
      <p:sp>
        <p:nvSpPr>
          <p:cNvPr id="3" name="Textplatzhalter 2">
            <a:extLst>
              <a:ext uri="{FF2B5EF4-FFF2-40B4-BE49-F238E27FC236}">
                <a16:creationId xmlns:a16="http://schemas.microsoft.com/office/drawing/2014/main" id="{C195310B-13FF-E944-94AC-CA738EB2EDA9}"/>
              </a:ext>
            </a:extLst>
          </p:cNvPr>
          <p:cNvSpPr>
            <a:spLocks noGrp="1"/>
          </p:cNvSpPr>
          <p:nvPr>
            <p:ph type="body" sz="quarter" idx="13"/>
          </p:nvPr>
        </p:nvSpPr>
        <p:spPr/>
        <p:txBody>
          <a:bodyPr/>
          <a:lstStyle/>
          <a:p>
            <a:r>
              <a:rPr lang="de-DE" dirty="0"/>
              <a:t>Datensätze</a:t>
            </a:r>
          </a:p>
        </p:txBody>
      </p:sp>
      <p:pic>
        <p:nvPicPr>
          <p:cNvPr id="8" name="Inhaltsplatzhalter 7">
            <a:extLst>
              <a:ext uri="{FF2B5EF4-FFF2-40B4-BE49-F238E27FC236}">
                <a16:creationId xmlns:a16="http://schemas.microsoft.com/office/drawing/2014/main" id="{2A658C11-639F-0542-ABDC-5E1785D2C33D}"/>
              </a:ext>
            </a:extLst>
          </p:cNvPr>
          <p:cNvPicPr>
            <a:picLocks noGrp="1" noChangeAspect="1"/>
          </p:cNvPicPr>
          <p:nvPr>
            <p:ph idx="14"/>
          </p:nvPr>
        </p:nvPicPr>
        <p:blipFill>
          <a:blip r:embed="rId2"/>
          <a:stretch>
            <a:fillRect/>
          </a:stretch>
        </p:blipFill>
        <p:spPr>
          <a:xfrm>
            <a:off x="6254750" y="1750905"/>
            <a:ext cx="5576888" cy="4319802"/>
          </a:xfrm>
          <a:prstGeom prst="rect">
            <a:avLst/>
          </a:prstGeom>
        </p:spPr>
      </p:pic>
      <p:sp>
        <p:nvSpPr>
          <p:cNvPr id="7" name="Textfeld 6">
            <a:extLst>
              <a:ext uri="{FF2B5EF4-FFF2-40B4-BE49-F238E27FC236}">
                <a16:creationId xmlns:a16="http://schemas.microsoft.com/office/drawing/2014/main" id="{A5FBE0D9-BCE5-3A4F-A796-EC9EB6B4C91E}"/>
              </a:ext>
            </a:extLst>
          </p:cNvPr>
          <p:cNvSpPr txBox="1"/>
          <p:nvPr/>
        </p:nvSpPr>
        <p:spPr>
          <a:xfrm>
            <a:off x="5471169" y="668944"/>
            <a:ext cx="330021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Passwort: GFU_Datev_2021</a:t>
            </a:r>
          </a:p>
        </p:txBody>
      </p:sp>
      <p:sp>
        <p:nvSpPr>
          <p:cNvPr id="9" name="Textfeld 8">
            <a:extLst>
              <a:ext uri="{FF2B5EF4-FFF2-40B4-BE49-F238E27FC236}">
                <a16:creationId xmlns:a16="http://schemas.microsoft.com/office/drawing/2014/main" id="{9919CA5B-3DD8-E243-92E9-16C8180E43DC}"/>
              </a:ext>
            </a:extLst>
          </p:cNvPr>
          <p:cNvSpPr txBox="1"/>
          <p:nvPr/>
        </p:nvSpPr>
        <p:spPr>
          <a:xfrm>
            <a:off x="5471169" y="259994"/>
            <a:ext cx="646133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hlinkClick r:id="rId3"/>
              </a:rPr>
              <a:t>Miro board link</a:t>
            </a:r>
            <a:r>
              <a:rPr lang="de-DE" dirty="0">
                <a:latin typeface="Arial Standard" charset="0"/>
              </a:rPr>
              <a:t>: https://</a:t>
            </a:r>
            <a:r>
              <a:rPr lang="de-DE" dirty="0" err="1">
                <a:latin typeface="Arial Standard" charset="0"/>
              </a:rPr>
              <a:t>miro.com</a:t>
            </a:r>
            <a:r>
              <a:rPr lang="de-DE" dirty="0">
                <a:latin typeface="Arial Standard" charset="0"/>
              </a:rPr>
              <a:t>/</a:t>
            </a:r>
            <a:r>
              <a:rPr lang="de-DE" dirty="0" err="1">
                <a:latin typeface="Arial Standard" charset="0"/>
              </a:rPr>
              <a:t>app</a:t>
            </a:r>
            <a:r>
              <a:rPr lang="de-DE" dirty="0">
                <a:latin typeface="Arial Standard" charset="0"/>
              </a:rPr>
              <a:t>/</a:t>
            </a:r>
            <a:r>
              <a:rPr lang="de-DE" dirty="0" err="1">
                <a:latin typeface="Arial Standard" charset="0"/>
              </a:rPr>
              <a:t>board</a:t>
            </a:r>
            <a:r>
              <a:rPr lang="de-DE" dirty="0">
                <a:latin typeface="Arial Standard" charset="0"/>
              </a:rPr>
              <a:t>/o9J_loAOhSE=/</a:t>
            </a:r>
          </a:p>
        </p:txBody>
      </p:sp>
    </p:spTree>
    <p:extLst>
      <p:ext uri="{BB962C8B-B14F-4D97-AF65-F5344CB8AC3E}">
        <p14:creationId xmlns:p14="http://schemas.microsoft.com/office/powerpoint/2010/main" val="14559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05B188-A4EA-2C47-9D62-8C6692204800}"/>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22DA8395-631A-264A-B9BE-295412CD2546}"/>
              </a:ext>
            </a:extLst>
          </p:cNvPr>
          <p:cNvSpPr>
            <a:spLocks noGrp="1"/>
          </p:cNvSpPr>
          <p:nvPr>
            <p:ph type="body" sz="quarter" idx="13"/>
          </p:nvPr>
        </p:nvSpPr>
        <p:spPr/>
        <p:txBody>
          <a:bodyPr/>
          <a:lstStyle/>
          <a:p>
            <a:r>
              <a:rPr lang="de-DE" dirty="0"/>
              <a:t>Herausforderungen bei </a:t>
            </a:r>
            <a:r>
              <a:rPr lang="de-DE" dirty="0" err="1"/>
              <a:t>Machine</a:t>
            </a:r>
            <a:r>
              <a:rPr lang="de-DE" dirty="0"/>
              <a:t> Learning</a:t>
            </a:r>
          </a:p>
        </p:txBody>
      </p:sp>
      <p:sp>
        <p:nvSpPr>
          <p:cNvPr id="5" name="Textfeld 4">
            <a:extLst>
              <a:ext uri="{FF2B5EF4-FFF2-40B4-BE49-F238E27FC236}">
                <a16:creationId xmlns:a16="http://schemas.microsoft.com/office/drawing/2014/main" id="{AF5BD5BF-DC51-C34F-900D-844C95166295}"/>
              </a:ext>
            </a:extLst>
          </p:cNvPr>
          <p:cNvSpPr txBox="1"/>
          <p:nvPr/>
        </p:nvSpPr>
        <p:spPr>
          <a:xfrm>
            <a:off x="371476" y="1524000"/>
            <a:ext cx="11449050" cy="2777510"/>
          </a:xfrm>
          <a:prstGeom prst="rect">
            <a:avLst/>
          </a:prstGeom>
          <a:noFill/>
        </p:spPr>
        <p:txBody>
          <a:bodyPr vert="horz" wrap="square" lIns="180000" tIns="180000" rIns="180000" bIns="180000" rtlCol="0" anchor="t" anchorCtr="0">
            <a:spAutoFit/>
          </a:bodyPr>
          <a:lstStyle/>
          <a:p>
            <a:pPr>
              <a:lnSpc>
                <a:spcPct val="110000"/>
              </a:lnSpc>
            </a:pPr>
            <a:r>
              <a:rPr lang="de-DE" dirty="0" err="1">
                <a:latin typeface="Arial Standard" charset="0"/>
              </a:rPr>
              <a:t>Machine</a:t>
            </a:r>
            <a:r>
              <a:rPr lang="de-DE" dirty="0">
                <a:latin typeface="Arial Standard" charset="0"/>
              </a:rPr>
              <a:t> Learning und </a:t>
            </a:r>
            <a:r>
              <a:rPr lang="de-DE" dirty="0" err="1">
                <a:latin typeface="Arial Standard" charset="0"/>
              </a:rPr>
              <a:t>Predictive</a:t>
            </a:r>
            <a:r>
              <a:rPr lang="de-DE" dirty="0">
                <a:latin typeface="Arial Standard" charset="0"/>
              </a:rPr>
              <a:t> </a:t>
            </a:r>
            <a:r>
              <a:rPr lang="de-DE" dirty="0" err="1">
                <a:latin typeface="Arial Standard" charset="0"/>
              </a:rPr>
              <a:t>Applications</a:t>
            </a:r>
            <a:r>
              <a:rPr lang="de-DE" dirty="0">
                <a:latin typeface="Arial Standard" charset="0"/>
              </a:rPr>
              <a:t> bringen im Vergleich zu traditionellen Software System neue Herausforderungen mit sich</a:t>
            </a:r>
          </a:p>
          <a:p>
            <a:pPr marL="742950" lvl="1" indent="-285750">
              <a:lnSpc>
                <a:spcPct val="110000"/>
              </a:lnSpc>
              <a:buFont typeface="Arial" panose="020B0604020202020204" pitchFamily="34" charset="0"/>
              <a:buChar char="•"/>
            </a:pPr>
            <a:r>
              <a:rPr lang="de-DE" dirty="0">
                <a:latin typeface="Arial Standard" charset="0"/>
              </a:rPr>
              <a:t>Unzureichende Trainingsdaten</a:t>
            </a:r>
          </a:p>
          <a:p>
            <a:pPr marL="742950" lvl="1" indent="-285750">
              <a:lnSpc>
                <a:spcPct val="110000"/>
              </a:lnSpc>
              <a:buFont typeface="Arial" panose="020B0604020202020204" pitchFamily="34" charset="0"/>
              <a:buChar char="•"/>
            </a:pPr>
            <a:r>
              <a:rPr lang="de-DE" dirty="0">
                <a:latin typeface="Arial Standard" charset="0"/>
              </a:rPr>
              <a:t>Nicht repräsentative Trainingsdaten (</a:t>
            </a:r>
            <a:r>
              <a:rPr lang="de-DE" i="1" dirty="0" err="1">
                <a:latin typeface="Arial Standard" charset="0"/>
              </a:rPr>
              <a:t>sampling</a:t>
            </a:r>
            <a:r>
              <a:rPr lang="de-DE" i="1" dirty="0">
                <a:latin typeface="Arial Standard" charset="0"/>
              </a:rPr>
              <a:t> </a:t>
            </a:r>
            <a:r>
              <a:rPr lang="de-DE" i="1" dirty="0" err="1">
                <a:latin typeface="Arial Standard" charset="0"/>
              </a:rPr>
              <a:t>bias</a:t>
            </a:r>
            <a:r>
              <a:rPr lang="de-DE" dirty="0">
                <a:latin typeface="Arial Standard" charset="0"/>
              </a:rPr>
              <a:t>)</a:t>
            </a:r>
          </a:p>
          <a:p>
            <a:pPr marL="742950" lvl="1" indent="-285750">
              <a:lnSpc>
                <a:spcPct val="110000"/>
              </a:lnSpc>
              <a:buFont typeface="Arial" panose="020B0604020202020204" pitchFamily="34" charset="0"/>
              <a:buChar char="•"/>
            </a:pPr>
            <a:r>
              <a:rPr lang="de-DE" dirty="0">
                <a:latin typeface="Arial Standard" charset="0"/>
              </a:rPr>
              <a:t>Schlechte Datenqualität (Fehlwerte oder welche die nicht als solche erkennbar sind)</a:t>
            </a:r>
          </a:p>
          <a:p>
            <a:pPr marL="742950" lvl="1" indent="-285750">
              <a:lnSpc>
                <a:spcPct val="110000"/>
              </a:lnSpc>
              <a:buFont typeface="Arial" panose="020B0604020202020204" pitchFamily="34" charset="0"/>
              <a:buChar char="•"/>
            </a:pPr>
            <a:r>
              <a:rPr lang="de-DE" dirty="0">
                <a:latin typeface="Arial Standard" charset="0"/>
              </a:rPr>
              <a:t>Irrelevante oder unzureichende Features</a:t>
            </a:r>
          </a:p>
          <a:p>
            <a:pPr marL="742950" lvl="1" indent="-285750">
              <a:lnSpc>
                <a:spcPct val="110000"/>
              </a:lnSpc>
              <a:buFont typeface="Arial" panose="020B0604020202020204" pitchFamily="34" charset="0"/>
              <a:buChar char="•"/>
            </a:pPr>
            <a:r>
              <a:rPr lang="de-DE" dirty="0" err="1">
                <a:latin typeface="Arial Standard" charset="0"/>
              </a:rPr>
              <a:t>Overfitting</a:t>
            </a:r>
            <a:endParaRPr lang="de-DE" dirty="0">
              <a:latin typeface="Arial Standard" charset="0"/>
            </a:endParaRPr>
          </a:p>
          <a:p>
            <a:pPr marL="742950" lvl="1" indent="-285750">
              <a:lnSpc>
                <a:spcPct val="110000"/>
              </a:lnSpc>
              <a:buFont typeface="Arial" panose="020B0604020202020204" pitchFamily="34" charset="0"/>
              <a:buChar char="•"/>
            </a:pPr>
            <a:endParaRPr lang="de-DE" dirty="0">
              <a:latin typeface="Arial Standard" charset="0"/>
            </a:endParaRPr>
          </a:p>
        </p:txBody>
      </p:sp>
      <p:sp>
        <p:nvSpPr>
          <p:cNvPr id="6" name="Textfeld 5">
            <a:extLst>
              <a:ext uri="{FF2B5EF4-FFF2-40B4-BE49-F238E27FC236}">
                <a16:creationId xmlns:a16="http://schemas.microsoft.com/office/drawing/2014/main" id="{CB5ABA00-277E-044F-8E7E-920187208424}"/>
              </a:ext>
            </a:extLst>
          </p:cNvPr>
          <p:cNvSpPr txBox="1"/>
          <p:nvPr/>
        </p:nvSpPr>
        <p:spPr>
          <a:xfrm>
            <a:off x="1268530" y="4689382"/>
            <a:ext cx="408248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Es gilt: „</a:t>
            </a:r>
            <a:r>
              <a:rPr lang="de-DE" b="1" dirty="0" err="1">
                <a:latin typeface="Arial Standard" charset="0"/>
              </a:rPr>
              <a:t>Garbage</a:t>
            </a:r>
            <a:r>
              <a:rPr lang="de-DE" b="1" dirty="0">
                <a:latin typeface="Arial Standard" charset="0"/>
              </a:rPr>
              <a:t> in, </a:t>
            </a:r>
            <a:r>
              <a:rPr lang="de-DE" b="1" dirty="0" err="1">
                <a:latin typeface="Arial Standard" charset="0"/>
              </a:rPr>
              <a:t>garbage</a:t>
            </a:r>
            <a:r>
              <a:rPr lang="de-DE" b="1" dirty="0">
                <a:latin typeface="Arial Standard" charset="0"/>
              </a:rPr>
              <a:t> out“</a:t>
            </a:r>
          </a:p>
        </p:txBody>
      </p:sp>
      <p:sp>
        <p:nvSpPr>
          <p:cNvPr id="7" name="Textfeld 6">
            <a:extLst>
              <a:ext uri="{FF2B5EF4-FFF2-40B4-BE49-F238E27FC236}">
                <a16:creationId xmlns:a16="http://schemas.microsoft.com/office/drawing/2014/main" id="{C5BB1616-0CAB-794C-B1E5-3055D57B5B51}"/>
              </a:ext>
            </a:extLst>
          </p:cNvPr>
          <p:cNvSpPr txBox="1"/>
          <p:nvPr/>
        </p:nvSpPr>
        <p:spPr>
          <a:xfrm>
            <a:off x="1230430" y="5176944"/>
            <a:ext cx="712184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Besonders bei der Automatisierung von Geschäftsentscheidungen</a:t>
            </a:r>
          </a:p>
        </p:txBody>
      </p:sp>
      <p:grpSp>
        <p:nvGrpSpPr>
          <p:cNvPr id="8" name="Grafik 13">
            <a:extLst>
              <a:ext uri="{FF2B5EF4-FFF2-40B4-BE49-F238E27FC236}">
                <a16:creationId xmlns:a16="http://schemas.microsoft.com/office/drawing/2014/main" id="{E91FCC1E-D210-ED48-8C6D-72B4929A83D9}"/>
              </a:ext>
            </a:extLst>
          </p:cNvPr>
          <p:cNvGrpSpPr/>
          <p:nvPr/>
        </p:nvGrpSpPr>
        <p:grpSpPr>
          <a:xfrm>
            <a:off x="831083" y="4792616"/>
            <a:ext cx="438150" cy="438150"/>
            <a:chOff x="1399518" y="5824282"/>
            <a:chExt cx="438150" cy="438150"/>
          </a:xfrm>
        </p:grpSpPr>
        <p:sp>
          <p:nvSpPr>
            <p:cNvPr id="9" name="Freihandform 8">
              <a:extLst>
                <a:ext uri="{FF2B5EF4-FFF2-40B4-BE49-F238E27FC236}">
                  <a16:creationId xmlns:a16="http://schemas.microsoft.com/office/drawing/2014/main" id="{2EBEDA92-A526-F54D-9C61-2C28FC5F4590}"/>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0" name="Freihandform 9">
              <a:extLst>
                <a:ext uri="{FF2B5EF4-FFF2-40B4-BE49-F238E27FC236}">
                  <a16:creationId xmlns:a16="http://schemas.microsoft.com/office/drawing/2014/main" id="{22F2C09C-DB3F-4A48-8511-2C2CFC70E00D}"/>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1" name="Freihandform 10">
              <a:extLst>
                <a:ext uri="{FF2B5EF4-FFF2-40B4-BE49-F238E27FC236}">
                  <a16:creationId xmlns:a16="http://schemas.microsoft.com/office/drawing/2014/main" id="{1AA626D8-8E25-2541-AF85-170C5FF8D0CC}"/>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11F5B939-D42E-B242-9686-0F235EEBDED3}"/>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A29C9529-9A2E-CA49-98A6-E446AF0B91F2}"/>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6E73D1A9-3865-5F49-AE0E-2DCAB94B3432}"/>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DA3F4300-ED10-914B-99C7-0BDAD0BC6822}"/>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DFD8507D-B498-234D-8489-FE53C1C0035B}"/>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606D3189-7163-EB44-B587-7EAE66FBCDBD}"/>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E2CF94FC-F10E-154C-9E01-212585369326}"/>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31456567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7BE9F7-FA6E-6F49-B576-434EE7B7E8ED}"/>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336B6842-AE74-CC4F-A00F-6F4F55E678EB}"/>
              </a:ext>
            </a:extLst>
          </p:cNvPr>
          <p:cNvSpPr>
            <a:spLocks noGrp="1"/>
          </p:cNvSpPr>
          <p:nvPr>
            <p:ph type="body" sz="quarter" idx="13"/>
          </p:nvPr>
        </p:nvSpPr>
        <p:spPr/>
        <p:txBody>
          <a:bodyPr/>
          <a:lstStyle/>
          <a:p>
            <a:r>
              <a:rPr lang="de-DE" dirty="0"/>
              <a:t>Computer lernen Muster - Signal und Rauschen</a:t>
            </a:r>
          </a:p>
        </p:txBody>
      </p:sp>
      <p:sp>
        <p:nvSpPr>
          <p:cNvPr id="5" name="Textfeld 4">
            <a:extLst>
              <a:ext uri="{FF2B5EF4-FFF2-40B4-BE49-F238E27FC236}">
                <a16:creationId xmlns:a16="http://schemas.microsoft.com/office/drawing/2014/main" id="{CE453945-215B-2044-A064-E1A145D8B838}"/>
              </a:ext>
            </a:extLst>
          </p:cNvPr>
          <p:cNvSpPr txBox="1"/>
          <p:nvPr/>
        </p:nvSpPr>
        <p:spPr>
          <a:xfrm>
            <a:off x="371476" y="1524438"/>
            <a:ext cx="11437575" cy="949317"/>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Signal</a:t>
            </a:r>
            <a:r>
              <a:rPr lang="de-DE" dirty="0">
                <a:latin typeface="Arial Standard" charset="0"/>
              </a:rPr>
              <a:t>: Das </a:t>
            </a:r>
            <a:r>
              <a:rPr lang="de-DE" b="1" dirty="0">
                <a:latin typeface="Arial Standard" charset="0"/>
              </a:rPr>
              <a:t>zugrunde liegende Muster </a:t>
            </a:r>
            <a:r>
              <a:rPr lang="de-DE" dirty="0">
                <a:latin typeface="Arial Standard" charset="0"/>
              </a:rPr>
              <a:t>eines Prozesses. Muster bedeutet hier etwas sich wiederholendes oder vorhersagbares. Mit einem Model soll das Muster vorhergesagt werden.</a:t>
            </a:r>
          </a:p>
        </p:txBody>
      </p:sp>
      <p:sp>
        <p:nvSpPr>
          <p:cNvPr id="6" name="Textfeld 5">
            <a:extLst>
              <a:ext uri="{FF2B5EF4-FFF2-40B4-BE49-F238E27FC236}">
                <a16:creationId xmlns:a16="http://schemas.microsoft.com/office/drawing/2014/main" id="{FA23839A-83E2-BC43-8931-CD293915B85B}"/>
              </a:ext>
            </a:extLst>
          </p:cNvPr>
          <p:cNvSpPr txBox="1"/>
          <p:nvPr/>
        </p:nvSpPr>
        <p:spPr>
          <a:xfrm>
            <a:off x="371476" y="2596164"/>
            <a:ext cx="11116191" cy="949317"/>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Rauschen</a:t>
            </a:r>
            <a:r>
              <a:rPr lang="de-DE" dirty="0">
                <a:latin typeface="Arial Standard" charset="0"/>
              </a:rPr>
              <a:t>: Zufällige und unbekannte Einflussfaktoren, welche das zugrunde liegende </a:t>
            </a:r>
            <a:r>
              <a:rPr lang="de-DE" b="1" dirty="0">
                <a:latin typeface="Arial Standard" charset="0"/>
              </a:rPr>
              <a:t>Muster verfälschen</a:t>
            </a:r>
            <a:r>
              <a:rPr lang="de-DE" dirty="0">
                <a:latin typeface="Arial Standard" charset="0"/>
              </a:rPr>
              <a:t>. </a:t>
            </a:r>
          </a:p>
        </p:txBody>
      </p:sp>
      <p:sp>
        <p:nvSpPr>
          <p:cNvPr id="7" name="Textfeld 6">
            <a:extLst>
              <a:ext uri="{FF2B5EF4-FFF2-40B4-BE49-F238E27FC236}">
                <a16:creationId xmlns:a16="http://schemas.microsoft.com/office/drawing/2014/main" id="{C8C3EE0D-995C-6D43-80E3-603B623D1F15}"/>
              </a:ext>
            </a:extLst>
          </p:cNvPr>
          <p:cNvSpPr txBox="1"/>
          <p:nvPr/>
        </p:nvSpPr>
        <p:spPr>
          <a:xfrm>
            <a:off x="1201153" y="5240127"/>
            <a:ext cx="10493598"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Je stärker das Signal und je schwächer das Rauschen eines Prozesses, desto einfacher und besser lässt er sich über ein ML Model vorhersagen.</a:t>
            </a:r>
          </a:p>
        </p:txBody>
      </p:sp>
      <p:grpSp>
        <p:nvGrpSpPr>
          <p:cNvPr id="10" name="Grafik 13">
            <a:extLst>
              <a:ext uri="{FF2B5EF4-FFF2-40B4-BE49-F238E27FC236}">
                <a16:creationId xmlns:a16="http://schemas.microsoft.com/office/drawing/2014/main" id="{0E6C6DAD-42A5-8748-9381-1515EB1ED770}"/>
              </a:ext>
            </a:extLst>
          </p:cNvPr>
          <p:cNvGrpSpPr/>
          <p:nvPr/>
        </p:nvGrpSpPr>
        <p:grpSpPr>
          <a:xfrm>
            <a:off x="763003" y="5495710"/>
            <a:ext cx="438150" cy="438150"/>
            <a:chOff x="1399518" y="5824282"/>
            <a:chExt cx="438150" cy="438150"/>
          </a:xfrm>
        </p:grpSpPr>
        <p:sp>
          <p:nvSpPr>
            <p:cNvPr id="11" name="Freihandform 10">
              <a:extLst>
                <a:ext uri="{FF2B5EF4-FFF2-40B4-BE49-F238E27FC236}">
                  <a16:creationId xmlns:a16="http://schemas.microsoft.com/office/drawing/2014/main" id="{17CB23A9-0623-D543-9067-365D5B07DCCE}"/>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2" name="Freihandform 11">
              <a:extLst>
                <a:ext uri="{FF2B5EF4-FFF2-40B4-BE49-F238E27FC236}">
                  <a16:creationId xmlns:a16="http://schemas.microsoft.com/office/drawing/2014/main" id="{50DEC925-E7D6-AD4C-B25A-354FD419C641}"/>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BD30F9B0-9038-184A-A97C-BE8119304198}"/>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39DB3646-2284-7F42-9094-F878313A1B33}"/>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34789F90-9C4F-A04B-A3F4-9E5EC9451411}"/>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633D2E6B-5B31-F346-9426-64EE60317604}"/>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7C8293EB-1973-9145-8443-8A60E2D0F2E4}"/>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3BBBEE29-548A-FF41-8F8C-55F381552EEE}"/>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374D7F68-EDCC-3548-B2ED-21A630C7C708}"/>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20" name="Freihandform 19">
              <a:extLst>
                <a:ext uri="{FF2B5EF4-FFF2-40B4-BE49-F238E27FC236}">
                  <a16:creationId xmlns:a16="http://schemas.microsoft.com/office/drawing/2014/main" id="{C79FA110-4DB1-5C4B-9A4A-51E41B8E54C1}"/>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70" name="Gruppieren 69">
            <a:extLst>
              <a:ext uri="{FF2B5EF4-FFF2-40B4-BE49-F238E27FC236}">
                <a16:creationId xmlns:a16="http://schemas.microsoft.com/office/drawing/2014/main" id="{382C2308-43E8-524A-B8A6-07C618F7F1F2}"/>
              </a:ext>
            </a:extLst>
          </p:cNvPr>
          <p:cNvGrpSpPr>
            <a:grpSpLocks noChangeAspect="1"/>
          </p:cNvGrpSpPr>
          <p:nvPr/>
        </p:nvGrpSpPr>
        <p:grpSpPr>
          <a:xfrm>
            <a:off x="3544756" y="3714000"/>
            <a:ext cx="1440000" cy="1440000"/>
            <a:chOff x="576650" y="4082110"/>
            <a:chExt cx="1080000" cy="1080000"/>
          </a:xfrm>
        </p:grpSpPr>
        <p:sp>
          <p:nvSpPr>
            <p:cNvPr id="42" name="Freihandform 41">
              <a:extLst>
                <a:ext uri="{FF2B5EF4-FFF2-40B4-BE49-F238E27FC236}">
                  <a16:creationId xmlns:a16="http://schemas.microsoft.com/office/drawing/2014/main" id="{0483ED7D-090F-154A-98E6-59E2ACDE7C1F}"/>
                </a:ext>
              </a:extLst>
            </p:cNvPr>
            <p:cNvSpPr/>
            <p:nvPr/>
          </p:nvSpPr>
          <p:spPr>
            <a:xfrm>
              <a:off x="603499" y="4082110"/>
              <a:ext cx="37069" cy="1080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43" name="Freihandform 42">
              <a:extLst>
                <a:ext uri="{FF2B5EF4-FFF2-40B4-BE49-F238E27FC236}">
                  <a16:creationId xmlns:a16="http://schemas.microsoft.com/office/drawing/2014/main" id="{F9E60E43-BCB9-4140-ABF6-382DCCE5DD0F}"/>
                </a:ext>
              </a:extLst>
            </p:cNvPr>
            <p:cNvSpPr/>
            <p:nvPr/>
          </p:nvSpPr>
          <p:spPr>
            <a:xfrm>
              <a:off x="576650" y="5122427"/>
              <a:ext cx="1080000" cy="3706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44" name="Freihandform 43">
              <a:extLst>
                <a:ext uri="{FF2B5EF4-FFF2-40B4-BE49-F238E27FC236}">
                  <a16:creationId xmlns:a16="http://schemas.microsoft.com/office/drawing/2014/main" id="{014AAF3A-2535-9547-B74C-23D66BF15C39}"/>
                </a:ext>
              </a:extLst>
            </p:cNvPr>
            <p:cNvSpPr/>
            <p:nvPr/>
          </p:nvSpPr>
          <p:spPr>
            <a:xfrm>
              <a:off x="1288643" y="418962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5" name="Freihandform 44">
              <a:extLst>
                <a:ext uri="{FF2B5EF4-FFF2-40B4-BE49-F238E27FC236}">
                  <a16:creationId xmlns:a16="http://schemas.microsoft.com/office/drawing/2014/main" id="{D96263C4-CA8A-F340-96EF-AA8099EFB36E}"/>
                </a:ext>
              </a:extLst>
            </p:cNvPr>
            <p:cNvSpPr/>
            <p:nvPr/>
          </p:nvSpPr>
          <p:spPr>
            <a:xfrm>
              <a:off x="843819" y="4324881"/>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6" name="Freihandform 45">
              <a:extLst>
                <a:ext uri="{FF2B5EF4-FFF2-40B4-BE49-F238E27FC236}">
                  <a16:creationId xmlns:a16="http://schemas.microsoft.com/office/drawing/2014/main" id="{FC1DDCF8-8887-A94C-8687-57FA3CBBCFCC}"/>
                </a:ext>
              </a:extLst>
            </p:cNvPr>
            <p:cNvSpPr/>
            <p:nvPr/>
          </p:nvSpPr>
          <p:spPr>
            <a:xfrm>
              <a:off x="760443" y="4648584"/>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7" name="Freihandform 46">
              <a:extLst>
                <a:ext uri="{FF2B5EF4-FFF2-40B4-BE49-F238E27FC236}">
                  <a16:creationId xmlns:a16="http://schemas.microsoft.com/office/drawing/2014/main" id="{188A6D50-8D3A-4E4A-8886-B9DA533E7CE7}"/>
                </a:ext>
              </a:extLst>
            </p:cNvPr>
            <p:cNvSpPr/>
            <p:nvPr/>
          </p:nvSpPr>
          <p:spPr>
            <a:xfrm>
              <a:off x="1065515" y="4624160"/>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8" name="Freihandform 47">
              <a:extLst>
                <a:ext uri="{FF2B5EF4-FFF2-40B4-BE49-F238E27FC236}">
                  <a16:creationId xmlns:a16="http://schemas.microsoft.com/office/drawing/2014/main" id="{A457B1D8-1CE8-984D-BEE6-FCA9221180A1}"/>
                </a:ext>
              </a:extLst>
            </p:cNvPr>
            <p:cNvSpPr/>
            <p:nvPr/>
          </p:nvSpPr>
          <p:spPr>
            <a:xfrm>
              <a:off x="1124960" y="449999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950A1CB6-057F-9341-A3D3-DA5A68CA6050}"/>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0" name="Freihandform 49">
              <a:extLst>
                <a:ext uri="{FF2B5EF4-FFF2-40B4-BE49-F238E27FC236}">
                  <a16:creationId xmlns:a16="http://schemas.microsoft.com/office/drawing/2014/main" id="{530762E4-48DD-BD45-A32C-0DAD06C20FE7}"/>
                </a:ext>
              </a:extLst>
            </p:cNvPr>
            <p:cNvSpPr/>
            <p:nvPr/>
          </p:nvSpPr>
          <p:spPr>
            <a:xfrm>
              <a:off x="1142217" y="5004617"/>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1" name="Freihandform 50">
              <a:extLst>
                <a:ext uri="{FF2B5EF4-FFF2-40B4-BE49-F238E27FC236}">
                  <a16:creationId xmlns:a16="http://schemas.microsoft.com/office/drawing/2014/main" id="{BB39588F-0F0B-CF4A-B3D3-D3F68C3C97F9}"/>
                </a:ext>
              </a:extLst>
            </p:cNvPr>
            <p:cNvSpPr/>
            <p:nvPr/>
          </p:nvSpPr>
          <p:spPr>
            <a:xfrm>
              <a:off x="1408800" y="450698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2" name="Freihandform 51">
              <a:extLst>
                <a:ext uri="{FF2B5EF4-FFF2-40B4-BE49-F238E27FC236}">
                  <a16:creationId xmlns:a16="http://schemas.microsoft.com/office/drawing/2014/main" id="{3B3404A5-2E0C-824A-A954-270FF34A7EE4}"/>
                </a:ext>
              </a:extLst>
            </p:cNvPr>
            <p:cNvSpPr/>
            <p:nvPr/>
          </p:nvSpPr>
          <p:spPr>
            <a:xfrm>
              <a:off x="1438857" y="4240757"/>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3" name="Freihandform 52">
              <a:extLst>
                <a:ext uri="{FF2B5EF4-FFF2-40B4-BE49-F238E27FC236}">
                  <a16:creationId xmlns:a16="http://schemas.microsoft.com/office/drawing/2014/main" id="{A82BABED-93D6-B64B-B857-4737FFA1F9A4}"/>
                </a:ext>
              </a:extLst>
            </p:cNvPr>
            <p:cNvSpPr/>
            <p:nvPr/>
          </p:nvSpPr>
          <p:spPr>
            <a:xfrm>
              <a:off x="1240919" y="4772701"/>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cxnSp>
          <p:nvCxnSpPr>
            <p:cNvPr id="54" name="Gerade Verbindung 53">
              <a:extLst>
                <a:ext uri="{FF2B5EF4-FFF2-40B4-BE49-F238E27FC236}">
                  <a16:creationId xmlns:a16="http://schemas.microsoft.com/office/drawing/2014/main" id="{1A801D52-062C-0340-8785-B5461D28A9F2}"/>
                </a:ext>
              </a:extLst>
            </p:cNvPr>
            <p:cNvCxnSpPr>
              <a:cxnSpLocks/>
            </p:cNvCxnSpPr>
            <p:nvPr/>
          </p:nvCxnSpPr>
          <p:spPr>
            <a:xfrm flipV="1">
              <a:off x="686815" y="4179317"/>
              <a:ext cx="876276" cy="88248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5" name="Freihandform 54">
              <a:extLst>
                <a:ext uri="{FF2B5EF4-FFF2-40B4-BE49-F238E27FC236}">
                  <a16:creationId xmlns:a16="http://schemas.microsoft.com/office/drawing/2014/main" id="{0FFE028B-1255-0748-9B4B-B1989080F3C1}"/>
                </a:ext>
              </a:extLst>
            </p:cNvPr>
            <p:cNvSpPr/>
            <p:nvPr/>
          </p:nvSpPr>
          <p:spPr>
            <a:xfrm>
              <a:off x="1189784" y="4299313"/>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8" name="Gruppieren 7">
            <a:extLst>
              <a:ext uri="{FF2B5EF4-FFF2-40B4-BE49-F238E27FC236}">
                <a16:creationId xmlns:a16="http://schemas.microsoft.com/office/drawing/2014/main" id="{10AC83B2-E740-F54F-B51C-B4D18A13D97C}"/>
              </a:ext>
            </a:extLst>
          </p:cNvPr>
          <p:cNvGrpSpPr>
            <a:grpSpLocks noChangeAspect="1"/>
          </p:cNvGrpSpPr>
          <p:nvPr/>
        </p:nvGrpSpPr>
        <p:grpSpPr>
          <a:xfrm>
            <a:off x="6339532" y="3742762"/>
            <a:ext cx="1440000" cy="1440000"/>
            <a:chOff x="2163317" y="4042427"/>
            <a:chExt cx="1080000" cy="1080000"/>
          </a:xfrm>
        </p:grpSpPr>
        <p:sp>
          <p:nvSpPr>
            <p:cNvPr id="56" name="Freihandform 55">
              <a:extLst>
                <a:ext uri="{FF2B5EF4-FFF2-40B4-BE49-F238E27FC236}">
                  <a16:creationId xmlns:a16="http://schemas.microsoft.com/office/drawing/2014/main" id="{F97D68E6-76AB-2641-B923-1EB81DDB07D0}"/>
                </a:ext>
              </a:extLst>
            </p:cNvPr>
            <p:cNvSpPr/>
            <p:nvPr/>
          </p:nvSpPr>
          <p:spPr>
            <a:xfrm>
              <a:off x="2190166" y="4042427"/>
              <a:ext cx="37069" cy="1080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57" name="Freihandform 56">
              <a:extLst>
                <a:ext uri="{FF2B5EF4-FFF2-40B4-BE49-F238E27FC236}">
                  <a16:creationId xmlns:a16="http://schemas.microsoft.com/office/drawing/2014/main" id="{07B42A92-1B51-4546-B3CA-8EF29A352C48}"/>
                </a:ext>
              </a:extLst>
            </p:cNvPr>
            <p:cNvSpPr/>
            <p:nvPr/>
          </p:nvSpPr>
          <p:spPr>
            <a:xfrm>
              <a:off x="2163317" y="5082744"/>
              <a:ext cx="1080000" cy="3706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58" name="Freihandform 57">
              <a:extLst>
                <a:ext uri="{FF2B5EF4-FFF2-40B4-BE49-F238E27FC236}">
                  <a16:creationId xmlns:a16="http://schemas.microsoft.com/office/drawing/2014/main" id="{2E15B540-5DD5-EE41-8221-B47524E0D2C2}"/>
                </a:ext>
              </a:extLst>
            </p:cNvPr>
            <p:cNvSpPr/>
            <p:nvPr/>
          </p:nvSpPr>
          <p:spPr>
            <a:xfrm>
              <a:off x="2944332" y="427789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9" name="Freihandform 58">
              <a:extLst>
                <a:ext uri="{FF2B5EF4-FFF2-40B4-BE49-F238E27FC236}">
                  <a16:creationId xmlns:a16="http://schemas.microsoft.com/office/drawing/2014/main" id="{140AACAE-5EB4-A940-AADB-C67ED9421EDF}"/>
                </a:ext>
              </a:extLst>
            </p:cNvPr>
            <p:cNvSpPr/>
            <p:nvPr/>
          </p:nvSpPr>
          <p:spPr>
            <a:xfrm>
              <a:off x="2508770" y="4650887"/>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0" name="Freihandform 59">
              <a:extLst>
                <a:ext uri="{FF2B5EF4-FFF2-40B4-BE49-F238E27FC236}">
                  <a16:creationId xmlns:a16="http://schemas.microsoft.com/office/drawing/2014/main" id="{CABF77EE-9691-5343-91B2-A7AD306ED07B}"/>
                </a:ext>
              </a:extLst>
            </p:cNvPr>
            <p:cNvSpPr/>
            <p:nvPr/>
          </p:nvSpPr>
          <p:spPr>
            <a:xfrm>
              <a:off x="2326089" y="4870686"/>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1" name="Freihandform 60">
              <a:extLst>
                <a:ext uri="{FF2B5EF4-FFF2-40B4-BE49-F238E27FC236}">
                  <a16:creationId xmlns:a16="http://schemas.microsoft.com/office/drawing/2014/main" id="{0A02F898-7C2C-0448-8D12-004F857E506D}"/>
                </a:ext>
              </a:extLst>
            </p:cNvPr>
            <p:cNvSpPr/>
            <p:nvPr/>
          </p:nvSpPr>
          <p:spPr>
            <a:xfrm>
              <a:off x="2652182" y="4584477"/>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2" name="Freihandform 61">
              <a:extLst>
                <a:ext uri="{FF2B5EF4-FFF2-40B4-BE49-F238E27FC236}">
                  <a16:creationId xmlns:a16="http://schemas.microsoft.com/office/drawing/2014/main" id="{F824179E-5A3E-7D47-BF59-003463DC5520}"/>
                </a:ext>
              </a:extLst>
            </p:cNvPr>
            <p:cNvSpPr/>
            <p:nvPr/>
          </p:nvSpPr>
          <p:spPr>
            <a:xfrm>
              <a:off x="2711627" y="4460316"/>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3" name="Freihandform 62">
              <a:extLst>
                <a:ext uri="{FF2B5EF4-FFF2-40B4-BE49-F238E27FC236}">
                  <a16:creationId xmlns:a16="http://schemas.microsoft.com/office/drawing/2014/main" id="{38C70A25-3129-DB41-83E6-4CDD3D6CC2F5}"/>
                </a:ext>
              </a:extLst>
            </p:cNvPr>
            <p:cNvSpPr/>
            <p:nvPr/>
          </p:nvSpPr>
          <p:spPr>
            <a:xfrm>
              <a:off x="2443864" y="4782476"/>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4" name="Freihandform 63">
              <a:extLst>
                <a:ext uri="{FF2B5EF4-FFF2-40B4-BE49-F238E27FC236}">
                  <a16:creationId xmlns:a16="http://schemas.microsoft.com/office/drawing/2014/main" id="{26874C70-AEEE-FD47-A7C4-F297B486C53A}"/>
                </a:ext>
              </a:extLst>
            </p:cNvPr>
            <p:cNvSpPr/>
            <p:nvPr/>
          </p:nvSpPr>
          <p:spPr>
            <a:xfrm>
              <a:off x="2595041" y="4733034"/>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5" name="Freihandform 64">
              <a:extLst>
                <a:ext uri="{FF2B5EF4-FFF2-40B4-BE49-F238E27FC236}">
                  <a16:creationId xmlns:a16="http://schemas.microsoft.com/office/drawing/2014/main" id="{E784966E-B8FF-3445-81CF-DE548B671968}"/>
                </a:ext>
              </a:extLst>
            </p:cNvPr>
            <p:cNvSpPr/>
            <p:nvPr/>
          </p:nvSpPr>
          <p:spPr>
            <a:xfrm>
              <a:off x="2929215" y="4416164"/>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6" name="Freihandform 65">
              <a:extLst>
                <a:ext uri="{FF2B5EF4-FFF2-40B4-BE49-F238E27FC236}">
                  <a16:creationId xmlns:a16="http://schemas.microsoft.com/office/drawing/2014/main" id="{0AAED036-C4C8-E24C-9E5E-B41B163E7A5B}"/>
                </a:ext>
              </a:extLst>
            </p:cNvPr>
            <p:cNvSpPr/>
            <p:nvPr/>
          </p:nvSpPr>
          <p:spPr>
            <a:xfrm>
              <a:off x="3025524" y="4201074"/>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7" name="Freihandform 66">
              <a:extLst>
                <a:ext uri="{FF2B5EF4-FFF2-40B4-BE49-F238E27FC236}">
                  <a16:creationId xmlns:a16="http://schemas.microsoft.com/office/drawing/2014/main" id="{BEC266A9-4A32-9E48-9773-B804D4BA5A6D}"/>
                </a:ext>
              </a:extLst>
            </p:cNvPr>
            <p:cNvSpPr/>
            <p:nvPr/>
          </p:nvSpPr>
          <p:spPr>
            <a:xfrm>
              <a:off x="2804991" y="4559121"/>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cxnSp>
          <p:nvCxnSpPr>
            <p:cNvPr id="68" name="Gerade Verbindung 67">
              <a:extLst>
                <a:ext uri="{FF2B5EF4-FFF2-40B4-BE49-F238E27FC236}">
                  <a16:creationId xmlns:a16="http://schemas.microsoft.com/office/drawing/2014/main" id="{FB4DC3EC-B51C-FE4E-86D0-61B6920710DC}"/>
                </a:ext>
              </a:extLst>
            </p:cNvPr>
            <p:cNvCxnSpPr>
              <a:cxnSpLocks/>
            </p:cNvCxnSpPr>
            <p:nvPr/>
          </p:nvCxnSpPr>
          <p:spPr>
            <a:xfrm flipV="1">
              <a:off x="2273482" y="4139634"/>
              <a:ext cx="876276" cy="88248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9" name="Freihandform 68">
              <a:extLst>
                <a:ext uri="{FF2B5EF4-FFF2-40B4-BE49-F238E27FC236}">
                  <a16:creationId xmlns:a16="http://schemas.microsoft.com/office/drawing/2014/main" id="{2B836082-5E39-744A-82E7-02D763F41A75}"/>
                </a:ext>
              </a:extLst>
            </p:cNvPr>
            <p:cNvSpPr/>
            <p:nvPr/>
          </p:nvSpPr>
          <p:spPr>
            <a:xfrm>
              <a:off x="2829733" y="4376016"/>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1668737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1CDDCA-A9F4-954F-8476-012366FB2CFE}"/>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DD28B1A9-4CF0-B84A-BDEC-CDE408DB9582}"/>
              </a:ext>
            </a:extLst>
          </p:cNvPr>
          <p:cNvSpPr>
            <a:spLocks noGrp="1"/>
          </p:cNvSpPr>
          <p:nvPr>
            <p:ph type="body" sz="quarter" idx="13"/>
          </p:nvPr>
        </p:nvSpPr>
        <p:spPr/>
        <p:txBody>
          <a:bodyPr/>
          <a:lstStyle/>
          <a:p>
            <a:r>
              <a:rPr lang="de-DE" dirty="0"/>
              <a:t>Computer lernen Muster - Voraussetzungen</a:t>
            </a:r>
          </a:p>
        </p:txBody>
      </p:sp>
      <p:sp>
        <p:nvSpPr>
          <p:cNvPr id="4" name="Textfeld 3">
            <a:extLst>
              <a:ext uri="{FF2B5EF4-FFF2-40B4-BE49-F238E27FC236}">
                <a16:creationId xmlns:a16="http://schemas.microsoft.com/office/drawing/2014/main" id="{6ACBFF87-5610-3E42-A4A1-FF436611F37A}"/>
              </a:ext>
            </a:extLst>
          </p:cNvPr>
          <p:cNvSpPr txBox="1"/>
          <p:nvPr/>
        </p:nvSpPr>
        <p:spPr>
          <a:xfrm>
            <a:off x="382951" y="1556029"/>
            <a:ext cx="7782213"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Prozess / Ergebnis muss überhaupt ein </a:t>
            </a:r>
            <a:r>
              <a:rPr lang="de-DE" b="1" dirty="0">
                <a:latin typeface="Arial Standard" charset="0"/>
              </a:rPr>
              <a:t>Signal haben</a:t>
            </a:r>
          </a:p>
          <a:p>
            <a:pPr marL="285750" indent="-285750">
              <a:lnSpc>
                <a:spcPct val="110000"/>
              </a:lnSpc>
              <a:buFont typeface="Arial" panose="020B0604020202020204" pitchFamily="34" charset="0"/>
              <a:buChar char="•"/>
            </a:pPr>
            <a:r>
              <a:rPr lang="de-DE" dirty="0">
                <a:latin typeface="Arial Standard" charset="0"/>
              </a:rPr>
              <a:t>Ein zu komplexes Signal lässt sich nicht von Rauschen unterscheiden</a:t>
            </a:r>
          </a:p>
        </p:txBody>
      </p:sp>
      <p:sp>
        <p:nvSpPr>
          <p:cNvPr id="5" name="Textfeld 4">
            <a:extLst>
              <a:ext uri="{FF2B5EF4-FFF2-40B4-BE49-F238E27FC236}">
                <a16:creationId xmlns:a16="http://schemas.microsoft.com/office/drawing/2014/main" id="{E5F645E6-FAC0-F942-9908-3D87DB446596}"/>
              </a:ext>
            </a:extLst>
          </p:cNvPr>
          <p:cNvSpPr txBox="1"/>
          <p:nvPr/>
        </p:nvSpPr>
        <p:spPr>
          <a:xfrm>
            <a:off x="371476" y="2536642"/>
            <a:ext cx="7641149"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Das Signal muss </a:t>
            </a:r>
            <a:r>
              <a:rPr lang="de-DE" b="1" dirty="0">
                <a:latin typeface="Arial Standard" charset="0"/>
              </a:rPr>
              <a:t>möglichst rauschfrei </a:t>
            </a:r>
            <a:r>
              <a:rPr lang="de-DE" dirty="0">
                <a:latin typeface="Arial Standard" charset="0"/>
              </a:rPr>
              <a:t>sein</a:t>
            </a:r>
          </a:p>
          <a:p>
            <a:pPr marL="285750" indent="-285750">
              <a:lnSpc>
                <a:spcPct val="110000"/>
              </a:lnSpc>
              <a:buFont typeface="Arial" panose="020B0604020202020204" pitchFamily="34" charset="0"/>
              <a:buChar char="•"/>
            </a:pPr>
            <a:r>
              <a:rPr lang="de-DE" dirty="0">
                <a:latin typeface="Arial Standard" charset="0"/>
              </a:rPr>
              <a:t>Je mehr (unbekannte) Einflussfaktoren, desto schwerer zu erkennen</a:t>
            </a:r>
          </a:p>
        </p:txBody>
      </p:sp>
      <p:sp>
        <p:nvSpPr>
          <p:cNvPr id="6" name="Textfeld 5">
            <a:extLst>
              <a:ext uri="{FF2B5EF4-FFF2-40B4-BE49-F238E27FC236}">
                <a16:creationId xmlns:a16="http://schemas.microsoft.com/office/drawing/2014/main" id="{90585038-E386-FB43-BD6B-3BA92FD30AB2}"/>
              </a:ext>
            </a:extLst>
          </p:cNvPr>
          <p:cNvSpPr txBox="1"/>
          <p:nvPr/>
        </p:nvSpPr>
        <p:spPr>
          <a:xfrm>
            <a:off x="382951" y="3517255"/>
            <a:ext cx="6884532"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Es muss </a:t>
            </a:r>
            <a:r>
              <a:rPr lang="de-DE" b="1" dirty="0">
                <a:latin typeface="Arial Standard" charset="0"/>
              </a:rPr>
              <a:t>ausreichend Daten</a:t>
            </a:r>
            <a:r>
              <a:rPr lang="de-DE" dirty="0">
                <a:latin typeface="Arial Standard" charset="0"/>
              </a:rPr>
              <a:t> geben um das Signal zu erkennen</a:t>
            </a:r>
          </a:p>
          <a:p>
            <a:pPr marL="285750" indent="-285750">
              <a:lnSpc>
                <a:spcPct val="110000"/>
              </a:lnSpc>
              <a:buFont typeface="Arial" panose="020B0604020202020204" pitchFamily="34" charset="0"/>
              <a:buChar char="•"/>
            </a:pPr>
            <a:r>
              <a:rPr lang="de-DE" dirty="0">
                <a:latin typeface="Arial Standard" charset="0"/>
              </a:rPr>
              <a:t>Es kann nur vorhergesagt werden, was auch in den Daten ist</a:t>
            </a:r>
          </a:p>
        </p:txBody>
      </p:sp>
      <p:sp>
        <p:nvSpPr>
          <p:cNvPr id="7" name="Textfeld 6">
            <a:extLst>
              <a:ext uri="{FF2B5EF4-FFF2-40B4-BE49-F238E27FC236}">
                <a16:creationId xmlns:a16="http://schemas.microsoft.com/office/drawing/2014/main" id="{E70F1DCE-A364-6B46-916E-5D49A4D99C97}"/>
              </a:ext>
            </a:extLst>
          </p:cNvPr>
          <p:cNvSpPr txBox="1"/>
          <p:nvPr/>
        </p:nvSpPr>
        <p:spPr>
          <a:xfrm>
            <a:off x="382951" y="4497867"/>
            <a:ext cx="8577303"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Es werden nur </a:t>
            </a:r>
            <a:r>
              <a:rPr lang="de-DE" b="1" dirty="0">
                <a:latin typeface="Arial Standard" charset="0"/>
              </a:rPr>
              <a:t>Wahrscheinlichkeiten</a:t>
            </a:r>
            <a:r>
              <a:rPr lang="de-DE" dirty="0">
                <a:latin typeface="Arial Standard" charset="0"/>
              </a:rPr>
              <a:t> ausgegeben</a:t>
            </a:r>
          </a:p>
          <a:p>
            <a:pPr marL="285750" indent="-285750">
              <a:lnSpc>
                <a:spcPct val="110000"/>
              </a:lnSpc>
              <a:buFont typeface="Arial" panose="020B0604020202020204" pitchFamily="34" charset="0"/>
              <a:buChar char="•"/>
            </a:pPr>
            <a:r>
              <a:rPr lang="de-DE" dirty="0">
                <a:latin typeface="Arial Standard" charset="0"/>
              </a:rPr>
              <a:t>Keine </a:t>
            </a:r>
            <a:r>
              <a:rPr lang="de-DE" dirty="0"/>
              <a:t>Dichotomie</a:t>
            </a:r>
            <a:r>
              <a:rPr lang="de-DE" dirty="0">
                <a:latin typeface="Arial Standard" charset="0"/>
              </a:rPr>
              <a:t> in vorhersagbar und unvorhersehbar sondern ein Spektrum</a:t>
            </a:r>
          </a:p>
        </p:txBody>
      </p:sp>
    </p:spTree>
    <p:extLst>
      <p:ext uri="{BB962C8B-B14F-4D97-AF65-F5344CB8AC3E}">
        <p14:creationId xmlns:p14="http://schemas.microsoft.com/office/powerpoint/2010/main" val="8305466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28747D8-2F56-8149-B87C-E0C47F269C43}"/>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2A49A81E-FF29-F041-A435-E5912146B785}"/>
              </a:ext>
            </a:extLst>
          </p:cNvPr>
          <p:cNvSpPr>
            <a:spLocks noGrp="1"/>
          </p:cNvSpPr>
          <p:nvPr>
            <p:ph type="body" sz="quarter" idx="13"/>
          </p:nvPr>
        </p:nvSpPr>
        <p:spPr/>
        <p:txBody>
          <a:bodyPr/>
          <a:lstStyle/>
          <a:p>
            <a:r>
              <a:rPr lang="de-DE" dirty="0"/>
              <a:t>Korrelation ≠ Kausalität</a:t>
            </a:r>
          </a:p>
        </p:txBody>
      </p:sp>
      <p:sp>
        <p:nvSpPr>
          <p:cNvPr id="23" name="Textfeld 22">
            <a:extLst>
              <a:ext uri="{FF2B5EF4-FFF2-40B4-BE49-F238E27FC236}">
                <a16:creationId xmlns:a16="http://schemas.microsoft.com/office/drawing/2014/main" id="{F24DED91-F128-CB4D-951C-AAB4F4F61E75}"/>
              </a:ext>
            </a:extLst>
          </p:cNvPr>
          <p:cNvSpPr txBox="1"/>
          <p:nvPr/>
        </p:nvSpPr>
        <p:spPr>
          <a:xfrm>
            <a:off x="7905576" y="3220446"/>
            <a:ext cx="3505401"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Kein Kausalzusammenhang!</a:t>
            </a:r>
          </a:p>
        </p:txBody>
      </p:sp>
      <p:grpSp>
        <p:nvGrpSpPr>
          <p:cNvPr id="86" name="Gruppieren 85">
            <a:extLst>
              <a:ext uri="{FF2B5EF4-FFF2-40B4-BE49-F238E27FC236}">
                <a16:creationId xmlns:a16="http://schemas.microsoft.com/office/drawing/2014/main" id="{1EC5A124-6F8C-994F-9092-DE050C7D4DCE}"/>
              </a:ext>
            </a:extLst>
          </p:cNvPr>
          <p:cNvGrpSpPr/>
          <p:nvPr/>
        </p:nvGrpSpPr>
        <p:grpSpPr>
          <a:xfrm>
            <a:off x="2076462" y="3921561"/>
            <a:ext cx="2659016" cy="1755539"/>
            <a:chOff x="688578" y="3319874"/>
            <a:chExt cx="2659016" cy="1755539"/>
          </a:xfrm>
        </p:grpSpPr>
        <p:sp>
          <p:nvSpPr>
            <p:cNvPr id="16" name="Textfeld 15">
              <a:extLst>
                <a:ext uri="{FF2B5EF4-FFF2-40B4-BE49-F238E27FC236}">
                  <a16:creationId xmlns:a16="http://schemas.microsoft.com/office/drawing/2014/main" id="{81A7F519-561E-0C49-919F-8E7B4C18F5A1}"/>
                </a:ext>
              </a:extLst>
            </p:cNvPr>
            <p:cNvSpPr txBox="1"/>
            <p:nvPr/>
          </p:nvSpPr>
          <p:spPr>
            <a:xfrm>
              <a:off x="688578" y="4430795"/>
              <a:ext cx="265901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Mehr Leute am Strand</a:t>
              </a:r>
            </a:p>
          </p:txBody>
        </p:sp>
        <p:grpSp>
          <p:nvGrpSpPr>
            <p:cNvPr id="24" name="Grafik 9">
              <a:extLst>
                <a:ext uri="{FF2B5EF4-FFF2-40B4-BE49-F238E27FC236}">
                  <a16:creationId xmlns:a16="http://schemas.microsoft.com/office/drawing/2014/main" id="{689CD5B9-0875-6948-A6B4-59EF9000103A}"/>
                </a:ext>
              </a:extLst>
            </p:cNvPr>
            <p:cNvGrpSpPr>
              <a:grpSpLocks noChangeAspect="1"/>
            </p:cNvGrpSpPr>
            <p:nvPr/>
          </p:nvGrpSpPr>
          <p:grpSpPr>
            <a:xfrm>
              <a:off x="2107368" y="3319874"/>
              <a:ext cx="696188" cy="309204"/>
              <a:chOff x="625140" y="3449707"/>
              <a:chExt cx="514350" cy="228443"/>
            </a:xfrm>
          </p:grpSpPr>
          <p:sp>
            <p:nvSpPr>
              <p:cNvPr id="25" name="Freihandform 24">
                <a:extLst>
                  <a:ext uri="{FF2B5EF4-FFF2-40B4-BE49-F238E27FC236}">
                    <a16:creationId xmlns:a16="http://schemas.microsoft.com/office/drawing/2014/main" id="{47153208-3C33-A542-B578-D89EB8E66BB6}"/>
                  </a:ext>
                </a:extLst>
              </p:cNvPr>
              <p:cNvSpPr/>
              <p:nvPr/>
            </p:nvSpPr>
            <p:spPr>
              <a:xfrm>
                <a:off x="996610" y="3468600"/>
                <a:ext cx="85728" cy="95250"/>
              </a:xfrm>
              <a:custGeom>
                <a:avLst/>
                <a:gdLst>
                  <a:gd name="connsiteX0" fmla="*/ 75261 w 85728"/>
                  <a:gd name="connsiteY0" fmla="*/ 68667 h 95250"/>
                  <a:gd name="connsiteX1" fmla="*/ 17111 w 85728"/>
                  <a:gd name="connsiteY1" fmla="*/ 88945 h 95250"/>
                  <a:gd name="connsiteX2" fmla="*/ 10481 w 85728"/>
                  <a:gd name="connsiteY2" fmla="*/ 26623 h 95250"/>
                  <a:gd name="connsiteX3" fmla="*/ 68631 w 85728"/>
                  <a:gd name="connsiteY3" fmla="*/ 6354 h 95250"/>
                  <a:gd name="connsiteX4" fmla="*/ 75261 w 85728"/>
                  <a:gd name="connsiteY4" fmla="*/ 68667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8" h="95250">
                    <a:moveTo>
                      <a:pt x="75261" y="68667"/>
                    </a:moveTo>
                    <a:cubicBezTo>
                      <a:pt x="61030" y="91479"/>
                      <a:pt x="39466" y="103442"/>
                      <a:pt x="17111" y="88945"/>
                    </a:cubicBezTo>
                    <a:cubicBezTo>
                      <a:pt x="-5254" y="74429"/>
                      <a:pt x="-3749" y="49426"/>
                      <a:pt x="10481" y="26623"/>
                    </a:cubicBezTo>
                    <a:cubicBezTo>
                      <a:pt x="24712" y="3811"/>
                      <a:pt x="46276" y="-8162"/>
                      <a:pt x="68631" y="6354"/>
                    </a:cubicBezTo>
                    <a:cubicBezTo>
                      <a:pt x="90987" y="20870"/>
                      <a:pt x="89491" y="45864"/>
                      <a:pt x="75261" y="68667"/>
                    </a:cubicBezTo>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26" name="Freihandform 25">
                <a:extLst>
                  <a:ext uri="{FF2B5EF4-FFF2-40B4-BE49-F238E27FC236}">
                    <a16:creationId xmlns:a16="http://schemas.microsoft.com/office/drawing/2014/main" id="{662A9674-D68A-5D42-A766-3BAED9B451B9}"/>
                  </a:ext>
                </a:extLst>
              </p:cNvPr>
              <p:cNvSpPr/>
              <p:nvPr/>
            </p:nvSpPr>
            <p:spPr>
              <a:xfrm>
                <a:off x="665887" y="3449707"/>
                <a:ext cx="321299" cy="228443"/>
              </a:xfrm>
              <a:custGeom>
                <a:avLst/>
                <a:gdLst>
                  <a:gd name="connsiteX0" fmla="*/ 49745 w 321299"/>
                  <a:gd name="connsiteY0" fmla="*/ 95122 h 228443"/>
                  <a:gd name="connsiteX1" fmla="*/ 57736 w 321299"/>
                  <a:gd name="connsiteY1" fmla="*/ 92684 h 228443"/>
                  <a:gd name="connsiteX2" fmla="*/ 138699 w 321299"/>
                  <a:gd name="connsiteY2" fmla="*/ 47097 h 228443"/>
                  <a:gd name="connsiteX3" fmla="*/ 173112 w 321299"/>
                  <a:gd name="connsiteY3" fmla="*/ 46878 h 228443"/>
                  <a:gd name="connsiteX4" fmla="*/ 221090 w 321299"/>
                  <a:gd name="connsiteY4" fmla="*/ 75672 h 228443"/>
                  <a:gd name="connsiteX5" fmla="*/ 5 w 321299"/>
                  <a:gd name="connsiteY5" fmla="*/ 208308 h 228443"/>
                  <a:gd name="connsiteX6" fmla="*/ 111657 w 321299"/>
                  <a:gd name="connsiteY6" fmla="*/ 228463 h 228443"/>
                  <a:gd name="connsiteX7" fmla="*/ 321131 w 321299"/>
                  <a:gd name="connsiteY7" fmla="*/ 190363 h 228443"/>
                  <a:gd name="connsiteX8" fmla="*/ 318864 w 321299"/>
                  <a:gd name="connsiteY8" fmla="*/ 152272 h 228443"/>
                  <a:gd name="connsiteX9" fmla="*/ 264057 w 321299"/>
                  <a:gd name="connsiteY9" fmla="*/ 57022 h 228443"/>
                  <a:gd name="connsiteX10" fmla="*/ 180513 w 321299"/>
                  <a:gd name="connsiteY10" fmla="*/ 6892 h 228443"/>
                  <a:gd name="connsiteX11" fmla="*/ 131117 w 321299"/>
                  <a:gd name="connsiteY11" fmla="*/ 9559 h 228443"/>
                  <a:gd name="connsiteX12" fmla="*/ 42467 w 321299"/>
                  <a:gd name="connsiteY12" fmla="*/ 68538 h 228443"/>
                  <a:gd name="connsiteX13" fmla="*/ 35457 w 321299"/>
                  <a:gd name="connsiteY13" fmla="*/ 80835 h 228443"/>
                  <a:gd name="connsiteX14" fmla="*/ 49745 w 321299"/>
                  <a:gd name="connsiteY14" fmla="*/ 95122 h 228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1299" h="228443">
                    <a:moveTo>
                      <a:pt x="49745" y="95122"/>
                    </a:moveTo>
                    <a:cubicBezTo>
                      <a:pt x="52707" y="95122"/>
                      <a:pt x="55460" y="94217"/>
                      <a:pt x="57736" y="92684"/>
                    </a:cubicBezTo>
                    <a:lnTo>
                      <a:pt x="138699" y="47097"/>
                    </a:lnTo>
                    <a:cubicBezTo>
                      <a:pt x="153624" y="38858"/>
                      <a:pt x="158987" y="39306"/>
                      <a:pt x="173112" y="46878"/>
                    </a:cubicBezTo>
                    <a:lnTo>
                      <a:pt x="221090" y="75672"/>
                    </a:lnTo>
                    <a:lnTo>
                      <a:pt x="5" y="208308"/>
                    </a:lnTo>
                    <a:cubicBezTo>
                      <a:pt x="27466" y="218185"/>
                      <a:pt x="66718" y="228463"/>
                      <a:pt x="111657" y="228463"/>
                    </a:cubicBezTo>
                    <a:cubicBezTo>
                      <a:pt x="198144" y="228463"/>
                      <a:pt x="236254" y="190391"/>
                      <a:pt x="321131" y="190363"/>
                    </a:cubicBezTo>
                    <a:cubicBezTo>
                      <a:pt x="322074" y="168293"/>
                      <a:pt x="318864" y="152272"/>
                      <a:pt x="318864" y="152272"/>
                    </a:cubicBezTo>
                    <a:cubicBezTo>
                      <a:pt x="313863" y="128184"/>
                      <a:pt x="299519" y="78301"/>
                      <a:pt x="264057" y="57022"/>
                    </a:cubicBezTo>
                    <a:lnTo>
                      <a:pt x="180513" y="6892"/>
                    </a:lnTo>
                    <a:cubicBezTo>
                      <a:pt x="164340" y="-2814"/>
                      <a:pt x="148862" y="-2518"/>
                      <a:pt x="131117" y="9559"/>
                    </a:cubicBezTo>
                    <a:lnTo>
                      <a:pt x="42467" y="68538"/>
                    </a:lnTo>
                    <a:cubicBezTo>
                      <a:pt x="38267" y="71024"/>
                      <a:pt x="35457" y="75596"/>
                      <a:pt x="35457" y="80835"/>
                    </a:cubicBezTo>
                    <a:cubicBezTo>
                      <a:pt x="35457" y="88731"/>
                      <a:pt x="41858" y="95122"/>
                      <a:pt x="49745" y="95122"/>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7" name="Freihandform 26">
                <a:extLst>
                  <a:ext uri="{FF2B5EF4-FFF2-40B4-BE49-F238E27FC236}">
                    <a16:creationId xmlns:a16="http://schemas.microsoft.com/office/drawing/2014/main" id="{B5819C22-A3B7-4D40-A852-9D5A8A515583}"/>
                  </a:ext>
                </a:extLst>
              </p:cNvPr>
              <p:cNvSpPr/>
              <p:nvPr/>
            </p:nvSpPr>
            <p:spPr>
              <a:xfrm>
                <a:off x="996610" y="3468600"/>
                <a:ext cx="85728" cy="95250"/>
              </a:xfrm>
              <a:custGeom>
                <a:avLst/>
                <a:gdLst>
                  <a:gd name="connsiteX0" fmla="*/ 75261 w 85728"/>
                  <a:gd name="connsiteY0" fmla="*/ 68667 h 95250"/>
                  <a:gd name="connsiteX1" fmla="*/ 17111 w 85728"/>
                  <a:gd name="connsiteY1" fmla="*/ 88945 h 95250"/>
                  <a:gd name="connsiteX2" fmla="*/ 10481 w 85728"/>
                  <a:gd name="connsiteY2" fmla="*/ 26623 h 95250"/>
                  <a:gd name="connsiteX3" fmla="*/ 68631 w 85728"/>
                  <a:gd name="connsiteY3" fmla="*/ 6354 h 95250"/>
                  <a:gd name="connsiteX4" fmla="*/ 75261 w 85728"/>
                  <a:gd name="connsiteY4" fmla="*/ 68667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8" h="95250">
                    <a:moveTo>
                      <a:pt x="75261" y="68667"/>
                    </a:moveTo>
                    <a:cubicBezTo>
                      <a:pt x="61030" y="91479"/>
                      <a:pt x="39466" y="103442"/>
                      <a:pt x="17111" y="88945"/>
                    </a:cubicBezTo>
                    <a:cubicBezTo>
                      <a:pt x="-5254" y="74429"/>
                      <a:pt x="-3749" y="49426"/>
                      <a:pt x="10481" y="26623"/>
                    </a:cubicBezTo>
                    <a:cubicBezTo>
                      <a:pt x="24712" y="3811"/>
                      <a:pt x="46276" y="-8162"/>
                      <a:pt x="68631" y="6354"/>
                    </a:cubicBezTo>
                    <a:cubicBezTo>
                      <a:pt x="90987" y="20870"/>
                      <a:pt x="89491" y="45864"/>
                      <a:pt x="75261" y="6866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FFB352E9-00F6-0C4B-BEE4-542E89EDB2AA}"/>
                  </a:ext>
                </a:extLst>
              </p:cNvPr>
              <p:cNvSpPr/>
              <p:nvPr/>
            </p:nvSpPr>
            <p:spPr>
              <a:xfrm>
                <a:off x="625140" y="3640051"/>
                <a:ext cx="514350" cy="38100"/>
              </a:xfrm>
              <a:custGeom>
                <a:avLst/>
                <a:gdLst>
                  <a:gd name="connsiteX0" fmla="*/ 5 w 514350"/>
                  <a:gd name="connsiteY0" fmla="*/ 19 h 38100"/>
                  <a:gd name="connsiteX1" fmla="*/ 152405 w 514350"/>
                  <a:gd name="connsiteY1" fmla="*/ 38119 h 38100"/>
                  <a:gd name="connsiteX2" fmla="*/ 361955 w 514350"/>
                  <a:gd name="connsiteY2" fmla="*/ 19 h 38100"/>
                  <a:gd name="connsiteX3" fmla="*/ 514355 w 514350"/>
                  <a:gd name="connsiteY3" fmla="*/ 38119 h 38100"/>
                </a:gdLst>
                <a:ahLst/>
                <a:cxnLst>
                  <a:cxn ang="0">
                    <a:pos x="connsiteX0" y="connsiteY0"/>
                  </a:cxn>
                  <a:cxn ang="0">
                    <a:pos x="connsiteX1" y="connsiteY1"/>
                  </a:cxn>
                  <a:cxn ang="0">
                    <a:pos x="connsiteX2" y="connsiteY2"/>
                  </a:cxn>
                  <a:cxn ang="0">
                    <a:pos x="connsiteX3" y="connsiteY3"/>
                  </a:cxn>
                </a:cxnLst>
                <a:rect l="l" t="t" r="r" b="b"/>
                <a:pathLst>
                  <a:path w="514350" h="38100">
                    <a:moveTo>
                      <a:pt x="5" y="19"/>
                    </a:moveTo>
                    <a:cubicBezTo>
                      <a:pt x="5" y="19"/>
                      <a:pt x="65889" y="38119"/>
                      <a:pt x="152405" y="38119"/>
                    </a:cubicBezTo>
                    <a:cubicBezTo>
                      <a:pt x="238921" y="38119"/>
                      <a:pt x="277021" y="19"/>
                      <a:pt x="361955" y="19"/>
                    </a:cubicBezTo>
                    <a:cubicBezTo>
                      <a:pt x="446889" y="19"/>
                      <a:pt x="514355" y="38119"/>
                      <a:pt x="514355" y="38119"/>
                    </a:cubicBezTo>
                  </a:path>
                </a:pathLst>
              </a:custGeom>
              <a:noFill/>
              <a:ln w="19050" cap="rnd">
                <a:solidFill>
                  <a:schemeClr val="accent1">
                    <a:lumMod val="75000"/>
                  </a:schemeClr>
                </a:solidFill>
                <a:prstDash val="solid"/>
                <a:round/>
              </a:ln>
            </p:spPr>
            <p:txBody>
              <a:bodyPr rtlCol="0" anchor="ctr"/>
              <a:lstStyle/>
              <a:p>
                <a:endParaRPr lang="de-DE"/>
              </a:p>
            </p:txBody>
          </p:sp>
          <p:sp>
            <p:nvSpPr>
              <p:cNvPr id="29" name="Freihandform 28">
                <a:extLst>
                  <a:ext uri="{FF2B5EF4-FFF2-40B4-BE49-F238E27FC236}">
                    <a16:creationId xmlns:a16="http://schemas.microsoft.com/office/drawing/2014/main" id="{C58978CE-CAA1-1A48-ADF4-B5B50638BD5C}"/>
                  </a:ext>
                </a:extLst>
              </p:cNvPr>
              <p:cNvSpPr/>
              <p:nvPr/>
            </p:nvSpPr>
            <p:spPr>
              <a:xfrm>
                <a:off x="665889" y="3449707"/>
                <a:ext cx="321299" cy="208288"/>
              </a:xfrm>
              <a:custGeom>
                <a:avLst/>
                <a:gdLst>
                  <a:gd name="connsiteX0" fmla="*/ 321131 w 321299"/>
                  <a:gd name="connsiteY0" fmla="*/ 190363 h 208288"/>
                  <a:gd name="connsiteX1" fmla="*/ 318864 w 321299"/>
                  <a:gd name="connsiteY1" fmla="*/ 152263 h 208288"/>
                  <a:gd name="connsiteX2" fmla="*/ 264057 w 321299"/>
                  <a:gd name="connsiteY2" fmla="*/ 57022 h 208288"/>
                  <a:gd name="connsiteX3" fmla="*/ 180513 w 321299"/>
                  <a:gd name="connsiteY3" fmla="*/ 6892 h 208288"/>
                  <a:gd name="connsiteX4" fmla="*/ 131117 w 321299"/>
                  <a:gd name="connsiteY4" fmla="*/ 9559 h 208288"/>
                  <a:gd name="connsiteX5" fmla="*/ 42467 w 321299"/>
                  <a:gd name="connsiteY5" fmla="*/ 68538 h 208288"/>
                  <a:gd name="connsiteX6" fmla="*/ 35457 w 321299"/>
                  <a:gd name="connsiteY6" fmla="*/ 80835 h 208288"/>
                  <a:gd name="connsiteX7" fmla="*/ 49745 w 321299"/>
                  <a:gd name="connsiteY7" fmla="*/ 95122 h 208288"/>
                  <a:gd name="connsiteX8" fmla="*/ 57736 w 321299"/>
                  <a:gd name="connsiteY8" fmla="*/ 92684 h 208288"/>
                  <a:gd name="connsiteX9" fmla="*/ 138699 w 321299"/>
                  <a:gd name="connsiteY9" fmla="*/ 47097 h 208288"/>
                  <a:gd name="connsiteX10" fmla="*/ 173112 w 321299"/>
                  <a:gd name="connsiteY10" fmla="*/ 46878 h 208288"/>
                  <a:gd name="connsiteX11" fmla="*/ 221090 w 321299"/>
                  <a:gd name="connsiteY11" fmla="*/ 75672 h 208288"/>
                  <a:gd name="connsiteX12" fmla="*/ 5 w 321299"/>
                  <a:gd name="connsiteY12" fmla="*/ 208308 h 20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299" h="208288">
                    <a:moveTo>
                      <a:pt x="321131" y="190363"/>
                    </a:moveTo>
                    <a:cubicBezTo>
                      <a:pt x="322074" y="168293"/>
                      <a:pt x="318864" y="152263"/>
                      <a:pt x="318864" y="152263"/>
                    </a:cubicBezTo>
                    <a:cubicBezTo>
                      <a:pt x="313854" y="128184"/>
                      <a:pt x="299509" y="78301"/>
                      <a:pt x="264057" y="57022"/>
                    </a:cubicBezTo>
                    <a:lnTo>
                      <a:pt x="180513" y="6892"/>
                    </a:lnTo>
                    <a:cubicBezTo>
                      <a:pt x="164340" y="-2814"/>
                      <a:pt x="148862" y="-2518"/>
                      <a:pt x="131117" y="9559"/>
                    </a:cubicBezTo>
                    <a:lnTo>
                      <a:pt x="42467" y="68538"/>
                    </a:lnTo>
                    <a:cubicBezTo>
                      <a:pt x="38267" y="71024"/>
                      <a:pt x="35457" y="75596"/>
                      <a:pt x="35457" y="80835"/>
                    </a:cubicBezTo>
                    <a:cubicBezTo>
                      <a:pt x="35457" y="88731"/>
                      <a:pt x="41858" y="95122"/>
                      <a:pt x="49745" y="95122"/>
                    </a:cubicBezTo>
                    <a:cubicBezTo>
                      <a:pt x="52697" y="95122"/>
                      <a:pt x="55450" y="94217"/>
                      <a:pt x="57736" y="92684"/>
                    </a:cubicBezTo>
                    <a:lnTo>
                      <a:pt x="138699" y="47097"/>
                    </a:lnTo>
                    <a:cubicBezTo>
                      <a:pt x="153624" y="38858"/>
                      <a:pt x="158987" y="39306"/>
                      <a:pt x="173112" y="46878"/>
                    </a:cubicBezTo>
                    <a:lnTo>
                      <a:pt x="221090" y="75672"/>
                    </a:lnTo>
                    <a:lnTo>
                      <a:pt x="5" y="208308"/>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30" name="Grafik 11">
              <a:extLst>
                <a:ext uri="{FF2B5EF4-FFF2-40B4-BE49-F238E27FC236}">
                  <a16:creationId xmlns:a16="http://schemas.microsoft.com/office/drawing/2014/main" id="{0C5F8A59-60C3-4F44-BCFB-654F0C4B4315}"/>
                </a:ext>
              </a:extLst>
            </p:cNvPr>
            <p:cNvGrpSpPr>
              <a:grpSpLocks noChangeAspect="1"/>
            </p:cNvGrpSpPr>
            <p:nvPr/>
          </p:nvGrpSpPr>
          <p:grpSpPr>
            <a:xfrm>
              <a:off x="1837589" y="3695051"/>
              <a:ext cx="489916" cy="773537"/>
              <a:chOff x="1530959" y="3601951"/>
              <a:chExt cx="361957" cy="571499"/>
            </a:xfrm>
          </p:grpSpPr>
          <p:sp>
            <p:nvSpPr>
              <p:cNvPr id="31" name="Freihandform 30">
                <a:extLst>
                  <a:ext uri="{FF2B5EF4-FFF2-40B4-BE49-F238E27FC236}">
                    <a16:creationId xmlns:a16="http://schemas.microsoft.com/office/drawing/2014/main" id="{C279F1E2-1303-2845-B864-823D6A3B9062}"/>
                  </a:ext>
                </a:extLst>
              </p:cNvPr>
              <p:cNvSpPr/>
              <p:nvPr/>
            </p:nvSpPr>
            <p:spPr>
              <a:xfrm>
                <a:off x="1588113" y="3601951"/>
                <a:ext cx="76200" cy="95249"/>
              </a:xfrm>
              <a:custGeom>
                <a:avLst/>
                <a:gdLst>
                  <a:gd name="connsiteX0" fmla="*/ 76213 w 76200"/>
                  <a:gd name="connsiteY0" fmla="*/ 47628 h 95249"/>
                  <a:gd name="connsiteX1" fmla="*/ 38113 w 76200"/>
                  <a:gd name="connsiteY1" fmla="*/ 95253 h 95249"/>
                  <a:gd name="connsiteX2" fmla="*/ 13 w 76200"/>
                  <a:gd name="connsiteY2" fmla="*/ 47628 h 95249"/>
                  <a:gd name="connsiteX3" fmla="*/ 38113 w 76200"/>
                  <a:gd name="connsiteY3" fmla="*/ 3 h 95249"/>
                  <a:gd name="connsiteX4" fmla="*/ 76213 w 76200"/>
                  <a:gd name="connsiteY4" fmla="*/ 47628 h 95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95249">
                    <a:moveTo>
                      <a:pt x="76213" y="47628"/>
                    </a:moveTo>
                    <a:cubicBezTo>
                      <a:pt x="76213" y="73936"/>
                      <a:pt x="64421" y="95253"/>
                      <a:pt x="38113" y="95253"/>
                    </a:cubicBezTo>
                    <a:cubicBezTo>
                      <a:pt x="11805" y="95253"/>
                      <a:pt x="13" y="73936"/>
                      <a:pt x="13" y="47628"/>
                    </a:cubicBezTo>
                    <a:cubicBezTo>
                      <a:pt x="13" y="21320"/>
                      <a:pt x="11805" y="3"/>
                      <a:pt x="38113" y="3"/>
                    </a:cubicBezTo>
                    <a:cubicBezTo>
                      <a:pt x="64421" y="3"/>
                      <a:pt x="76213" y="21320"/>
                      <a:pt x="76213" y="47628"/>
                    </a:cubicBezTo>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32" name="Freihandform 31">
                <a:extLst>
                  <a:ext uri="{FF2B5EF4-FFF2-40B4-BE49-F238E27FC236}">
                    <a16:creationId xmlns:a16="http://schemas.microsoft.com/office/drawing/2014/main" id="{9546D042-C58E-A843-BDD3-89C8FB501DC8}"/>
                  </a:ext>
                </a:extLst>
              </p:cNvPr>
              <p:cNvSpPr/>
              <p:nvPr/>
            </p:nvSpPr>
            <p:spPr>
              <a:xfrm>
                <a:off x="1721463" y="3621001"/>
                <a:ext cx="152400" cy="552449"/>
              </a:xfrm>
              <a:custGeom>
                <a:avLst/>
                <a:gdLst>
                  <a:gd name="connsiteX0" fmla="*/ 76213 w 152400"/>
                  <a:gd name="connsiteY0" fmla="*/ 3 h 552449"/>
                  <a:gd name="connsiteX1" fmla="*/ 13 w 152400"/>
                  <a:gd name="connsiteY1" fmla="*/ 266703 h 552449"/>
                  <a:gd name="connsiteX2" fmla="*/ 38113 w 152400"/>
                  <a:gd name="connsiteY2" fmla="*/ 552453 h 552449"/>
                  <a:gd name="connsiteX3" fmla="*/ 114313 w 152400"/>
                  <a:gd name="connsiteY3" fmla="*/ 552453 h 552449"/>
                  <a:gd name="connsiteX4" fmla="*/ 152413 w 152400"/>
                  <a:gd name="connsiteY4" fmla="*/ 266703 h 552449"/>
                  <a:gd name="connsiteX5" fmla="*/ 76213 w 152400"/>
                  <a:gd name="connsiteY5" fmla="*/ 3 h 552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552449">
                    <a:moveTo>
                      <a:pt x="76213" y="3"/>
                    </a:moveTo>
                    <a:cubicBezTo>
                      <a:pt x="57163" y="3"/>
                      <a:pt x="13" y="95243"/>
                      <a:pt x="13" y="266703"/>
                    </a:cubicBezTo>
                    <a:cubicBezTo>
                      <a:pt x="13" y="438163"/>
                      <a:pt x="38113" y="552453"/>
                      <a:pt x="38113" y="552453"/>
                    </a:cubicBezTo>
                    <a:lnTo>
                      <a:pt x="114313" y="552453"/>
                    </a:lnTo>
                    <a:cubicBezTo>
                      <a:pt x="114313" y="552453"/>
                      <a:pt x="152413" y="438143"/>
                      <a:pt x="152413" y="266703"/>
                    </a:cubicBezTo>
                    <a:cubicBezTo>
                      <a:pt x="152413" y="95263"/>
                      <a:pt x="95263" y="3"/>
                      <a:pt x="76213" y="3"/>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33" name="Freihandform 32">
                <a:extLst>
                  <a:ext uri="{FF2B5EF4-FFF2-40B4-BE49-F238E27FC236}">
                    <a16:creationId xmlns:a16="http://schemas.microsoft.com/office/drawing/2014/main" id="{53A7234A-9BA6-814A-AD60-16A3CC72960E}"/>
                  </a:ext>
                </a:extLst>
              </p:cNvPr>
              <p:cNvSpPr/>
              <p:nvPr/>
            </p:nvSpPr>
            <p:spPr>
              <a:xfrm>
                <a:off x="1530964" y="3735299"/>
                <a:ext cx="207711" cy="438150"/>
              </a:xfrm>
              <a:custGeom>
                <a:avLst/>
                <a:gdLst>
                  <a:gd name="connsiteX0" fmla="*/ 200352 w 207711"/>
                  <a:gd name="connsiteY0" fmla="*/ 35017 h 438150"/>
                  <a:gd name="connsiteX1" fmla="*/ 207610 w 207711"/>
                  <a:gd name="connsiteY1" fmla="*/ 565 h 438150"/>
                  <a:gd name="connsiteX2" fmla="*/ 207725 w 207711"/>
                  <a:gd name="connsiteY2" fmla="*/ 3 h 438150"/>
                  <a:gd name="connsiteX3" fmla="*/ 95263 w 207711"/>
                  <a:gd name="connsiteY3" fmla="*/ 3 h 438150"/>
                  <a:gd name="connsiteX4" fmla="*/ 9538 w 207711"/>
                  <a:gd name="connsiteY4" fmla="*/ 47628 h 438150"/>
                  <a:gd name="connsiteX5" fmla="*/ 13 w 207711"/>
                  <a:gd name="connsiteY5" fmla="*/ 209553 h 438150"/>
                  <a:gd name="connsiteX6" fmla="*/ 19063 w 207711"/>
                  <a:gd name="connsiteY6" fmla="*/ 228603 h 438150"/>
                  <a:gd name="connsiteX7" fmla="*/ 38113 w 207711"/>
                  <a:gd name="connsiteY7" fmla="*/ 209553 h 438150"/>
                  <a:gd name="connsiteX8" fmla="*/ 38113 w 207711"/>
                  <a:gd name="connsiteY8" fmla="*/ 419103 h 438150"/>
                  <a:gd name="connsiteX9" fmla="*/ 52400 w 207711"/>
                  <a:gd name="connsiteY9" fmla="*/ 438153 h 438150"/>
                  <a:gd name="connsiteX10" fmla="*/ 66688 w 207711"/>
                  <a:gd name="connsiteY10" fmla="*/ 419103 h 438150"/>
                  <a:gd name="connsiteX11" fmla="*/ 76213 w 207711"/>
                  <a:gd name="connsiteY11" fmla="*/ 228603 h 438150"/>
                  <a:gd name="connsiteX12" fmla="*/ 95263 w 207711"/>
                  <a:gd name="connsiteY12" fmla="*/ 209553 h 438150"/>
                  <a:gd name="connsiteX13" fmla="*/ 114313 w 207711"/>
                  <a:gd name="connsiteY13" fmla="*/ 228603 h 438150"/>
                  <a:gd name="connsiteX14" fmla="*/ 123838 w 207711"/>
                  <a:gd name="connsiteY14" fmla="*/ 419103 h 438150"/>
                  <a:gd name="connsiteX15" fmla="*/ 138126 w 207711"/>
                  <a:gd name="connsiteY15" fmla="*/ 438153 h 438150"/>
                  <a:gd name="connsiteX16" fmla="*/ 152413 w 207711"/>
                  <a:gd name="connsiteY16" fmla="*/ 419103 h 438150"/>
                  <a:gd name="connsiteX17" fmla="*/ 152413 w 207711"/>
                  <a:gd name="connsiteY17" fmla="*/ 38103 h 438150"/>
                  <a:gd name="connsiteX18" fmla="*/ 200190 w 207711"/>
                  <a:gd name="connsiteY18" fmla="*/ 35779 h 438150"/>
                  <a:gd name="connsiteX19" fmla="*/ 200352 w 207711"/>
                  <a:gd name="connsiteY19" fmla="*/ 35017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7711" h="438150">
                    <a:moveTo>
                      <a:pt x="200352" y="35017"/>
                    </a:moveTo>
                    <a:cubicBezTo>
                      <a:pt x="202524" y="22825"/>
                      <a:pt x="204953" y="11328"/>
                      <a:pt x="207610" y="565"/>
                    </a:cubicBezTo>
                    <a:lnTo>
                      <a:pt x="207725" y="3"/>
                    </a:lnTo>
                    <a:lnTo>
                      <a:pt x="95263" y="3"/>
                    </a:lnTo>
                    <a:cubicBezTo>
                      <a:pt x="42647" y="3"/>
                      <a:pt x="13110" y="8937"/>
                      <a:pt x="9538" y="47628"/>
                    </a:cubicBezTo>
                    <a:lnTo>
                      <a:pt x="13" y="209553"/>
                    </a:lnTo>
                    <a:cubicBezTo>
                      <a:pt x="13" y="220078"/>
                      <a:pt x="8538" y="228603"/>
                      <a:pt x="19063" y="228603"/>
                    </a:cubicBezTo>
                    <a:cubicBezTo>
                      <a:pt x="29579" y="228603"/>
                      <a:pt x="38113" y="220078"/>
                      <a:pt x="38113" y="209553"/>
                    </a:cubicBezTo>
                    <a:lnTo>
                      <a:pt x="38113" y="419103"/>
                    </a:lnTo>
                    <a:cubicBezTo>
                      <a:pt x="38113" y="429628"/>
                      <a:pt x="41875" y="438153"/>
                      <a:pt x="52400" y="438153"/>
                    </a:cubicBezTo>
                    <a:cubicBezTo>
                      <a:pt x="62916" y="438153"/>
                      <a:pt x="66688" y="429628"/>
                      <a:pt x="66688" y="419103"/>
                    </a:cubicBezTo>
                    <a:lnTo>
                      <a:pt x="76213" y="228603"/>
                    </a:lnTo>
                    <a:cubicBezTo>
                      <a:pt x="76213" y="218087"/>
                      <a:pt x="84738" y="209553"/>
                      <a:pt x="95263" y="209553"/>
                    </a:cubicBezTo>
                    <a:cubicBezTo>
                      <a:pt x="105779" y="209553"/>
                      <a:pt x="114313" y="218087"/>
                      <a:pt x="114313" y="228603"/>
                    </a:cubicBezTo>
                    <a:lnTo>
                      <a:pt x="123838" y="419103"/>
                    </a:lnTo>
                    <a:cubicBezTo>
                      <a:pt x="123838" y="429628"/>
                      <a:pt x="127600" y="438153"/>
                      <a:pt x="138126" y="438153"/>
                    </a:cubicBezTo>
                    <a:cubicBezTo>
                      <a:pt x="148641" y="438153"/>
                      <a:pt x="152413" y="429628"/>
                      <a:pt x="152413" y="419103"/>
                    </a:cubicBezTo>
                    <a:lnTo>
                      <a:pt x="152413" y="38103"/>
                    </a:lnTo>
                    <a:lnTo>
                      <a:pt x="200190" y="35779"/>
                    </a:lnTo>
                    <a:lnTo>
                      <a:pt x="200352" y="35017"/>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34" name="Freihandform 33">
                <a:extLst>
                  <a:ext uri="{FF2B5EF4-FFF2-40B4-BE49-F238E27FC236}">
                    <a16:creationId xmlns:a16="http://schemas.microsoft.com/office/drawing/2014/main" id="{8D93F02B-905F-FA4B-8B09-9D99803CB252}"/>
                  </a:ext>
                </a:extLst>
              </p:cNvPr>
              <p:cNvSpPr/>
              <p:nvPr/>
            </p:nvSpPr>
            <p:spPr>
              <a:xfrm>
                <a:off x="1856641" y="3735301"/>
                <a:ext cx="36271" cy="29337"/>
              </a:xfrm>
              <a:custGeom>
                <a:avLst/>
                <a:gdLst>
                  <a:gd name="connsiteX0" fmla="*/ 21997 w 36271"/>
                  <a:gd name="connsiteY0" fmla="*/ 3 h 29337"/>
                  <a:gd name="connsiteX1" fmla="*/ 13 w 36271"/>
                  <a:gd name="connsiteY1" fmla="*/ 3 h 29337"/>
                  <a:gd name="connsiteX2" fmla="*/ 165 w 36271"/>
                  <a:gd name="connsiteY2" fmla="*/ 708 h 29337"/>
                  <a:gd name="connsiteX3" fmla="*/ 6223 w 36271"/>
                  <a:gd name="connsiteY3" fmla="*/ 28626 h 29337"/>
                  <a:gd name="connsiteX4" fmla="*/ 6376 w 36271"/>
                  <a:gd name="connsiteY4" fmla="*/ 29340 h 29337"/>
                  <a:gd name="connsiteX5" fmla="*/ 21997 w 36271"/>
                  <a:gd name="connsiteY5" fmla="*/ 28578 h 29337"/>
                  <a:gd name="connsiteX6" fmla="*/ 36284 w 36271"/>
                  <a:gd name="connsiteY6" fmla="*/ 14291 h 29337"/>
                  <a:gd name="connsiteX7" fmla="*/ 21997 w 36271"/>
                  <a:gd name="connsiteY7" fmla="*/ 3 h 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1" h="29337">
                    <a:moveTo>
                      <a:pt x="21997" y="3"/>
                    </a:moveTo>
                    <a:lnTo>
                      <a:pt x="13" y="3"/>
                    </a:lnTo>
                    <a:lnTo>
                      <a:pt x="165" y="708"/>
                    </a:lnTo>
                    <a:cubicBezTo>
                      <a:pt x="2347" y="9528"/>
                      <a:pt x="4366" y="18843"/>
                      <a:pt x="6223" y="28626"/>
                    </a:cubicBezTo>
                    <a:lnTo>
                      <a:pt x="6376" y="29340"/>
                    </a:lnTo>
                    <a:lnTo>
                      <a:pt x="21997" y="28578"/>
                    </a:lnTo>
                    <a:cubicBezTo>
                      <a:pt x="29883" y="28578"/>
                      <a:pt x="36284" y="22177"/>
                      <a:pt x="36284" y="14291"/>
                    </a:cubicBezTo>
                    <a:cubicBezTo>
                      <a:pt x="36284" y="6404"/>
                      <a:pt x="29883" y="3"/>
                      <a:pt x="21997" y="3"/>
                    </a:cubicBezTo>
                  </a:path>
                </a:pathLst>
              </a:custGeom>
              <a:solidFill>
                <a:srgbClr val="4BAADC"/>
              </a:solidFill>
              <a:ln w="9525" cap="flat">
                <a:solidFill>
                  <a:schemeClr val="accent1">
                    <a:lumMod val="75000"/>
                  </a:schemeClr>
                </a:solidFill>
                <a:prstDash val="solid"/>
                <a:miter/>
              </a:ln>
            </p:spPr>
            <p:txBody>
              <a:bodyPr rtlCol="0" anchor="ctr"/>
              <a:lstStyle/>
              <a:p>
                <a:endParaRPr lang="de-DE"/>
              </a:p>
            </p:txBody>
          </p:sp>
          <p:sp>
            <p:nvSpPr>
              <p:cNvPr id="35" name="Freihandform 34">
                <a:extLst>
                  <a:ext uri="{FF2B5EF4-FFF2-40B4-BE49-F238E27FC236}">
                    <a16:creationId xmlns:a16="http://schemas.microsoft.com/office/drawing/2014/main" id="{6C3E1F75-673C-B54F-B9D7-C9C560EA5EB0}"/>
                  </a:ext>
                </a:extLst>
              </p:cNvPr>
              <p:cNvSpPr/>
              <p:nvPr/>
            </p:nvSpPr>
            <p:spPr>
              <a:xfrm>
                <a:off x="1588113" y="3601951"/>
                <a:ext cx="76200" cy="95249"/>
              </a:xfrm>
              <a:custGeom>
                <a:avLst/>
                <a:gdLst>
                  <a:gd name="connsiteX0" fmla="*/ 76213 w 76200"/>
                  <a:gd name="connsiteY0" fmla="*/ 47628 h 95249"/>
                  <a:gd name="connsiteX1" fmla="*/ 38113 w 76200"/>
                  <a:gd name="connsiteY1" fmla="*/ 95253 h 95249"/>
                  <a:gd name="connsiteX2" fmla="*/ 13 w 76200"/>
                  <a:gd name="connsiteY2" fmla="*/ 47628 h 95249"/>
                  <a:gd name="connsiteX3" fmla="*/ 38113 w 76200"/>
                  <a:gd name="connsiteY3" fmla="*/ 3 h 95249"/>
                  <a:gd name="connsiteX4" fmla="*/ 76213 w 76200"/>
                  <a:gd name="connsiteY4" fmla="*/ 47628 h 95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95249">
                    <a:moveTo>
                      <a:pt x="76213" y="47628"/>
                    </a:moveTo>
                    <a:cubicBezTo>
                      <a:pt x="76213" y="73936"/>
                      <a:pt x="64421" y="95253"/>
                      <a:pt x="38113" y="95253"/>
                    </a:cubicBezTo>
                    <a:cubicBezTo>
                      <a:pt x="11805" y="95253"/>
                      <a:pt x="13" y="73936"/>
                      <a:pt x="13" y="47628"/>
                    </a:cubicBezTo>
                    <a:cubicBezTo>
                      <a:pt x="13" y="21320"/>
                      <a:pt x="11805" y="3"/>
                      <a:pt x="38113" y="3"/>
                    </a:cubicBezTo>
                    <a:cubicBezTo>
                      <a:pt x="64421" y="3"/>
                      <a:pt x="76213" y="21320"/>
                      <a:pt x="76213" y="47628"/>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6" name="Freihandform 35">
                <a:extLst>
                  <a:ext uri="{FF2B5EF4-FFF2-40B4-BE49-F238E27FC236}">
                    <a16:creationId xmlns:a16="http://schemas.microsoft.com/office/drawing/2014/main" id="{6A6782AF-163D-6C4F-B159-75384A45597D}"/>
                  </a:ext>
                </a:extLst>
              </p:cNvPr>
              <p:cNvSpPr/>
              <p:nvPr/>
            </p:nvSpPr>
            <p:spPr>
              <a:xfrm>
                <a:off x="1721463" y="3621001"/>
                <a:ext cx="152400" cy="552449"/>
              </a:xfrm>
              <a:custGeom>
                <a:avLst/>
                <a:gdLst>
                  <a:gd name="connsiteX0" fmla="*/ 76213 w 152400"/>
                  <a:gd name="connsiteY0" fmla="*/ 3 h 552449"/>
                  <a:gd name="connsiteX1" fmla="*/ 13 w 152400"/>
                  <a:gd name="connsiteY1" fmla="*/ 266703 h 552449"/>
                  <a:gd name="connsiteX2" fmla="*/ 38113 w 152400"/>
                  <a:gd name="connsiteY2" fmla="*/ 552453 h 552449"/>
                  <a:gd name="connsiteX3" fmla="*/ 114313 w 152400"/>
                  <a:gd name="connsiteY3" fmla="*/ 552453 h 552449"/>
                  <a:gd name="connsiteX4" fmla="*/ 152413 w 152400"/>
                  <a:gd name="connsiteY4" fmla="*/ 266703 h 552449"/>
                  <a:gd name="connsiteX5" fmla="*/ 76213 w 152400"/>
                  <a:gd name="connsiteY5" fmla="*/ 3 h 552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552449">
                    <a:moveTo>
                      <a:pt x="76213" y="3"/>
                    </a:moveTo>
                    <a:cubicBezTo>
                      <a:pt x="57163" y="3"/>
                      <a:pt x="13" y="95243"/>
                      <a:pt x="13" y="266703"/>
                    </a:cubicBezTo>
                    <a:cubicBezTo>
                      <a:pt x="13" y="438163"/>
                      <a:pt x="38113" y="552453"/>
                      <a:pt x="38113" y="552453"/>
                    </a:cubicBezTo>
                    <a:lnTo>
                      <a:pt x="114313" y="552453"/>
                    </a:lnTo>
                    <a:cubicBezTo>
                      <a:pt x="114313" y="552453"/>
                      <a:pt x="152413" y="438143"/>
                      <a:pt x="152413" y="266703"/>
                    </a:cubicBezTo>
                    <a:cubicBezTo>
                      <a:pt x="152413" y="95263"/>
                      <a:pt x="95263" y="3"/>
                      <a:pt x="76213" y="3"/>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7" name="Freihandform 36">
                <a:extLst>
                  <a:ext uri="{FF2B5EF4-FFF2-40B4-BE49-F238E27FC236}">
                    <a16:creationId xmlns:a16="http://schemas.microsoft.com/office/drawing/2014/main" id="{2935DC7A-9F60-054A-A3F1-2797C9F6208A}"/>
                  </a:ext>
                </a:extLst>
              </p:cNvPr>
              <p:cNvSpPr/>
              <p:nvPr/>
            </p:nvSpPr>
            <p:spPr>
              <a:xfrm>
                <a:off x="1530959" y="3735301"/>
                <a:ext cx="207721" cy="228599"/>
              </a:xfrm>
              <a:custGeom>
                <a:avLst/>
                <a:gdLst>
                  <a:gd name="connsiteX0" fmla="*/ 207734 w 207721"/>
                  <a:gd name="connsiteY0" fmla="*/ 3 h 228599"/>
                  <a:gd name="connsiteX1" fmla="*/ 95263 w 207721"/>
                  <a:gd name="connsiteY1" fmla="*/ 3 h 228599"/>
                  <a:gd name="connsiteX2" fmla="*/ 9538 w 207721"/>
                  <a:gd name="connsiteY2" fmla="*/ 47628 h 228599"/>
                  <a:gd name="connsiteX3" fmla="*/ 13 w 207721"/>
                  <a:gd name="connsiteY3" fmla="*/ 209553 h 228599"/>
                  <a:gd name="connsiteX4" fmla="*/ 19063 w 207721"/>
                  <a:gd name="connsiteY4" fmla="*/ 228603 h 228599"/>
                  <a:gd name="connsiteX5" fmla="*/ 38113 w 207721"/>
                  <a:gd name="connsiteY5" fmla="*/ 209553 h 228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721" h="228599">
                    <a:moveTo>
                      <a:pt x="207734" y="3"/>
                    </a:moveTo>
                    <a:lnTo>
                      <a:pt x="95263" y="3"/>
                    </a:lnTo>
                    <a:cubicBezTo>
                      <a:pt x="42656" y="3"/>
                      <a:pt x="13110" y="8928"/>
                      <a:pt x="9538" y="47628"/>
                    </a:cubicBezTo>
                    <a:lnTo>
                      <a:pt x="13" y="209553"/>
                    </a:lnTo>
                    <a:cubicBezTo>
                      <a:pt x="13" y="220069"/>
                      <a:pt x="8547" y="228603"/>
                      <a:pt x="19063" y="228603"/>
                    </a:cubicBezTo>
                    <a:cubicBezTo>
                      <a:pt x="29588" y="228603"/>
                      <a:pt x="38113" y="220069"/>
                      <a:pt x="38113" y="209553"/>
                    </a:cubicBezTo>
                  </a:path>
                </a:pathLst>
              </a:custGeom>
              <a:noFill/>
              <a:ln w="19050" cap="rnd">
                <a:solidFill>
                  <a:schemeClr val="accent1">
                    <a:lumMod val="75000"/>
                  </a:schemeClr>
                </a:solidFill>
                <a:prstDash val="solid"/>
                <a:round/>
              </a:ln>
            </p:spPr>
            <p:txBody>
              <a:bodyPr rtlCol="0" anchor="ctr"/>
              <a:lstStyle/>
              <a:p>
                <a:endParaRPr lang="de-DE"/>
              </a:p>
            </p:txBody>
          </p:sp>
          <p:sp>
            <p:nvSpPr>
              <p:cNvPr id="38" name="Freihandform 37">
                <a:extLst>
                  <a:ext uri="{FF2B5EF4-FFF2-40B4-BE49-F238E27FC236}">
                    <a16:creationId xmlns:a16="http://schemas.microsoft.com/office/drawing/2014/main" id="{8C9722ED-7C83-4748-8985-CA720CD710EB}"/>
                  </a:ext>
                </a:extLst>
              </p:cNvPr>
              <p:cNvSpPr/>
              <p:nvPr/>
            </p:nvSpPr>
            <p:spPr>
              <a:xfrm>
                <a:off x="1856645" y="3735302"/>
                <a:ext cx="36271" cy="29336"/>
              </a:xfrm>
              <a:custGeom>
                <a:avLst/>
                <a:gdLst>
                  <a:gd name="connsiteX0" fmla="*/ 6376 w 36271"/>
                  <a:gd name="connsiteY0" fmla="*/ 29340 h 29336"/>
                  <a:gd name="connsiteX1" fmla="*/ 21997 w 36271"/>
                  <a:gd name="connsiteY1" fmla="*/ 28578 h 29336"/>
                  <a:gd name="connsiteX2" fmla="*/ 36284 w 36271"/>
                  <a:gd name="connsiteY2" fmla="*/ 14291 h 29336"/>
                  <a:gd name="connsiteX3" fmla="*/ 21997 w 36271"/>
                  <a:gd name="connsiteY3" fmla="*/ 3 h 29336"/>
                  <a:gd name="connsiteX4" fmla="*/ 13 w 36271"/>
                  <a:gd name="connsiteY4" fmla="*/ 3 h 2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1" h="29336">
                    <a:moveTo>
                      <a:pt x="6376" y="29340"/>
                    </a:moveTo>
                    <a:lnTo>
                      <a:pt x="21997" y="28578"/>
                    </a:lnTo>
                    <a:cubicBezTo>
                      <a:pt x="29883" y="28578"/>
                      <a:pt x="36284" y="22177"/>
                      <a:pt x="36284" y="14291"/>
                    </a:cubicBezTo>
                    <a:cubicBezTo>
                      <a:pt x="36284" y="6404"/>
                      <a:pt x="29883" y="3"/>
                      <a:pt x="21997" y="3"/>
                    </a:cubicBezTo>
                    <a:lnTo>
                      <a:pt x="13" y="3"/>
                    </a:lnTo>
                  </a:path>
                </a:pathLst>
              </a:custGeom>
              <a:solidFill>
                <a:schemeClr val="accent1"/>
              </a:solidFill>
              <a:ln w="19050" cap="rnd">
                <a:solidFill>
                  <a:schemeClr val="accent1">
                    <a:lumMod val="75000"/>
                  </a:schemeClr>
                </a:solidFill>
                <a:prstDash val="solid"/>
                <a:round/>
              </a:ln>
            </p:spPr>
            <p:txBody>
              <a:bodyPr rtlCol="0" anchor="ctr"/>
              <a:lstStyle/>
              <a:p>
                <a:endParaRPr lang="de-DE"/>
              </a:p>
            </p:txBody>
          </p:sp>
          <p:sp>
            <p:nvSpPr>
              <p:cNvPr id="39" name="Freihandform 38">
                <a:extLst>
                  <a:ext uri="{FF2B5EF4-FFF2-40B4-BE49-F238E27FC236}">
                    <a16:creationId xmlns:a16="http://schemas.microsoft.com/office/drawing/2014/main" id="{70040260-8B19-B240-99B6-775D03F52F56}"/>
                  </a:ext>
                </a:extLst>
              </p:cNvPr>
              <p:cNvSpPr/>
              <p:nvPr/>
            </p:nvSpPr>
            <p:spPr>
              <a:xfrm>
                <a:off x="1569063" y="3771077"/>
                <a:ext cx="162086" cy="402374"/>
              </a:xfrm>
              <a:custGeom>
                <a:avLst/>
                <a:gdLst>
                  <a:gd name="connsiteX0" fmla="*/ 13 w 162086"/>
                  <a:gd name="connsiteY0" fmla="*/ 40427 h 402374"/>
                  <a:gd name="connsiteX1" fmla="*/ 13 w 162086"/>
                  <a:gd name="connsiteY1" fmla="*/ 383327 h 402374"/>
                  <a:gd name="connsiteX2" fmla="*/ 14301 w 162086"/>
                  <a:gd name="connsiteY2" fmla="*/ 402377 h 402374"/>
                  <a:gd name="connsiteX3" fmla="*/ 28588 w 162086"/>
                  <a:gd name="connsiteY3" fmla="*/ 383327 h 402374"/>
                  <a:gd name="connsiteX4" fmla="*/ 38113 w 162086"/>
                  <a:gd name="connsiteY4" fmla="*/ 192827 h 402374"/>
                  <a:gd name="connsiteX5" fmla="*/ 57163 w 162086"/>
                  <a:gd name="connsiteY5" fmla="*/ 173777 h 402374"/>
                  <a:gd name="connsiteX6" fmla="*/ 76213 w 162086"/>
                  <a:gd name="connsiteY6" fmla="*/ 192827 h 402374"/>
                  <a:gd name="connsiteX7" fmla="*/ 85738 w 162086"/>
                  <a:gd name="connsiteY7" fmla="*/ 383327 h 402374"/>
                  <a:gd name="connsiteX8" fmla="*/ 100026 w 162086"/>
                  <a:gd name="connsiteY8" fmla="*/ 402377 h 402374"/>
                  <a:gd name="connsiteX9" fmla="*/ 114313 w 162086"/>
                  <a:gd name="connsiteY9" fmla="*/ 383327 h 402374"/>
                  <a:gd name="connsiteX10" fmla="*/ 114313 w 162086"/>
                  <a:gd name="connsiteY10" fmla="*/ 2327 h 402374"/>
                  <a:gd name="connsiteX11" fmla="*/ 162100 w 162086"/>
                  <a:gd name="connsiteY11" fmla="*/ 3 h 40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086" h="402374">
                    <a:moveTo>
                      <a:pt x="13" y="40427"/>
                    </a:moveTo>
                    <a:lnTo>
                      <a:pt x="13" y="383327"/>
                    </a:lnTo>
                    <a:cubicBezTo>
                      <a:pt x="13" y="393843"/>
                      <a:pt x="3785" y="402377"/>
                      <a:pt x="14301" y="402377"/>
                    </a:cubicBezTo>
                    <a:cubicBezTo>
                      <a:pt x="24816" y="402377"/>
                      <a:pt x="28588" y="393843"/>
                      <a:pt x="28588" y="383327"/>
                    </a:cubicBezTo>
                    <a:lnTo>
                      <a:pt x="38113" y="192827"/>
                    </a:lnTo>
                    <a:cubicBezTo>
                      <a:pt x="38113" y="182312"/>
                      <a:pt x="46647" y="173777"/>
                      <a:pt x="57163" y="173777"/>
                    </a:cubicBezTo>
                    <a:cubicBezTo>
                      <a:pt x="67679" y="173777"/>
                      <a:pt x="76213" y="182312"/>
                      <a:pt x="76213" y="192827"/>
                    </a:cubicBezTo>
                    <a:lnTo>
                      <a:pt x="85738" y="383327"/>
                    </a:lnTo>
                    <a:cubicBezTo>
                      <a:pt x="85738" y="393843"/>
                      <a:pt x="89510" y="402377"/>
                      <a:pt x="100026" y="402377"/>
                    </a:cubicBezTo>
                    <a:cubicBezTo>
                      <a:pt x="110541" y="402377"/>
                      <a:pt x="114313" y="393843"/>
                      <a:pt x="114313" y="383327"/>
                    </a:cubicBezTo>
                    <a:lnTo>
                      <a:pt x="114313" y="2327"/>
                    </a:lnTo>
                    <a:lnTo>
                      <a:pt x="162100" y="3"/>
                    </a:lnTo>
                  </a:path>
                </a:pathLst>
              </a:custGeom>
              <a:noFill/>
              <a:ln w="19050" cap="rnd">
                <a:solidFill>
                  <a:schemeClr val="accent1">
                    <a:lumMod val="75000"/>
                  </a:schemeClr>
                </a:solidFill>
                <a:prstDash val="solid"/>
                <a:round/>
              </a:ln>
            </p:spPr>
            <p:txBody>
              <a:bodyPr rtlCol="0" anchor="ctr"/>
              <a:lstStyle/>
              <a:p>
                <a:endParaRPr lang="de-DE"/>
              </a:p>
            </p:txBody>
          </p:sp>
        </p:grpSp>
        <p:grpSp>
          <p:nvGrpSpPr>
            <p:cNvPr id="40" name="Grafik 13">
              <a:extLst>
                <a:ext uri="{FF2B5EF4-FFF2-40B4-BE49-F238E27FC236}">
                  <a16:creationId xmlns:a16="http://schemas.microsoft.com/office/drawing/2014/main" id="{0AC8A44D-463F-4D43-B803-E9473CEB8C06}"/>
                </a:ext>
              </a:extLst>
            </p:cNvPr>
            <p:cNvGrpSpPr>
              <a:grpSpLocks noChangeAspect="1"/>
            </p:cNvGrpSpPr>
            <p:nvPr/>
          </p:nvGrpSpPr>
          <p:grpSpPr>
            <a:xfrm>
              <a:off x="1124254" y="3361997"/>
              <a:ext cx="437988" cy="773542"/>
              <a:chOff x="2074836" y="3152772"/>
              <a:chExt cx="323592" cy="571503"/>
            </a:xfrm>
          </p:grpSpPr>
          <p:sp>
            <p:nvSpPr>
              <p:cNvPr id="41" name="Freihandform 40">
                <a:extLst>
                  <a:ext uri="{FF2B5EF4-FFF2-40B4-BE49-F238E27FC236}">
                    <a16:creationId xmlns:a16="http://schemas.microsoft.com/office/drawing/2014/main" id="{A754A74E-CD79-2A43-9368-64C76AC7EB86}"/>
                  </a:ext>
                </a:extLst>
              </p:cNvPr>
              <p:cNvSpPr/>
              <p:nvPr/>
            </p:nvSpPr>
            <p:spPr>
              <a:xfrm>
                <a:off x="2089122" y="3314701"/>
                <a:ext cx="152457" cy="47625"/>
              </a:xfrm>
              <a:custGeom>
                <a:avLst/>
                <a:gdLst>
                  <a:gd name="connsiteX0" fmla="*/ 142947 w 152457"/>
                  <a:gd name="connsiteY0" fmla="*/ 47628 h 47625"/>
                  <a:gd name="connsiteX1" fmla="*/ 152472 w 152457"/>
                  <a:gd name="connsiteY1" fmla="*/ 9528 h 47625"/>
                  <a:gd name="connsiteX2" fmla="*/ 15 w 152457"/>
                  <a:gd name="connsiteY2" fmla="*/ 3 h 47625"/>
                </a:gdLst>
                <a:ahLst/>
                <a:cxnLst>
                  <a:cxn ang="0">
                    <a:pos x="connsiteX0" y="connsiteY0"/>
                  </a:cxn>
                  <a:cxn ang="0">
                    <a:pos x="connsiteX1" y="connsiteY1"/>
                  </a:cxn>
                  <a:cxn ang="0">
                    <a:pos x="connsiteX2" y="connsiteY2"/>
                  </a:cxn>
                </a:cxnLst>
                <a:rect l="l" t="t" r="r" b="b"/>
                <a:pathLst>
                  <a:path w="152457" h="47625">
                    <a:moveTo>
                      <a:pt x="142947" y="47628"/>
                    </a:moveTo>
                    <a:lnTo>
                      <a:pt x="152472" y="9528"/>
                    </a:lnTo>
                    <a:lnTo>
                      <a:pt x="15" y="3"/>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2" name="Freihandform 41">
                <a:extLst>
                  <a:ext uri="{FF2B5EF4-FFF2-40B4-BE49-F238E27FC236}">
                    <a16:creationId xmlns:a16="http://schemas.microsoft.com/office/drawing/2014/main" id="{A5D1179A-368D-E645-A2DF-B9ED658F3687}"/>
                  </a:ext>
                </a:extLst>
              </p:cNvPr>
              <p:cNvSpPr/>
              <p:nvPr/>
            </p:nvSpPr>
            <p:spPr>
              <a:xfrm>
                <a:off x="2293911" y="3162297"/>
                <a:ext cx="76200" cy="95249"/>
              </a:xfrm>
              <a:custGeom>
                <a:avLst/>
                <a:gdLst>
                  <a:gd name="connsiteX0" fmla="*/ 76215 w 76200"/>
                  <a:gd name="connsiteY0" fmla="*/ 47628 h 95249"/>
                  <a:gd name="connsiteX1" fmla="*/ 38115 w 76200"/>
                  <a:gd name="connsiteY1" fmla="*/ 95253 h 95249"/>
                  <a:gd name="connsiteX2" fmla="*/ 15 w 76200"/>
                  <a:gd name="connsiteY2" fmla="*/ 47628 h 95249"/>
                  <a:gd name="connsiteX3" fmla="*/ 38115 w 76200"/>
                  <a:gd name="connsiteY3" fmla="*/ 3 h 95249"/>
                  <a:gd name="connsiteX4" fmla="*/ 76215 w 76200"/>
                  <a:gd name="connsiteY4" fmla="*/ 47628 h 95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95249">
                    <a:moveTo>
                      <a:pt x="76215" y="47628"/>
                    </a:moveTo>
                    <a:cubicBezTo>
                      <a:pt x="76215" y="73936"/>
                      <a:pt x="64423" y="95253"/>
                      <a:pt x="38115" y="95253"/>
                    </a:cubicBezTo>
                    <a:cubicBezTo>
                      <a:pt x="11807" y="95253"/>
                      <a:pt x="15" y="73936"/>
                      <a:pt x="15" y="47628"/>
                    </a:cubicBezTo>
                    <a:cubicBezTo>
                      <a:pt x="15" y="21320"/>
                      <a:pt x="11807" y="3"/>
                      <a:pt x="38115" y="3"/>
                    </a:cubicBezTo>
                    <a:cubicBezTo>
                      <a:pt x="64423" y="3"/>
                      <a:pt x="76215" y="21320"/>
                      <a:pt x="76215" y="47628"/>
                    </a:cubicBezTo>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43" name="Freihandform 42">
                <a:extLst>
                  <a:ext uri="{FF2B5EF4-FFF2-40B4-BE49-F238E27FC236}">
                    <a16:creationId xmlns:a16="http://schemas.microsoft.com/office/drawing/2014/main" id="{CDB8EFA3-C229-8C41-B957-29708034B5D3}"/>
                  </a:ext>
                </a:extLst>
              </p:cNvPr>
              <p:cNvSpPr/>
              <p:nvPr/>
            </p:nvSpPr>
            <p:spPr>
              <a:xfrm>
                <a:off x="2074836" y="3286125"/>
                <a:ext cx="323592" cy="438149"/>
              </a:xfrm>
              <a:custGeom>
                <a:avLst/>
                <a:gdLst>
                  <a:gd name="connsiteX0" fmla="*/ 322684 w 323592"/>
                  <a:gd name="connsiteY0" fmla="*/ 418170 h 438149"/>
                  <a:gd name="connsiteX1" fmla="*/ 251265 w 323592"/>
                  <a:gd name="connsiteY1" fmla="*/ 245491 h 438149"/>
                  <a:gd name="connsiteX2" fmla="*/ 249027 w 323592"/>
                  <a:gd name="connsiteY2" fmla="*/ 171844 h 438149"/>
                  <a:gd name="connsiteX3" fmla="*/ 284689 w 323592"/>
                  <a:gd name="connsiteY3" fmla="*/ 47628 h 438149"/>
                  <a:gd name="connsiteX4" fmla="*/ 189439 w 323592"/>
                  <a:gd name="connsiteY4" fmla="*/ 3 h 438149"/>
                  <a:gd name="connsiteX5" fmla="*/ 14303 w 323592"/>
                  <a:gd name="connsiteY5" fmla="*/ 3 h 438149"/>
                  <a:gd name="connsiteX6" fmla="*/ 15 w 323592"/>
                  <a:gd name="connsiteY6" fmla="*/ 14291 h 438149"/>
                  <a:gd name="connsiteX7" fmla="*/ 14303 w 323592"/>
                  <a:gd name="connsiteY7" fmla="*/ 28578 h 438149"/>
                  <a:gd name="connsiteX8" fmla="*/ 166760 w 323592"/>
                  <a:gd name="connsiteY8" fmla="*/ 38103 h 438149"/>
                  <a:gd name="connsiteX9" fmla="*/ 142900 w 323592"/>
                  <a:gd name="connsiteY9" fmla="*/ 133553 h 438149"/>
                  <a:gd name="connsiteX10" fmla="*/ 133422 w 323592"/>
                  <a:gd name="connsiteY10" fmla="*/ 209905 h 438149"/>
                  <a:gd name="connsiteX11" fmla="*/ 133365 w 323592"/>
                  <a:gd name="connsiteY11" fmla="*/ 423866 h 438149"/>
                  <a:gd name="connsiteX12" fmla="*/ 147653 w 323592"/>
                  <a:gd name="connsiteY12" fmla="*/ 438153 h 438149"/>
                  <a:gd name="connsiteX13" fmla="*/ 161940 w 323592"/>
                  <a:gd name="connsiteY13" fmla="*/ 423866 h 438149"/>
                  <a:gd name="connsiteX14" fmla="*/ 170684 w 323592"/>
                  <a:gd name="connsiteY14" fmla="*/ 228603 h 438149"/>
                  <a:gd name="connsiteX15" fmla="*/ 186648 w 323592"/>
                  <a:gd name="connsiteY15" fmla="*/ 209553 h 438149"/>
                  <a:gd name="connsiteX16" fmla="*/ 207393 w 323592"/>
                  <a:gd name="connsiteY16" fmla="*/ 228603 h 438149"/>
                  <a:gd name="connsiteX17" fmla="*/ 296471 w 323592"/>
                  <a:gd name="connsiteY17" fmla="*/ 429552 h 438149"/>
                  <a:gd name="connsiteX18" fmla="*/ 315273 w 323592"/>
                  <a:gd name="connsiteY18" fmla="*/ 436962 h 438149"/>
                  <a:gd name="connsiteX19" fmla="*/ 322684 w 323592"/>
                  <a:gd name="connsiteY19" fmla="*/ 418170 h 438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3592" h="438149">
                    <a:moveTo>
                      <a:pt x="322684" y="418170"/>
                    </a:moveTo>
                    <a:lnTo>
                      <a:pt x="251265" y="245491"/>
                    </a:lnTo>
                    <a:cubicBezTo>
                      <a:pt x="240521" y="216106"/>
                      <a:pt x="241569" y="197790"/>
                      <a:pt x="249027" y="171844"/>
                    </a:cubicBezTo>
                    <a:lnTo>
                      <a:pt x="284689" y="47628"/>
                    </a:lnTo>
                    <a:cubicBezTo>
                      <a:pt x="294214" y="9528"/>
                      <a:pt x="242045" y="3"/>
                      <a:pt x="189439" y="3"/>
                    </a:cubicBezTo>
                    <a:lnTo>
                      <a:pt x="14303" y="3"/>
                    </a:lnTo>
                    <a:cubicBezTo>
                      <a:pt x="6416" y="3"/>
                      <a:pt x="15" y="6404"/>
                      <a:pt x="15" y="14291"/>
                    </a:cubicBezTo>
                    <a:cubicBezTo>
                      <a:pt x="15" y="22177"/>
                      <a:pt x="5968" y="27397"/>
                      <a:pt x="14303" y="28578"/>
                    </a:cubicBezTo>
                    <a:lnTo>
                      <a:pt x="166760" y="38103"/>
                    </a:lnTo>
                    <a:lnTo>
                      <a:pt x="142900" y="133553"/>
                    </a:lnTo>
                    <a:cubicBezTo>
                      <a:pt x="136946" y="158756"/>
                      <a:pt x="133422" y="176520"/>
                      <a:pt x="133422" y="209905"/>
                    </a:cubicBezTo>
                    <a:lnTo>
                      <a:pt x="133365" y="423866"/>
                    </a:lnTo>
                    <a:cubicBezTo>
                      <a:pt x="133365" y="431752"/>
                      <a:pt x="139766" y="438153"/>
                      <a:pt x="147653" y="438153"/>
                    </a:cubicBezTo>
                    <a:cubicBezTo>
                      <a:pt x="155539" y="438153"/>
                      <a:pt x="161940" y="431752"/>
                      <a:pt x="161940" y="423866"/>
                    </a:cubicBezTo>
                    <a:lnTo>
                      <a:pt x="170684" y="228603"/>
                    </a:lnTo>
                    <a:cubicBezTo>
                      <a:pt x="171170" y="217287"/>
                      <a:pt x="177418" y="209553"/>
                      <a:pt x="186648" y="209553"/>
                    </a:cubicBezTo>
                    <a:cubicBezTo>
                      <a:pt x="195878" y="209553"/>
                      <a:pt x="202717" y="216840"/>
                      <a:pt x="207393" y="228603"/>
                    </a:cubicBezTo>
                    <a:lnTo>
                      <a:pt x="296471" y="429552"/>
                    </a:lnTo>
                    <a:cubicBezTo>
                      <a:pt x="299614" y="436791"/>
                      <a:pt x="308044" y="440106"/>
                      <a:pt x="315273" y="436962"/>
                    </a:cubicBezTo>
                    <a:cubicBezTo>
                      <a:pt x="322503" y="433819"/>
                      <a:pt x="325208" y="425647"/>
                      <a:pt x="322684" y="418170"/>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44" name="Freihandform 43">
                <a:extLst>
                  <a:ext uri="{FF2B5EF4-FFF2-40B4-BE49-F238E27FC236}">
                    <a16:creationId xmlns:a16="http://schemas.microsoft.com/office/drawing/2014/main" id="{1EA1434D-F1B0-2940-9373-78EC0A4DF632}"/>
                  </a:ext>
                </a:extLst>
              </p:cNvPr>
              <p:cNvSpPr/>
              <p:nvPr/>
            </p:nvSpPr>
            <p:spPr>
              <a:xfrm>
                <a:off x="2074836" y="3152772"/>
                <a:ext cx="76200" cy="76200"/>
              </a:xfrm>
              <a:custGeom>
                <a:avLst/>
                <a:gdLst>
                  <a:gd name="connsiteX0" fmla="*/ 76215 w 76200"/>
                  <a:gd name="connsiteY0" fmla="*/ 38103 h 76200"/>
                  <a:gd name="connsiteX1" fmla="*/ 38115 w 76200"/>
                  <a:gd name="connsiteY1" fmla="*/ 76203 h 76200"/>
                  <a:gd name="connsiteX2" fmla="*/ 15 w 76200"/>
                  <a:gd name="connsiteY2" fmla="*/ 38103 h 76200"/>
                  <a:gd name="connsiteX3" fmla="*/ 38115 w 76200"/>
                  <a:gd name="connsiteY3" fmla="*/ 3 h 76200"/>
                  <a:gd name="connsiteX4" fmla="*/ 76215 w 76200"/>
                  <a:gd name="connsiteY4" fmla="*/ 38103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6215" y="38103"/>
                    </a:moveTo>
                    <a:cubicBezTo>
                      <a:pt x="76215" y="59144"/>
                      <a:pt x="59156" y="76203"/>
                      <a:pt x="38115" y="76203"/>
                    </a:cubicBezTo>
                    <a:cubicBezTo>
                      <a:pt x="17074" y="76203"/>
                      <a:pt x="15" y="59144"/>
                      <a:pt x="15" y="38103"/>
                    </a:cubicBezTo>
                    <a:cubicBezTo>
                      <a:pt x="15" y="17062"/>
                      <a:pt x="17074" y="3"/>
                      <a:pt x="38115" y="3"/>
                    </a:cubicBezTo>
                    <a:cubicBezTo>
                      <a:pt x="59156" y="3"/>
                      <a:pt x="76215" y="17062"/>
                      <a:pt x="76215" y="38103"/>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45" name="Freihandform 44">
                <a:extLst>
                  <a:ext uri="{FF2B5EF4-FFF2-40B4-BE49-F238E27FC236}">
                    <a16:creationId xmlns:a16="http://schemas.microsoft.com/office/drawing/2014/main" id="{E759BE49-83F4-034A-807C-E8F3DD070C8E}"/>
                  </a:ext>
                </a:extLst>
              </p:cNvPr>
              <p:cNvSpPr/>
              <p:nvPr/>
            </p:nvSpPr>
            <p:spPr>
              <a:xfrm>
                <a:off x="2293911" y="3162297"/>
                <a:ext cx="76200" cy="95249"/>
              </a:xfrm>
              <a:custGeom>
                <a:avLst/>
                <a:gdLst>
                  <a:gd name="connsiteX0" fmla="*/ 76215 w 76200"/>
                  <a:gd name="connsiteY0" fmla="*/ 47628 h 95249"/>
                  <a:gd name="connsiteX1" fmla="*/ 38115 w 76200"/>
                  <a:gd name="connsiteY1" fmla="*/ 95253 h 95249"/>
                  <a:gd name="connsiteX2" fmla="*/ 15 w 76200"/>
                  <a:gd name="connsiteY2" fmla="*/ 47628 h 95249"/>
                  <a:gd name="connsiteX3" fmla="*/ 38115 w 76200"/>
                  <a:gd name="connsiteY3" fmla="*/ 3 h 95249"/>
                  <a:gd name="connsiteX4" fmla="*/ 76215 w 76200"/>
                  <a:gd name="connsiteY4" fmla="*/ 47628 h 95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95249">
                    <a:moveTo>
                      <a:pt x="76215" y="47628"/>
                    </a:moveTo>
                    <a:cubicBezTo>
                      <a:pt x="76215" y="73936"/>
                      <a:pt x="64423" y="95253"/>
                      <a:pt x="38115" y="95253"/>
                    </a:cubicBezTo>
                    <a:cubicBezTo>
                      <a:pt x="11807" y="95253"/>
                      <a:pt x="15" y="73936"/>
                      <a:pt x="15" y="47628"/>
                    </a:cubicBezTo>
                    <a:cubicBezTo>
                      <a:pt x="15" y="21320"/>
                      <a:pt x="11807" y="3"/>
                      <a:pt x="38115" y="3"/>
                    </a:cubicBezTo>
                    <a:cubicBezTo>
                      <a:pt x="64423" y="3"/>
                      <a:pt x="76215" y="21320"/>
                      <a:pt x="76215" y="47628"/>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6" name="Freihandform 45">
                <a:extLst>
                  <a:ext uri="{FF2B5EF4-FFF2-40B4-BE49-F238E27FC236}">
                    <a16:creationId xmlns:a16="http://schemas.microsoft.com/office/drawing/2014/main" id="{B0DC2D50-76AD-9040-8CFB-BA89BAD12170}"/>
                  </a:ext>
                </a:extLst>
              </p:cNvPr>
              <p:cNvSpPr/>
              <p:nvPr/>
            </p:nvSpPr>
            <p:spPr>
              <a:xfrm>
                <a:off x="2074836" y="3286125"/>
                <a:ext cx="323592" cy="438149"/>
              </a:xfrm>
              <a:custGeom>
                <a:avLst/>
                <a:gdLst>
                  <a:gd name="connsiteX0" fmla="*/ 322684 w 323592"/>
                  <a:gd name="connsiteY0" fmla="*/ 418170 h 438149"/>
                  <a:gd name="connsiteX1" fmla="*/ 251265 w 323592"/>
                  <a:gd name="connsiteY1" fmla="*/ 245491 h 438149"/>
                  <a:gd name="connsiteX2" fmla="*/ 249027 w 323592"/>
                  <a:gd name="connsiteY2" fmla="*/ 171844 h 438149"/>
                  <a:gd name="connsiteX3" fmla="*/ 284689 w 323592"/>
                  <a:gd name="connsiteY3" fmla="*/ 47628 h 438149"/>
                  <a:gd name="connsiteX4" fmla="*/ 189439 w 323592"/>
                  <a:gd name="connsiteY4" fmla="*/ 3 h 438149"/>
                  <a:gd name="connsiteX5" fmla="*/ 14303 w 323592"/>
                  <a:gd name="connsiteY5" fmla="*/ 3 h 438149"/>
                  <a:gd name="connsiteX6" fmla="*/ 15 w 323592"/>
                  <a:gd name="connsiteY6" fmla="*/ 14291 h 438149"/>
                  <a:gd name="connsiteX7" fmla="*/ 14303 w 323592"/>
                  <a:gd name="connsiteY7" fmla="*/ 28578 h 438149"/>
                  <a:gd name="connsiteX8" fmla="*/ 166760 w 323592"/>
                  <a:gd name="connsiteY8" fmla="*/ 38103 h 438149"/>
                  <a:gd name="connsiteX9" fmla="*/ 142900 w 323592"/>
                  <a:gd name="connsiteY9" fmla="*/ 133553 h 438149"/>
                  <a:gd name="connsiteX10" fmla="*/ 133422 w 323592"/>
                  <a:gd name="connsiteY10" fmla="*/ 209905 h 438149"/>
                  <a:gd name="connsiteX11" fmla="*/ 133365 w 323592"/>
                  <a:gd name="connsiteY11" fmla="*/ 423866 h 438149"/>
                  <a:gd name="connsiteX12" fmla="*/ 147653 w 323592"/>
                  <a:gd name="connsiteY12" fmla="*/ 438153 h 438149"/>
                  <a:gd name="connsiteX13" fmla="*/ 161940 w 323592"/>
                  <a:gd name="connsiteY13" fmla="*/ 423866 h 438149"/>
                  <a:gd name="connsiteX14" fmla="*/ 170684 w 323592"/>
                  <a:gd name="connsiteY14" fmla="*/ 228603 h 438149"/>
                  <a:gd name="connsiteX15" fmla="*/ 186648 w 323592"/>
                  <a:gd name="connsiteY15" fmla="*/ 209553 h 438149"/>
                  <a:gd name="connsiteX16" fmla="*/ 207393 w 323592"/>
                  <a:gd name="connsiteY16" fmla="*/ 228603 h 438149"/>
                  <a:gd name="connsiteX17" fmla="*/ 296471 w 323592"/>
                  <a:gd name="connsiteY17" fmla="*/ 429552 h 438149"/>
                  <a:gd name="connsiteX18" fmla="*/ 315273 w 323592"/>
                  <a:gd name="connsiteY18" fmla="*/ 436962 h 438149"/>
                  <a:gd name="connsiteX19" fmla="*/ 322684 w 323592"/>
                  <a:gd name="connsiteY19" fmla="*/ 418170 h 438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3592" h="438149">
                    <a:moveTo>
                      <a:pt x="322684" y="418170"/>
                    </a:moveTo>
                    <a:lnTo>
                      <a:pt x="251265" y="245491"/>
                    </a:lnTo>
                    <a:cubicBezTo>
                      <a:pt x="240521" y="216106"/>
                      <a:pt x="241569" y="197790"/>
                      <a:pt x="249027" y="171844"/>
                    </a:cubicBezTo>
                    <a:lnTo>
                      <a:pt x="284689" y="47628"/>
                    </a:lnTo>
                    <a:cubicBezTo>
                      <a:pt x="294214" y="9528"/>
                      <a:pt x="242045" y="3"/>
                      <a:pt x="189439" y="3"/>
                    </a:cubicBezTo>
                    <a:lnTo>
                      <a:pt x="14303" y="3"/>
                    </a:lnTo>
                    <a:cubicBezTo>
                      <a:pt x="6416" y="3"/>
                      <a:pt x="15" y="6404"/>
                      <a:pt x="15" y="14291"/>
                    </a:cubicBezTo>
                    <a:cubicBezTo>
                      <a:pt x="15" y="22177"/>
                      <a:pt x="5968" y="27397"/>
                      <a:pt x="14303" y="28578"/>
                    </a:cubicBezTo>
                    <a:lnTo>
                      <a:pt x="166760" y="38103"/>
                    </a:lnTo>
                    <a:lnTo>
                      <a:pt x="142900" y="133553"/>
                    </a:lnTo>
                    <a:cubicBezTo>
                      <a:pt x="136946" y="158756"/>
                      <a:pt x="133422" y="176520"/>
                      <a:pt x="133422" y="209905"/>
                    </a:cubicBezTo>
                    <a:lnTo>
                      <a:pt x="133365" y="423866"/>
                    </a:lnTo>
                    <a:cubicBezTo>
                      <a:pt x="133365" y="431752"/>
                      <a:pt x="139766" y="438153"/>
                      <a:pt x="147653" y="438153"/>
                    </a:cubicBezTo>
                    <a:cubicBezTo>
                      <a:pt x="155539" y="438153"/>
                      <a:pt x="161940" y="431752"/>
                      <a:pt x="161940" y="423866"/>
                    </a:cubicBezTo>
                    <a:lnTo>
                      <a:pt x="170684" y="228603"/>
                    </a:lnTo>
                    <a:cubicBezTo>
                      <a:pt x="171170" y="217287"/>
                      <a:pt x="177418" y="209553"/>
                      <a:pt x="186648" y="209553"/>
                    </a:cubicBezTo>
                    <a:cubicBezTo>
                      <a:pt x="195878" y="209553"/>
                      <a:pt x="202717" y="216840"/>
                      <a:pt x="207393" y="228603"/>
                    </a:cubicBezTo>
                    <a:lnTo>
                      <a:pt x="296471" y="429552"/>
                    </a:lnTo>
                    <a:cubicBezTo>
                      <a:pt x="299614" y="436791"/>
                      <a:pt x="308044" y="440106"/>
                      <a:pt x="315273" y="436962"/>
                    </a:cubicBezTo>
                    <a:cubicBezTo>
                      <a:pt x="322503" y="433819"/>
                      <a:pt x="325208" y="425647"/>
                      <a:pt x="322684" y="418170"/>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7" name="Freihandform 46">
                <a:extLst>
                  <a:ext uri="{FF2B5EF4-FFF2-40B4-BE49-F238E27FC236}">
                    <a16:creationId xmlns:a16="http://schemas.microsoft.com/office/drawing/2014/main" id="{5697F7F8-67D4-E647-963D-D71F845F62D8}"/>
                  </a:ext>
                </a:extLst>
              </p:cNvPr>
              <p:cNvSpPr/>
              <p:nvPr/>
            </p:nvSpPr>
            <p:spPr>
              <a:xfrm>
                <a:off x="2074836" y="3152772"/>
                <a:ext cx="76200" cy="76200"/>
              </a:xfrm>
              <a:custGeom>
                <a:avLst/>
                <a:gdLst>
                  <a:gd name="connsiteX0" fmla="*/ 76215 w 76200"/>
                  <a:gd name="connsiteY0" fmla="*/ 38103 h 76200"/>
                  <a:gd name="connsiteX1" fmla="*/ 38115 w 76200"/>
                  <a:gd name="connsiteY1" fmla="*/ 76203 h 76200"/>
                  <a:gd name="connsiteX2" fmla="*/ 15 w 76200"/>
                  <a:gd name="connsiteY2" fmla="*/ 38103 h 76200"/>
                  <a:gd name="connsiteX3" fmla="*/ 38115 w 76200"/>
                  <a:gd name="connsiteY3" fmla="*/ 3 h 76200"/>
                  <a:gd name="connsiteX4" fmla="*/ 76215 w 76200"/>
                  <a:gd name="connsiteY4" fmla="*/ 38103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6215" y="38103"/>
                    </a:moveTo>
                    <a:cubicBezTo>
                      <a:pt x="76215" y="59144"/>
                      <a:pt x="59156" y="76203"/>
                      <a:pt x="38115" y="76203"/>
                    </a:cubicBezTo>
                    <a:cubicBezTo>
                      <a:pt x="17074" y="76203"/>
                      <a:pt x="15" y="59144"/>
                      <a:pt x="15" y="38103"/>
                    </a:cubicBezTo>
                    <a:cubicBezTo>
                      <a:pt x="15" y="17062"/>
                      <a:pt x="17074" y="3"/>
                      <a:pt x="38115" y="3"/>
                    </a:cubicBezTo>
                    <a:cubicBezTo>
                      <a:pt x="59156" y="3"/>
                      <a:pt x="76215" y="17062"/>
                      <a:pt x="76215" y="38103"/>
                    </a:cubicBezTo>
                    <a:close/>
                  </a:path>
                </a:pathLst>
              </a:custGeom>
              <a:noFill/>
              <a:ln w="19050" cap="rnd">
                <a:solidFill>
                  <a:schemeClr val="accent1"/>
                </a:solidFill>
                <a:prstDash val="solid"/>
                <a:round/>
              </a:ln>
            </p:spPr>
            <p:txBody>
              <a:bodyPr rtlCol="0" anchor="ctr"/>
              <a:lstStyle/>
              <a:p>
                <a:endParaRPr lang="de-DE"/>
              </a:p>
            </p:txBody>
          </p:sp>
          <p:sp>
            <p:nvSpPr>
              <p:cNvPr id="48" name="Freihandform 47">
                <a:extLst>
                  <a:ext uri="{FF2B5EF4-FFF2-40B4-BE49-F238E27FC236}">
                    <a16:creationId xmlns:a16="http://schemas.microsoft.com/office/drawing/2014/main" id="{270B1F52-C392-574B-98CA-FC004CAC236C}"/>
                  </a:ext>
                </a:extLst>
              </p:cNvPr>
              <p:cNvSpPr/>
              <p:nvPr/>
            </p:nvSpPr>
            <p:spPr>
              <a:xfrm>
                <a:off x="2089123" y="3314697"/>
                <a:ext cx="142932" cy="47625"/>
              </a:xfrm>
              <a:custGeom>
                <a:avLst/>
                <a:gdLst>
                  <a:gd name="connsiteX0" fmla="*/ 15 w 142932"/>
                  <a:gd name="connsiteY0" fmla="*/ 3 h 47625"/>
                  <a:gd name="connsiteX1" fmla="*/ 142947 w 142932"/>
                  <a:gd name="connsiteY1" fmla="*/ 47628 h 47625"/>
                </a:gdLst>
                <a:ahLst/>
                <a:cxnLst>
                  <a:cxn ang="0">
                    <a:pos x="connsiteX0" y="connsiteY0"/>
                  </a:cxn>
                  <a:cxn ang="0">
                    <a:pos x="connsiteX1" y="connsiteY1"/>
                  </a:cxn>
                </a:cxnLst>
                <a:rect l="l" t="t" r="r" b="b"/>
                <a:pathLst>
                  <a:path w="142932" h="47625">
                    <a:moveTo>
                      <a:pt x="15" y="3"/>
                    </a:moveTo>
                    <a:lnTo>
                      <a:pt x="142947" y="47628"/>
                    </a:lnTo>
                  </a:path>
                </a:pathLst>
              </a:custGeom>
              <a:noFill/>
              <a:ln w="19050" cap="rnd">
                <a:solidFill>
                  <a:schemeClr val="accent1">
                    <a:lumMod val="75000"/>
                  </a:schemeClr>
                </a:solidFill>
                <a:prstDash val="solid"/>
                <a:round/>
              </a:ln>
            </p:spPr>
            <p:txBody>
              <a:bodyPr rtlCol="0" anchor="ctr"/>
              <a:lstStyle/>
              <a:p>
                <a:endParaRPr lang="de-DE"/>
              </a:p>
            </p:txBody>
          </p:sp>
        </p:grpSp>
      </p:grpSp>
      <p:grpSp>
        <p:nvGrpSpPr>
          <p:cNvPr id="87" name="Gruppieren 86">
            <a:extLst>
              <a:ext uri="{FF2B5EF4-FFF2-40B4-BE49-F238E27FC236}">
                <a16:creationId xmlns:a16="http://schemas.microsoft.com/office/drawing/2014/main" id="{6915E583-65B4-0240-9580-DA878455EC13}"/>
              </a:ext>
            </a:extLst>
          </p:cNvPr>
          <p:cNvGrpSpPr/>
          <p:nvPr/>
        </p:nvGrpSpPr>
        <p:grpSpPr>
          <a:xfrm>
            <a:off x="2330925" y="1770958"/>
            <a:ext cx="1718695" cy="1252027"/>
            <a:chOff x="994611" y="1766823"/>
            <a:chExt cx="1718695" cy="1252027"/>
          </a:xfrm>
        </p:grpSpPr>
        <p:sp>
          <p:nvSpPr>
            <p:cNvPr id="15" name="Textfeld 14">
              <a:extLst>
                <a:ext uri="{FF2B5EF4-FFF2-40B4-BE49-F238E27FC236}">
                  <a16:creationId xmlns:a16="http://schemas.microsoft.com/office/drawing/2014/main" id="{A6C1C00B-385A-6242-87F4-A86DEE07F060}"/>
                </a:ext>
              </a:extLst>
            </p:cNvPr>
            <p:cNvSpPr txBox="1"/>
            <p:nvPr/>
          </p:nvSpPr>
          <p:spPr>
            <a:xfrm>
              <a:off x="994611" y="2374232"/>
              <a:ext cx="171869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Gutes Wetter</a:t>
              </a:r>
            </a:p>
          </p:txBody>
        </p:sp>
        <p:grpSp>
          <p:nvGrpSpPr>
            <p:cNvPr id="49" name="Grafik 5">
              <a:extLst>
                <a:ext uri="{FF2B5EF4-FFF2-40B4-BE49-F238E27FC236}">
                  <a16:creationId xmlns:a16="http://schemas.microsoft.com/office/drawing/2014/main" id="{254A5D4E-8796-7E4F-A6E7-75E4A7653ED1}"/>
                </a:ext>
              </a:extLst>
            </p:cNvPr>
            <p:cNvGrpSpPr>
              <a:grpSpLocks noChangeAspect="1"/>
            </p:cNvGrpSpPr>
            <p:nvPr/>
          </p:nvGrpSpPr>
          <p:grpSpPr>
            <a:xfrm>
              <a:off x="1553964" y="1766823"/>
              <a:ext cx="670400" cy="670400"/>
              <a:chOff x="1596783" y="1788486"/>
              <a:chExt cx="495300" cy="495300"/>
            </a:xfrm>
          </p:grpSpPr>
          <p:sp>
            <p:nvSpPr>
              <p:cNvPr id="50" name="Freihandform 49">
                <a:extLst>
                  <a:ext uri="{FF2B5EF4-FFF2-40B4-BE49-F238E27FC236}">
                    <a16:creationId xmlns:a16="http://schemas.microsoft.com/office/drawing/2014/main" id="{6871E29A-D9D8-554A-84E3-2C2D772D1FB8}"/>
                  </a:ext>
                </a:extLst>
              </p:cNvPr>
              <p:cNvSpPr/>
              <p:nvPr/>
            </p:nvSpPr>
            <p:spPr>
              <a:xfrm>
                <a:off x="1692033" y="1883736"/>
                <a:ext cx="304800" cy="304800"/>
              </a:xfrm>
              <a:custGeom>
                <a:avLst/>
                <a:gdLst>
                  <a:gd name="connsiteX0" fmla="*/ 304805 w 304800"/>
                  <a:gd name="connsiteY0" fmla="*/ 152407 h 304800"/>
                  <a:gd name="connsiteX1" fmla="*/ 152405 w 304800"/>
                  <a:gd name="connsiteY1" fmla="*/ 304807 h 304800"/>
                  <a:gd name="connsiteX2" fmla="*/ 5 w 304800"/>
                  <a:gd name="connsiteY2" fmla="*/ 152407 h 304800"/>
                  <a:gd name="connsiteX3" fmla="*/ 152405 w 304800"/>
                  <a:gd name="connsiteY3" fmla="*/ 7 h 304800"/>
                  <a:gd name="connsiteX4" fmla="*/ 304805 w 304800"/>
                  <a:gd name="connsiteY4" fmla="*/ 152407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 h="304800">
                    <a:moveTo>
                      <a:pt x="304805" y="152407"/>
                    </a:moveTo>
                    <a:cubicBezTo>
                      <a:pt x="304805" y="236579"/>
                      <a:pt x="236577" y="304807"/>
                      <a:pt x="152405" y="304807"/>
                    </a:cubicBezTo>
                    <a:cubicBezTo>
                      <a:pt x="68233" y="304807"/>
                      <a:pt x="5" y="236579"/>
                      <a:pt x="5" y="152407"/>
                    </a:cubicBezTo>
                    <a:cubicBezTo>
                      <a:pt x="5" y="68235"/>
                      <a:pt x="68233" y="7"/>
                      <a:pt x="152405" y="7"/>
                    </a:cubicBezTo>
                    <a:cubicBezTo>
                      <a:pt x="236577" y="7"/>
                      <a:pt x="304805" y="68235"/>
                      <a:pt x="304805" y="152407"/>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51" name="Freihandform 50">
                <a:extLst>
                  <a:ext uri="{FF2B5EF4-FFF2-40B4-BE49-F238E27FC236}">
                    <a16:creationId xmlns:a16="http://schemas.microsoft.com/office/drawing/2014/main" id="{C1526018-90B5-144F-871C-6ADEA8E0D0AE}"/>
                  </a:ext>
                </a:extLst>
              </p:cNvPr>
              <p:cNvSpPr/>
              <p:nvPr/>
            </p:nvSpPr>
            <p:spPr>
              <a:xfrm>
                <a:off x="1692033" y="1883736"/>
                <a:ext cx="304800" cy="304800"/>
              </a:xfrm>
              <a:custGeom>
                <a:avLst/>
                <a:gdLst>
                  <a:gd name="connsiteX0" fmla="*/ 304805 w 304800"/>
                  <a:gd name="connsiteY0" fmla="*/ 152407 h 304800"/>
                  <a:gd name="connsiteX1" fmla="*/ 152405 w 304800"/>
                  <a:gd name="connsiteY1" fmla="*/ 304807 h 304800"/>
                  <a:gd name="connsiteX2" fmla="*/ 5 w 304800"/>
                  <a:gd name="connsiteY2" fmla="*/ 152407 h 304800"/>
                  <a:gd name="connsiteX3" fmla="*/ 152405 w 304800"/>
                  <a:gd name="connsiteY3" fmla="*/ 7 h 304800"/>
                  <a:gd name="connsiteX4" fmla="*/ 304805 w 304800"/>
                  <a:gd name="connsiteY4" fmla="*/ 152407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 h="304800">
                    <a:moveTo>
                      <a:pt x="304805" y="152407"/>
                    </a:moveTo>
                    <a:cubicBezTo>
                      <a:pt x="304805" y="236579"/>
                      <a:pt x="236577" y="304807"/>
                      <a:pt x="152405" y="304807"/>
                    </a:cubicBezTo>
                    <a:cubicBezTo>
                      <a:pt x="68233" y="304807"/>
                      <a:pt x="5" y="236579"/>
                      <a:pt x="5" y="152407"/>
                    </a:cubicBezTo>
                    <a:cubicBezTo>
                      <a:pt x="5" y="68235"/>
                      <a:pt x="68233" y="7"/>
                      <a:pt x="152405" y="7"/>
                    </a:cubicBezTo>
                    <a:cubicBezTo>
                      <a:pt x="236577" y="7"/>
                      <a:pt x="304805" y="68235"/>
                      <a:pt x="304805" y="15240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2" name="Freihandform 51">
                <a:extLst>
                  <a:ext uri="{FF2B5EF4-FFF2-40B4-BE49-F238E27FC236}">
                    <a16:creationId xmlns:a16="http://schemas.microsoft.com/office/drawing/2014/main" id="{D5B7AC3E-8393-CB4B-8A5E-9E881D63F3EA}"/>
                  </a:ext>
                </a:extLst>
              </p:cNvPr>
              <p:cNvSpPr/>
              <p:nvPr/>
            </p:nvSpPr>
            <p:spPr>
              <a:xfrm>
                <a:off x="1596783" y="2036136"/>
                <a:ext cx="57150" cy="9525"/>
              </a:xfrm>
              <a:custGeom>
                <a:avLst/>
                <a:gdLst>
                  <a:gd name="connsiteX0" fmla="*/ 57155 w 57150"/>
                  <a:gd name="connsiteY0" fmla="*/ 7 h 9525"/>
                  <a:gd name="connsiteX1" fmla="*/ 5 w 57150"/>
                  <a:gd name="connsiteY1" fmla="*/ 7 h 9525"/>
                </a:gdLst>
                <a:ahLst/>
                <a:cxnLst>
                  <a:cxn ang="0">
                    <a:pos x="connsiteX0" y="connsiteY0"/>
                  </a:cxn>
                  <a:cxn ang="0">
                    <a:pos x="connsiteX1" y="connsiteY1"/>
                  </a:cxn>
                </a:cxnLst>
                <a:rect l="l" t="t" r="r" b="b"/>
                <a:pathLst>
                  <a:path w="57150" h="9525">
                    <a:moveTo>
                      <a:pt x="57155" y="7"/>
                    </a:moveTo>
                    <a:lnTo>
                      <a:pt x="5" y="7"/>
                    </a:lnTo>
                  </a:path>
                </a:pathLst>
              </a:custGeom>
              <a:noFill/>
              <a:ln w="19050" cap="rnd">
                <a:solidFill>
                  <a:schemeClr val="accent1"/>
                </a:solidFill>
                <a:prstDash val="solid"/>
                <a:round/>
              </a:ln>
            </p:spPr>
            <p:txBody>
              <a:bodyPr rtlCol="0" anchor="ctr"/>
              <a:lstStyle/>
              <a:p>
                <a:endParaRPr lang="de-DE"/>
              </a:p>
            </p:txBody>
          </p:sp>
          <p:sp>
            <p:nvSpPr>
              <p:cNvPr id="53" name="Freihandform 52">
                <a:extLst>
                  <a:ext uri="{FF2B5EF4-FFF2-40B4-BE49-F238E27FC236}">
                    <a16:creationId xmlns:a16="http://schemas.microsoft.com/office/drawing/2014/main" id="{E432BA02-3D46-CA43-8D6B-F3476215C5BE}"/>
                  </a:ext>
                </a:extLst>
              </p:cNvPr>
              <p:cNvSpPr/>
              <p:nvPr/>
            </p:nvSpPr>
            <p:spPr>
              <a:xfrm>
                <a:off x="2034933" y="2036136"/>
                <a:ext cx="57150" cy="9525"/>
              </a:xfrm>
              <a:custGeom>
                <a:avLst/>
                <a:gdLst>
                  <a:gd name="connsiteX0" fmla="*/ 57155 w 57150"/>
                  <a:gd name="connsiteY0" fmla="*/ 7 h 9525"/>
                  <a:gd name="connsiteX1" fmla="*/ 5 w 57150"/>
                  <a:gd name="connsiteY1" fmla="*/ 7 h 9525"/>
                </a:gdLst>
                <a:ahLst/>
                <a:cxnLst>
                  <a:cxn ang="0">
                    <a:pos x="connsiteX0" y="connsiteY0"/>
                  </a:cxn>
                  <a:cxn ang="0">
                    <a:pos x="connsiteX1" y="connsiteY1"/>
                  </a:cxn>
                </a:cxnLst>
                <a:rect l="l" t="t" r="r" b="b"/>
                <a:pathLst>
                  <a:path w="57150" h="9525">
                    <a:moveTo>
                      <a:pt x="57155" y="7"/>
                    </a:moveTo>
                    <a:lnTo>
                      <a:pt x="5" y="7"/>
                    </a:lnTo>
                  </a:path>
                </a:pathLst>
              </a:custGeom>
              <a:noFill/>
              <a:ln w="19050" cap="rnd">
                <a:solidFill>
                  <a:schemeClr val="accent1"/>
                </a:solidFill>
                <a:prstDash val="solid"/>
                <a:round/>
              </a:ln>
            </p:spPr>
            <p:txBody>
              <a:bodyPr rtlCol="0" anchor="ctr"/>
              <a:lstStyle/>
              <a:p>
                <a:endParaRPr lang="de-DE"/>
              </a:p>
            </p:txBody>
          </p:sp>
          <p:sp>
            <p:nvSpPr>
              <p:cNvPr id="54" name="Freihandform 53">
                <a:extLst>
                  <a:ext uri="{FF2B5EF4-FFF2-40B4-BE49-F238E27FC236}">
                    <a16:creationId xmlns:a16="http://schemas.microsoft.com/office/drawing/2014/main" id="{497406C0-C9ED-4C4D-BDDF-8DEC8548F9F9}"/>
                  </a:ext>
                </a:extLst>
              </p:cNvPr>
              <p:cNvSpPr/>
              <p:nvPr/>
            </p:nvSpPr>
            <p:spPr>
              <a:xfrm>
                <a:off x="1844433" y="1788486"/>
                <a:ext cx="9525" cy="57150"/>
              </a:xfrm>
              <a:custGeom>
                <a:avLst/>
                <a:gdLst>
                  <a:gd name="connsiteX0" fmla="*/ 5 w 9525"/>
                  <a:gd name="connsiteY0" fmla="*/ 7 h 57150"/>
                  <a:gd name="connsiteX1" fmla="*/ 5 w 9525"/>
                  <a:gd name="connsiteY1" fmla="*/ 57157 h 57150"/>
                </a:gdLst>
                <a:ahLst/>
                <a:cxnLst>
                  <a:cxn ang="0">
                    <a:pos x="connsiteX0" y="connsiteY0"/>
                  </a:cxn>
                  <a:cxn ang="0">
                    <a:pos x="connsiteX1" y="connsiteY1"/>
                  </a:cxn>
                </a:cxnLst>
                <a:rect l="l" t="t" r="r" b="b"/>
                <a:pathLst>
                  <a:path w="9525" h="57150">
                    <a:moveTo>
                      <a:pt x="5" y="7"/>
                    </a:moveTo>
                    <a:lnTo>
                      <a:pt x="5" y="57157"/>
                    </a:lnTo>
                  </a:path>
                </a:pathLst>
              </a:custGeom>
              <a:noFill/>
              <a:ln w="19050" cap="rnd">
                <a:solidFill>
                  <a:schemeClr val="accent1"/>
                </a:solidFill>
                <a:prstDash val="solid"/>
                <a:round/>
              </a:ln>
            </p:spPr>
            <p:txBody>
              <a:bodyPr rtlCol="0" anchor="ctr"/>
              <a:lstStyle/>
              <a:p>
                <a:endParaRPr lang="de-DE"/>
              </a:p>
            </p:txBody>
          </p:sp>
          <p:sp>
            <p:nvSpPr>
              <p:cNvPr id="55" name="Freihandform 54">
                <a:extLst>
                  <a:ext uri="{FF2B5EF4-FFF2-40B4-BE49-F238E27FC236}">
                    <a16:creationId xmlns:a16="http://schemas.microsoft.com/office/drawing/2014/main" id="{23EDCF90-6D27-9F41-94D6-1814B64151FD}"/>
                  </a:ext>
                </a:extLst>
              </p:cNvPr>
              <p:cNvSpPr/>
              <p:nvPr/>
            </p:nvSpPr>
            <p:spPr>
              <a:xfrm>
                <a:off x="1844433" y="2226636"/>
                <a:ext cx="9525" cy="57150"/>
              </a:xfrm>
              <a:custGeom>
                <a:avLst/>
                <a:gdLst>
                  <a:gd name="connsiteX0" fmla="*/ 5 w 9525"/>
                  <a:gd name="connsiteY0" fmla="*/ 7 h 57150"/>
                  <a:gd name="connsiteX1" fmla="*/ 5 w 9525"/>
                  <a:gd name="connsiteY1" fmla="*/ 57157 h 57150"/>
                </a:gdLst>
                <a:ahLst/>
                <a:cxnLst>
                  <a:cxn ang="0">
                    <a:pos x="connsiteX0" y="connsiteY0"/>
                  </a:cxn>
                  <a:cxn ang="0">
                    <a:pos x="connsiteX1" y="connsiteY1"/>
                  </a:cxn>
                </a:cxnLst>
                <a:rect l="l" t="t" r="r" b="b"/>
                <a:pathLst>
                  <a:path w="9525" h="57150">
                    <a:moveTo>
                      <a:pt x="5" y="7"/>
                    </a:moveTo>
                    <a:lnTo>
                      <a:pt x="5" y="57157"/>
                    </a:lnTo>
                  </a:path>
                </a:pathLst>
              </a:custGeom>
              <a:noFill/>
              <a:ln w="19050" cap="rnd">
                <a:solidFill>
                  <a:schemeClr val="accent1"/>
                </a:solidFill>
                <a:prstDash val="solid"/>
                <a:round/>
              </a:ln>
            </p:spPr>
            <p:txBody>
              <a:bodyPr rtlCol="0" anchor="ctr"/>
              <a:lstStyle/>
              <a:p>
                <a:endParaRPr lang="de-DE"/>
              </a:p>
            </p:txBody>
          </p:sp>
          <p:sp>
            <p:nvSpPr>
              <p:cNvPr id="56" name="Freihandform 55">
                <a:extLst>
                  <a:ext uri="{FF2B5EF4-FFF2-40B4-BE49-F238E27FC236}">
                    <a16:creationId xmlns:a16="http://schemas.microsoft.com/office/drawing/2014/main" id="{4CF6B5A7-797B-3C43-B30F-77197F969587}"/>
                  </a:ext>
                </a:extLst>
              </p:cNvPr>
              <p:cNvSpPr/>
              <p:nvPr/>
            </p:nvSpPr>
            <p:spPr>
              <a:xfrm>
                <a:off x="1672983" y="1864686"/>
                <a:ext cx="38100" cy="38100"/>
              </a:xfrm>
              <a:custGeom>
                <a:avLst/>
                <a:gdLst>
                  <a:gd name="connsiteX0" fmla="*/ 38105 w 38100"/>
                  <a:gd name="connsiteY0" fmla="*/ 38107 h 38100"/>
                  <a:gd name="connsiteX1" fmla="*/ 5 w 38100"/>
                  <a:gd name="connsiteY1" fmla="*/ 7 h 38100"/>
                </a:gdLst>
                <a:ahLst/>
                <a:cxnLst>
                  <a:cxn ang="0">
                    <a:pos x="connsiteX0" y="connsiteY0"/>
                  </a:cxn>
                  <a:cxn ang="0">
                    <a:pos x="connsiteX1" y="connsiteY1"/>
                  </a:cxn>
                </a:cxnLst>
                <a:rect l="l" t="t" r="r" b="b"/>
                <a:pathLst>
                  <a:path w="38100" h="38100">
                    <a:moveTo>
                      <a:pt x="38105" y="38107"/>
                    </a:moveTo>
                    <a:lnTo>
                      <a:pt x="5" y="7"/>
                    </a:lnTo>
                  </a:path>
                </a:pathLst>
              </a:custGeom>
              <a:noFill/>
              <a:ln w="19050" cap="rnd">
                <a:solidFill>
                  <a:schemeClr val="accent1"/>
                </a:solidFill>
                <a:prstDash val="solid"/>
                <a:round/>
              </a:ln>
            </p:spPr>
            <p:txBody>
              <a:bodyPr rtlCol="0" anchor="ctr"/>
              <a:lstStyle/>
              <a:p>
                <a:endParaRPr lang="de-DE"/>
              </a:p>
            </p:txBody>
          </p:sp>
          <p:sp>
            <p:nvSpPr>
              <p:cNvPr id="57" name="Freihandform 56">
                <a:extLst>
                  <a:ext uri="{FF2B5EF4-FFF2-40B4-BE49-F238E27FC236}">
                    <a16:creationId xmlns:a16="http://schemas.microsoft.com/office/drawing/2014/main" id="{DF1F421D-7880-3A45-88CA-8881D3DBEB51}"/>
                  </a:ext>
                </a:extLst>
              </p:cNvPr>
              <p:cNvSpPr/>
              <p:nvPr/>
            </p:nvSpPr>
            <p:spPr>
              <a:xfrm>
                <a:off x="1977783" y="2169486"/>
                <a:ext cx="38100" cy="38100"/>
              </a:xfrm>
              <a:custGeom>
                <a:avLst/>
                <a:gdLst>
                  <a:gd name="connsiteX0" fmla="*/ 38105 w 38100"/>
                  <a:gd name="connsiteY0" fmla="*/ 38107 h 38100"/>
                  <a:gd name="connsiteX1" fmla="*/ 5 w 38100"/>
                  <a:gd name="connsiteY1" fmla="*/ 7 h 38100"/>
                </a:gdLst>
                <a:ahLst/>
                <a:cxnLst>
                  <a:cxn ang="0">
                    <a:pos x="connsiteX0" y="connsiteY0"/>
                  </a:cxn>
                  <a:cxn ang="0">
                    <a:pos x="connsiteX1" y="connsiteY1"/>
                  </a:cxn>
                </a:cxnLst>
                <a:rect l="l" t="t" r="r" b="b"/>
                <a:pathLst>
                  <a:path w="38100" h="38100">
                    <a:moveTo>
                      <a:pt x="38105" y="38107"/>
                    </a:moveTo>
                    <a:lnTo>
                      <a:pt x="5" y="7"/>
                    </a:lnTo>
                  </a:path>
                </a:pathLst>
              </a:custGeom>
              <a:noFill/>
              <a:ln w="19050" cap="rnd">
                <a:solidFill>
                  <a:schemeClr val="accent1"/>
                </a:solidFill>
                <a:prstDash val="solid"/>
                <a:round/>
              </a:ln>
            </p:spPr>
            <p:txBody>
              <a:bodyPr rtlCol="0" anchor="ctr"/>
              <a:lstStyle/>
              <a:p>
                <a:endParaRPr lang="de-DE"/>
              </a:p>
            </p:txBody>
          </p:sp>
          <p:sp>
            <p:nvSpPr>
              <p:cNvPr id="58" name="Freihandform 57">
                <a:extLst>
                  <a:ext uri="{FF2B5EF4-FFF2-40B4-BE49-F238E27FC236}">
                    <a16:creationId xmlns:a16="http://schemas.microsoft.com/office/drawing/2014/main" id="{1F3B653C-F6E3-974D-B1C4-A538BB5D7463}"/>
                  </a:ext>
                </a:extLst>
              </p:cNvPr>
              <p:cNvSpPr/>
              <p:nvPr/>
            </p:nvSpPr>
            <p:spPr>
              <a:xfrm>
                <a:off x="1977783" y="1864686"/>
                <a:ext cx="38100" cy="38100"/>
              </a:xfrm>
              <a:custGeom>
                <a:avLst/>
                <a:gdLst>
                  <a:gd name="connsiteX0" fmla="*/ 38105 w 38100"/>
                  <a:gd name="connsiteY0" fmla="*/ 7 h 38100"/>
                  <a:gd name="connsiteX1" fmla="*/ 5 w 38100"/>
                  <a:gd name="connsiteY1" fmla="*/ 38107 h 38100"/>
                </a:gdLst>
                <a:ahLst/>
                <a:cxnLst>
                  <a:cxn ang="0">
                    <a:pos x="connsiteX0" y="connsiteY0"/>
                  </a:cxn>
                  <a:cxn ang="0">
                    <a:pos x="connsiteX1" y="connsiteY1"/>
                  </a:cxn>
                </a:cxnLst>
                <a:rect l="l" t="t" r="r" b="b"/>
                <a:pathLst>
                  <a:path w="38100" h="38100">
                    <a:moveTo>
                      <a:pt x="38105" y="7"/>
                    </a:moveTo>
                    <a:lnTo>
                      <a:pt x="5" y="38107"/>
                    </a:lnTo>
                  </a:path>
                </a:pathLst>
              </a:custGeom>
              <a:noFill/>
              <a:ln w="19050" cap="rnd">
                <a:solidFill>
                  <a:schemeClr val="accent1"/>
                </a:solidFill>
                <a:prstDash val="solid"/>
                <a:round/>
              </a:ln>
            </p:spPr>
            <p:txBody>
              <a:bodyPr rtlCol="0" anchor="ctr"/>
              <a:lstStyle/>
              <a:p>
                <a:endParaRPr lang="de-DE"/>
              </a:p>
            </p:txBody>
          </p:sp>
          <p:sp>
            <p:nvSpPr>
              <p:cNvPr id="59" name="Freihandform 58">
                <a:extLst>
                  <a:ext uri="{FF2B5EF4-FFF2-40B4-BE49-F238E27FC236}">
                    <a16:creationId xmlns:a16="http://schemas.microsoft.com/office/drawing/2014/main" id="{E921B80E-93A4-1647-9545-651606040E51}"/>
                  </a:ext>
                </a:extLst>
              </p:cNvPr>
              <p:cNvSpPr/>
              <p:nvPr/>
            </p:nvSpPr>
            <p:spPr>
              <a:xfrm>
                <a:off x="1672983" y="2169486"/>
                <a:ext cx="38100" cy="38100"/>
              </a:xfrm>
              <a:custGeom>
                <a:avLst/>
                <a:gdLst>
                  <a:gd name="connsiteX0" fmla="*/ 38105 w 38100"/>
                  <a:gd name="connsiteY0" fmla="*/ 7 h 38100"/>
                  <a:gd name="connsiteX1" fmla="*/ 5 w 38100"/>
                  <a:gd name="connsiteY1" fmla="*/ 38107 h 38100"/>
                </a:gdLst>
                <a:ahLst/>
                <a:cxnLst>
                  <a:cxn ang="0">
                    <a:pos x="connsiteX0" y="connsiteY0"/>
                  </a:cxn>
                  <a:cxn ang="0">
                    <a:pos x="connsiteX1" y="connsiteY1"/>
                  </a:cxn>
                </a:cxnLst>
                <a:rect l="l" t="t" r="r" b="b"/>
                <a:pathLst>
                  <a:path w="38100" h="38100">
                    <a:moveTo>
                      <a:pt x="38105" y="7"/>
                    </a:moveTo>
                    <a:lnTo>
                      <a:pt x="5" y="38107"/>
                    </a:lnTo>
                  </a:path>
                </a:pathLst>
              </a:custGeom>
              <a:noFill/>
              <a:ln w="19050" cap="rnd">
                <a:solidFill>
                  <a:schemeClr val="accent1"/>
                </a:solidFill>
                <a:prstDash val="solid"/>
                <a:round/>
              </a:ln>
            </p:spPr>
            <p:txBody>
              <a:bodyPr rtlCol="0" anchor="ctr"/>
              <a:lstStyle/>
              <a:p>
                <a:endParaRPr lang="de-DE"/>
              </a:p>
            </p:txBody>
          </p:sp>
        </p:grpSp>
      </p:grpSp>
      <p:grpSp>
        <p:nvGrpSpPr>
          <p:cNvPr id="88" name="Gruppieren 87">
            <a:extLst>
              <a:ext uri="{FF2B5EF4-FFF2-40B4-BE49-F238E27FC236}">
                <a16:creationId xmlns:a16="http://schemas.microsoft.com/office/drawing/2014/main" id="{0304A6AE-8516-F84B-B782-89AF93D4E871}"/>
              </a:ext>
            </a:extLst>
          </p:cNvPr>
          <p:cNvGrpSpPr/>
          <p:nvPr/>
        </p:nvGrpSpPr>
        <p:grpSpPr>
          <a:xfrm>
            <a:off x="6275289" y="1729499"/>
            <a:ext cx="2376887" cy="1334945"/>
            <a:chOff x="4748463" y="1728148"/>
            <a:chExt cx="2376887" cy="1334945"/>
          </a:xfrm>
        </p:grpSpPr>
        <p:sp>
          <p:nvSpPr>
            <p:cNvPr id="17" name="Textfeld 16">
              <a:extLst>
                <a:ext uri="{FF2B5EF4-FFF2-40B4-BE49-F238E27FC236}">
                  <a16:creationId xmlns:a16="http://schemas.microsoft.com/office/drawing/2014/main" id="{BC22E63F-82D2-9B48-8261-13FE97BC2684}"/>
                </a:ext>
              </a:extLst>
            </p:cNvPr>
            <p:cNvSpPr txBox="1"/>
            <p:nvPr/>
          </p:nvSpPr>
          <p:spPr>
            <a:xfrm>
              <a:off x="4748463" y="2418475"/>
              <a:ext cx="237688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Eisverkäufe steigen</a:t>
              </a:r>
            </a:p>
          </p:txBody>
        </p:sp>
        <p:grpSp>
          <p:nvGrpSpPr>
            <p:cNvPr id="60" name="Grafik 7">
              <a:extLst>
                <a:ext uri="{FF2B5EF4-FFF2-40B4-BE49-F238E27FC236}">
                  <a16:creationId xmlns:a16="http://schemas.microsoft.com/office/drawing/2014/main" id="{C5C7ADCA-40F9-EB49-A84F-BFBD3E6DC484}"/>
                </a:ext>
              </a:extLst>
            </p:cNvPr>
            <p:cNvGrpSpPr>
              <a:grpSpLocks noChangeAspect="1"/>
            </p:cNvGrpSpPr>
            <p:nvPr/>
          </p:nvGrpSpPr>
          <p:grpSpPr>
            <a:xfrm>
              <a:off x="5756415" y="1728148"/>
              <a:ext cx="360983" cy="747749"/>
              <a:chOff x="5769031" y="1746386"/>
              <a:chExt cx="266699" cy="552446"/>
            </a:xfrm>
          </p:grpSpPr>
          <p:sp>
            <p:nvSpPr>
              <p:cNvPr id="61" name="Freihandform 60">
                <a:extLst>
                  <a:ext uri="{FF2B5EF4-FFF2-40B4-BE49-F238E27FC236}">
                    <a16:creationId xmlns:a16="http://schemas.microsoft.com/office/drawing/2014/main" id="{9A2D87B9-78A6-974D-844A-4121F28E183B}"/>
                  </a:ext>
                </a:extLst>
              </p:cNvPr>
              <p:cNvSpPr/>
              <p:nvPr/>
            </p:nvSpPr>
            <p:spPr>
              <a:xfrm>
                <a:off x="5807135" y="1974983"/>
                <a:ext cx="190500" cy="323850"/>
              </a:xfrm>
              <a:custGeom>
                <a:avLst/>
                <a:gdLst>
                  <a:gd name="connsiteX0" fmla="*/ 95267 w 190500"/>
                  <a:gd name="connsiteY0" fmla="*/ 323853 h 323850"/>
                  <a:gd name="connsiteX1" fmla="*/ 17 w 190500"/>
                  <a:gd name="connsiteY1" fmla="*/ 3 h 323850"/>
                  <a:gd name="connsiteX2" fmla="*/ 190517 w 190500"/>
                  <a:gd name="connsiteY2" fmla="*/ 3 h 323850"/>
                </a:gdLst>
                <a:ahLst/>
                <a:cxnLst>
                  <a:cxn ang="0">
                    <a:pos x="connsiteX0" y="connsiteY0"/>
                  </a:cxn>
                  <a:cxn ang="0">
                    <a:pos x="connsiteX1" y="connsiteY1"/>
                  </a:cxn>
                  <a:cxn ang="0">
                    <a:pos x="connsiteX2" y="connsiteY2"/>
                  </a:cxn>
                </a:cxnLst>
                <a:rect l="l" t="t" r="r" b="b"/>
                <a:pathLst>
                  <a:path w="190500" h="323850">
                    <a:moveTo>
                      <a:pt x="95267" y="323853"/>
                    </a:moveTo>
                    <a:lnTo>
                      <a:pt x="17" y="3"/>
                    </a:lnTo>
                    <a:lnTo>
                      <a:pt x="190517" y="3"/>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62" name="Freihandform 61">
                <a:extLst>
                  <a:ext uri="{FF2B5EF4-FFF2-40B4-BE49-F238E27FC236}">
                    <a16:creationId xmlns:a16="http://schemas.microsoft.com/office/drawing/2014/main" id="{33C79BB0-3FE1-4644-886D-F82BCC7CB795}"/>
                  </a:ext>
                </a:extLst>
              </p:cNvPr>
              <p:cNvSpPr/>
              <p:nvPr/>
            </p:nvSpPr>
            <p:spPr>
              <a:xfrm>
                <a:off x="5769031" y="1746386"/>
                <a:ext cx="266699" cy="227647"/>
              </a:xfrm>
              <a:custGeom>
                <a:avLst/>
                <a:gdLst>
                  <a:gd name="connsiteX0" fmla="*/ 39070 w 266699"/>
                  <a:gd name="connsiteY0" fmla="*/ 227651 h 227647"/>
                  <a:gd name="connsiteX1" fmla="*/ 17 w 266699"/>
                  <a:gd name="connsiteY1" fmla="*/ 133353 h 227647"/>
                  <a:gd name="connsiteX2" fmla="*/ 133367 w 266699"/>
                  <a:gd name="connsiteY2" fmla="*/ 3 h 227647"/>
                  <a:gd name="connsiteX3" fmla="*/ 266717 w 266699"/>
                  <a:gd name="connsiteY3" fmla="*/ 133353 h 227647"/>
                  <a:gd name="connsiteX4" fmla="*/ 227674 w 266699"/>
                  <a:gd name="connsiteY4" fmla="*/ 227651 h 227647"/>
                  <a:gd name="connsiteX5" fmla="*/ 39070 w 266699"/>
                  <a:gd name="connsiteY5" fmla="*/ 227651 h 227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99" h="227647">
                    <a:moveTo>
                      <a:pt x="39070" y="227651"/>
                    </a:moveTo>
                    <a:cubicBezTo>
                      <a:pt x="14943" y="203514"/>
                      <a:pt x="17" y="170177"/>
                      <a:pt x="17" y="133353"/>
                    </a:cubicBezTo>
                    <a:cubicBezTo>
                      <a:pt x="17" y="59696"/>
                      <a:pt x="59720" y="3"/>
                      <a:pt x="133367" y="3"/>
                    </a:cubicBezTo>
                    <a:cubicBezTo>
                      <a:pt x="207024" y="3"/>
                      <a:pt x="266717" y="59696"/>
                      <a:pt x="266717" y="133353"/>
                    </a:cubicBezTo>
                    <a:cubicBezTo>
                      <a:pt x="266717" y="170177"/>
                      <a:pt x="251801" y="203514"/>
                      <a:pt x="227674" y="227651"/>
                    </a:cubicBezTo>
                    <a:lnTo>
                      <a:pt x="39070" y="227651"/>
                    </a:lnTo>
                    <a:close/>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63" name="Freihandform 62">
                <a:extLst>
                  <a:ext uri="{FF2B5EF4-FFF2-40B4-BE49-F238E27FC236}">
                    <a16:creationId xmlns:a16="http://schemas.microsoft.com/office/drawing/2014/main" id="{FC906784-A833-EA4A-AD9D-EF8628CB8520}"/>
                  </a:ext>
                </a:extLst>
              </p:cNvPr>
              <p:cNvSpPr/>
              <p:nvPr/>
            </p:nvSpPr>
            <p:spPr>
              <a:xfrm>
                <a:off x="5807135" y="1974983"/>
                <a:ext cx="190500" cy="323850"/>
              </a:xfrm>
              <a:custGeom>
                <a:avLst/>
                <a:gdLst>
                  <a:gd name="connsiteX0" fmla="*/ 95267 w 190500"/>
                  <a:gd name="connsiteY0" fmla="*/ 323853 h 323850"/>
                  <a:gd name="connsiteX1" fmla="*/ 17 w 190500"/>
                  <a:gd name="connsiteY1" fmla="*/ 3 h 323850"/>
                  <a:gd name="connsiteX2" fmla="*/ 190517 w 190500"/>
                  <a:gd name="connsiteY2" fmla="*/ 3 h 323850"/>
                </a:gdLst>
                <a:ahLst/>
                <a:cxnLst>
                  <a:cxn ang="0">
                    <a:pos x="connsiteX0" y="connsiteY0"/>
                  </a:cxn>
                  <a:cxn ang="0">
                    <a:pos x="connsiteX1" y="connsiteY1"/>
                  </a:cxn>
                  <a:cxn ang="0">
                    <a:pos x="connsiteX2" y="connsiteY2"/>
                  </a:cxn>
                </a:cxnLst>
                <a:rect l="l" t="t" r="r" b="b"/>
                <a:pathLst>
                  <a:path w="190500" h="323850">
                    <a:moveTo>
                      <a:pt x="95267" y="323853"/>
                    </a:moveTo>
                    <a:lnTo>
                      <a:pt x="17" y="3"/>
                    </a:lnTo>
                    <a:lnTo>
                      <a:pt x="190517" y="3"/>
                    </a:lnTo>
                    <a:close/>
                  </a:path>
                </a:pathLst>
              </a:custGeom>
              <a:noFill/>
              <a:ln w="19050" cap="rnd">
                <a:solidFill>
                  <a:schemeClr val="accent1">
                    <a:lumMod val="75000"/>
                  </a:schemeClr>
                </a:solidFill>
                <a:prstDash val="solid"/>
                <a:round/>
              </a:ln>
            </p:spPr>
            <p:txBody>
              <a:bodyPr rtlCol="0" anchor="ctr"/>
              <a:lstStyle/>
              <a:p>
                <a:endParaRPr lang="de-DE"/>
              </a:p>
            </p:txBody>
          </p:sp>
          <p:sp>
            <p:nvSpPr>
              <p:cNvPr id="64" name="Freihandform 63">
                <a:extLst>
                  <a:ext uri="{FF2B5EF4-FFF2-40B4-BE49-F238E27FC236}">
                    <a16:creationId xmlns:a16="http://schemas.microsoft.com/office/drawing/2014/main" id="{64C0BEF4-951B-BE49-91D9-7D39FA545C53}"/>
                  </a:ext>
                </a:extLst>
              </p:cNvPr>
              <p:cNvSpPr/>
              <p:nvPr/>
            </p:nvSpPr>
            <p:spPr>
              <a:xfrm>
                <a:off x="5769031" y="1746386"/>
                <a:ext cx="266699" cy="227647"/>
              </a:xfrm>
              <a:custGeom>
                <a:avLst/>
                <a:gdLst>
                  <a:gd name="connsiteX0" fmla="*/ 39070 w 266699"/>
                  <a:gd name="connsiteY0" fmla="*/ 227651 h 227647"/>
                  <a:gd name="connsiteX1" fmla="*/ 17 w 266699"/>
                  <a:gd name="connsiteY1" fmla="*/ 133353 h 227647"/>
                  <a:gd name="connsiteX2" fmla="*/ 133367 w 266699"/>
                  <a:gd name="connsiteY2" fmla="*/ 3 h 227647"/>
                  <a:gd name="connsiteX3" fmla="*/ 266717 w 266699"/>
                  <a:gd name="connsiteY3" fmla="*/ 133353 h 227647"/>
                  <a:gd name="connsiteX4" fmla="*/ 227674 w 266699"/>
                  <a:gd name="connsiteY4" fmla="*/ 227651 h 227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99" h="227647">
                    <a:moveTo>
                      <a:pt x="39070" y="227651"/>
                    </a:moveTo>
                    <a:cubicBezTo>
                      <a:pt x="14943" y="203514"/>
                      <a:pt x="17" y="170177"/>
                      <a:pt x="17" y="133353"/>
                    </a:cubicBezTo>
                    <a:cubicBezTo>
                      <a:pt x="17" y="59696"/>
                      <a:pt x="59720" y="3"/>
                      <a:pt x="133367" y="3"/>
                    </a:cubicBezTo>
                    <a:cubicBezTo>
                      <a:pt x="207024" y="3"/>
                      <a:pt x="266717" y="59696"/>
                      <a:pt x="266717" y="133353"/>
                    </a:cubicBezTo>
                    <a:cubicBezTo>
                      <a:pt x="266717" y="170177"/>
                      <a:pt x="251801" y="203514"/>
                      <a:pt x="227674" y="227651"/>
                    </a:cubicBezTo>
                  </a:path>
                </a:pathLst>
              </a:custGeom>
              <a:noFill/>
              <a:ln w="19050" cap="rnd">
                <a:solidFill>
                  <a:schemeClr val="accent1">
                    <a:lumMod val="75000"/>
                  </a:schemeClr>
                </a:solidFill>
                <a:prstDash val="solid"/>
                <a:round/>
              </a:ln>
            </p:spPr>
            <p:txBody>
              <a:bodyPr rtlCol="0" anchor="ctr"/>
              <a:lstStyle/>
              <a:p>
                <a:endParaRPr lang="de-DE"/>
              </a:p>
            </p:txBody>
          </p:sp>
          <p:sp>
            <p:nvSpPr>
              <p:cNvPr id="65" name="Freihandform 64">
                <a:extLst>
                  <a:ext uri="{FF2B5EF4-FFF2-40B4-BE49-F238E27FC236}">
                    <a16:creationId xmlns:a16="http://schemas.microsoft.com/office/drawing/2014/main" id="{772F2D6B-2A9B-F240-81B1-F9F4490A1E4D}"/>
                  </a:ext>
                </a:extLst>
              </p:cNvPr>
              <p:cNvSpPr/>
              <p:nvPr/>
            </p:nvSpPr>
            <p:spPr>
              <a:xfrm>
                <a:off x="5854760" y="1803533"/>
                <a:ext cx="19050" cy="9525"/>
              </a:xfrm>
              <a:custGeom>
                <a:avLst/>
                <a:gdLst>
                  <a:gd name="connsiteX0" fmla="*/ 17 w 19050"/>
                  <a:gd name="connsiteY0" fmla="*/ 3 h 9525"/>
                  <a:gd name="connsiteX1" fmla="*/ 19067 w 19050"/>
                  <a:gd name="connsiteY1" fmla="*/ 3 h 9525"/>
                </a:gdLst>
                <a:ahLst/>
                <a:cxnLst>
                  <a:cxn ang="0">
                    <a:pos x="connsiteX0" y="connsiteY0"/>
                  </a:cxn>
                  <a:cxn ang="0">
                    <a:pos x="connsiteX1" y="connsiteY1"/>
                  </a:cxn>
                </a:cxnLst>
                <a:rect l="l" t="t" r="r" b="b"/>
                <a:pathLst>
                  <a:path w="19050" h="9525">
                    <a:moveTo>
                      <a:pt x="17" y="3"/>
                    </a:moveTo>
                    <a:lnTo>
                      <a:pt x="19067" y="3"/>
                    </a:lnTo>
                  </a:path>
                </a:pathLst>
              </a:custGeom>
              <a:noFill/>
              <a:ln w="19050" cap="rnd">
                <a:solidFill>
                  <a:schemeClr val="accent1">
                    <a:lumMod val="75000"/>
                  </a:schemeClr>
                </a:solidFill>
                <a:prstDash val="solid"/>
                <a:round/>
              </a:ln>
            </p:spPr>
            <p:txBody>
              <a:bodyPr rtlCol="0" anchor="ctr"/>
              <a:lstStyle/>
              <a:p>
                <a:endParaRPr lang="de-DE"/>
              </a:p>
            </p:txBody>
          </p:sp>
          <p:sp>
            <p:nvSpPr>
              <p:cNvPr id="66" name="Freihandform 65">
                <a:extLst>
                  <a:ext uri="{FF2B5EF4-FFF2-40B4-BE49-F238E27FC236}">
                    <a16:creationId xmlns:a16="http://schemas.microsoft.com/office/drawing/2014/main" id="{5BA8A97E-AC2C-3B4A-AD2D-B21D03CBD7E4}"/>
                  </a:ext>
                </a:extLst>
              </p:cNvPr>
              <p:cNvSpPr/>
              <p:nvPr/>
            </p:nvSpPr>
            <p:spPr>
              <a:xfrm>
                <a:off x="5902385" y="1832108"/>
                <a:ext cx="19050" cy="9525"/>
              </a:xfrm>
              <a:custGeom>
                <a:avLst/>
                <a:gdLst>
                  <a:gd name="connsiteX0" fmla="*/ 17 w 19050"/>
                  <a:gd name="connsiteY0" fmla="*/ 3 h 9525"/>
                  <a:gd name="connsiteX1" fmla="*/ 19067 w 19050"/>
                  <a:gd name="connsiteY1" fmla="*/ 3 h 9525"/>
                </a:gdLst>
                <a:ahLst/>
                <a:cxnLst>
                  <a:cxn ang="0">
                    <a:pos x="connsiteX0" y="connsiteY0"/>
                  </a:cxn>
                  <a:cxn ang="0">
                    <a:pos x="connsiteX1" y="connsiteY1"/>
                  </a:cxn>
                </a:cxnLst>
                <a:rect l="l" t="t" r="r" b="b"/>
                <a:pathLst>
                  <a:path w="19050" h="9525">
                    <a:moveTo>
                      <a:pt x="17" y="3"/>
                    </a:moveTo>
                    <a:lnTo>
                      <a:pt x="19067" y="3"/>
                    </a:lnTo>
                  </a:path>
                </a:pathLst>
              </a:custGeom>
              <a:noFill/>
              <a:ln w="19050" cap="rnd">
                <a:solidFill>
                  <a:schemeClr val="accent1">
                    <a:lumMod val="75000"/>
                  </a:schemeClr>
                </a:solidFill>
                <a:prstDash val="solid"/>
                <a:round/>
              </a:ln>
            </p:spPr>
            <p:txBody>
              <a:bodyPr rtlCol="0" anchor="ctr"/>
              <a:lstStyle/>
              <a:p>
                <a:endParaRPr lang="de-DE"/>
              </a:p>
            </p:txBody>
          </p:sp>
          <p:sp>
            <p:nvSpPr>
              <p:cNvPr id="67" name="Freihandform 66">
                <a:extLst>
                  <a:ext uri="{FF2B5EF4-FFF2-40B4-BE49-F238E27FC236}">
                    <a16:creationId xmlns:a16="http://schemas.microsoft.com/office/drawing/2014/main" id="{A15D0465-CA38-A649-BEF1-1648ABEA47C6}"/>
                  </a:ext>
                </a:extLst>
              </p:cNvPr>
              <p:cNvSpPr/>
              <p:nvPr/>
            </p:nvSpPr>
            <p:spPr>
              <a:xfrm>
                <a:off x="5826185" y="1784483"/>
                <a:ext cx="9525" cy="19050"/>
              </a:xfrm>
              <a:custGeom>
                <a:avLst/>
                <a:gdLst>
                  <a:gd name="connsiteX0" fmla="*/ 17 w 9525"/>
                  <a:gd name="connsiteY0" fmla="*/ 19053 h 19050"/>
                  <a:gd name="connsiteX1" fmla="*/ 17 w 9525"/>
                  <a:gd name="connsiteY1" fmla="*/ 3 h 19050"/>
                </a:gdLst>
                <a:ahLst/>
                <a:cxnLst>
                  <a:cxn ang="0">
                    <a:pos x="connsiteX0" y="connsiteY0"/>
                  </a:cxn>
                  <a:cxn ang="0">
                    <a:pos x="connsiteX1" y="connsiteY1"/>
                  </a:cxn>
                </a:cxnLst>
                <a:rect l="l" t="t" r="r" b="b"/>
                <a:pathLst>
                  <a:path w="9525" h="19050">
                    <a:moveTo>
                      <a:pt x="17" y="19053"/>
                    </a:moveTo>
                    <a:lnTo>
                      <a:pt x="17" y="3"/>
                    </a:lnTo>
                  </a:path>
                </a:pathLst>
              </a:custGeom>
              <a:noFill/>
              <a:ln w="19050" cap="rnd">
                <a:solidFill>
                  <a:schemeClr val="accent1">
                    <a:lumMod val="75000"/>
                  </a:schemeClr>
                </a:solidFill>
                <a:prstDash val="solid"/>
                <a:round/>
              </a:ln>
            </p:spPr>
            <p:txBody>
              <a:bodyPr rtlCol="0" anchor="ctr"/>
              <a:lstStyle/>
              <a:p>
                <a:endParaRPr lang="de-DE"/>
              </a:p>
            </p:txBody>
          </p:sp>
          <p:sp>
            <p:nvSpPr>
              <p:cNvPr id="68" name="Freihandform 67">
                <a:extLst>
                  <a:ext uri="{FF2B5EF4-FFF2-40B4-BE49-F238E27FC236}">
                    <a16:creationId xmlns:a16="http://schemas.microsoft.com/office/drawing/2014/main" id="{8168EDC3-1E5B-EC46-BBF4-2557274F0DE4}"/>
                  </a:ext>
                </a:extLst>
              </p:cNvPr>
              <p:cNvSpPr/>
              <p:nvPr/>
            </p:nvSpPr>
            <p:spPr>
              <a:xfrm>
                <a:off x="5988110" y="1794008"/>
                <a:ext cx="9525" cy="19050"/>
              </a:xfrm>
              <a:custGeom>
                <a:avLst/>
                <a:gdLst>
                  <a:gd name="connsiteX0" fmla="*/ 17 w 9525"/>
                  <a:gd name="connsiteY0" fmla="*/ 19053 h 19050"/>
                  <a:gd name="connsiteX1" fmla="*/ 17 w 9525"/>
                  <a:gd name="connsiteY1" fmla="*/ 3 h 19050"/>
                </a:gdLst>
                <a:ahLst/>
                <a:cxnLst>
                  <a:cxn ang="0">
                    <a:pos x="connsiteX0" y="connsiteY0"/>
                  </a:cxn>
                  <a:cxn ang="0">
                    <a:pos x="connsiteX1" y="connsiteY1"/>
                  </a:cxn>
                </a:cxnLst>
                <a:rect l="l" t="t" r="r" b="b"/>
                <a:pathLst>
                  <a:path w="9525" h="19050">
                    <a:moveTo>
                      <a:pt x="17" y="19053"/>
                    </a:moveTo>
                    <a:lnTo>
                      <a:pt x="17" y="3"/>
                    </a:lnTo>
                  </a:path>
                </a:pathLst>
              </a:custGeom>
              <a:noFill/>
              <a:ln w="19050" cap="rnd">
                <a:solidFill>
                  <a:schemeClr val="accent1">
                    <a:lumMod val="75000"/>
                  </a:schemeClr>
                </a:solidFill>
                <a:prstDash val="solid"/>
                <a:round/>
              </a:ln>
            </p:spPr>
            <p:txBody>
              <a:bodyPr rtlCol="0" anchor="ctr"/>
              <a:lstStyle/>
              <a:p>
                <a:endParaRPr lang="de-DE"/>
              </a:p>
            </p:txBody>
          </p:sp>
          <p:sp>
            <p:nvSpPr>
              <p:cNvPr id="69" name="Freihandform 68">
                <a:extLst>
                  <a:ext uri="{FF2B5EF4-FFF2-40B4-BE49-F238E27FC236}">
                    <a16:creationId xmlns:a16="http://schemas.microsoft.com/office/drawing/2014/main" id="{20BAF342-C4A7-D04A-BE6D-188EC0C92FF8}"/>
                  </a:ext>
                </a:extLst>
              </p:cNvPr>
              <p:cNvSpPr/>
              <p:nvPr/>
            </p:nvSpPr>
            <p:spPr>
              <a:xfrm>
                <a:off x="5902385" y="1784483"/>
                <a:ext cx="13468" cy="13468"/>
              </a:xfrm>
              <a:custGeom>
                <a:avLst/>
                <a:gdLst>
                  <a:gd name="connsiteX0" fmla="*/ 17 w 13468"/>
                  <a:gd name="connsiteY0" fmla="*/ 3 h 13468"/>
                  <a:gd name="connsiteX1" fmla="*/ 13485 w 13468"/>
                  <a:gd name="connsiteY1" fmla="*/ 13471 h 13468"/>
                </a:gdLst>
                <a:ahLst/>
                <a:cxnLst>
                  <a:cxn ang="0">
                    <a:pos x="connsiteX0" y="connsiteY0"/>
                  </a:cxn>
                  <a:cxn ang="0">
                    <a:pos x="connsiteX1" y="connsiteY1"/>
                  </a:cxn>
                </a:cxnLst>
                <a:rect l="l" t="t" r="r" b="b"/>
                <a:pathLst>
                  <a:path w="13468" h="13468">
                    <a:moveTo>
                      <a:pt x="17" y="3"/>
                    </a:moveTo>
                    <a:lnTo>
                      <a:pt x="13485" y="13471"/>
                    </a:lnTo>
                  </a:path>
                </a:pathLst>
              </a:custGeom>
              <a:noFill/>
              <a:ln w="19050" cap="rnd">
                <a:solidFill>
                  <a:schemeClr val="accent1">
                    <a:lumMod val="75000"/>
                  </a:schemeClr>
                </a:solidFill>
                <a:prstDash val="solid"/>
                <a:round/>
              </a:ln>
            </p:spPr>
            <p:txBody>
              <a:bodyPr rtlCol="0" anchor="ctr"/>
              <a:lstStyle/>
              <a:p>
                <a:endParaRPr lang="de-DE"/>
              </a:p>
            </p:txBody>
          </p:sp>
          <p:sp>
            <p:nvSpPr>
              <p:cNvPr id="70" name="Freihandform 69">
                <a:extLst>
                  <a:ext uri="{FF2B5EF4-FFF2-40B4-BE49-F238E27FC236}">
                    <a16:creationId xmlns:a16="http://schemas.microsoft.com/office/drawing/2014/main" id="{378D1263-7AF9-1643-9605-59DF40636FEE}"/>
                  </a:ext>
                </a:extLst>
              </p:cNvPr>
              <p:cNvSpPr/>
              <p:nvPr/>
            </p:nvSpPr>
            <p:spPr>
              <a:xfrm>
                <a:off x="5793665" y="1813058"/>
                <a:ext cx="13468" cy="13468"/>
              </a:xfrm>
              <a:custGeom>
                <a:avLst/>
                <a:gdLst>
                  <a:gd name="connsiteX0" fmla="*/ 17 w 13468"/>
                  <a:gd name="connsiteY0" fmla="*/ 3 h 13468"/>
                  <a:gd name="connsiteX1" fmla="*/ 13485 w 13468"/>
                  <a:gd name="connsiteY1" fmla="*/ 13471 h 13468"/>
                </a:gdLst>
                <a:ahLst/>
                <a:cxnLst>
                  <a:cxn ang="0">
                    <a:pos x="connsiteX0" y="connsiteY0"/>
                  </a:cxn>
                  <a:cxn ang="0">
                    <a:pos x="connsiteX1" y="connsiteY1"/>
                  </a:cxn>
                </a:cxnLst>
                <a:rect l="l" t="t" r="r" b="b"/>
                <a:pathLst>
                  <a:path w="13468" h="13468">
                    <a:moveTo>
                      <a:pt x="17" y="3"/>
                    </a:moveTo>
                    <a:lnTo>
                      <a:pt x="13485" y="13471"/>
                    </a:lnTo>
                  </a:path>
                </a:pathLst>
              </a:custGeom>
              <a:noFill/>
              <a:ln w="19050" cap="rnd">
                <a:solidFill>
                  <a:schemeClr val="accent1">
                    <a:lumMod val="75000"/>
                  </a:schemeClr>
                </a:solidFill>
                <a:prstDash val="solid"/>
                <a:round/>
              </a:ln>
            </p:spPr>
            <p:txBody>
              <a:bodyPr rtlCol="0" anchor="ctr"/>
              <a:lstStyle/>
              <a:p>
                <a:endParaRPr lang="de-DE"/>
              </a:p>
            </p:txBody>
          </p:sp>
          <p:sp>
            <p:nvSpPr>
              <p:cNvPr id="71" name="Freihandform 70">
                <a:extLst>
                  <a:ext uri="{FF2B5EF4-FFF2-40B4-BE49-F238E27FC236}">
                    <a16:creationId xmlns:a16="http://schemas.microsoft.com/office/drawing/2014/main" id="{AF16139D-DEDC-6D47-9C99-D8959E8EC3F1}"/>
                  </a:ext>
                </a:extLst>
              </p:cNvPr>
              <p:cNvSpPr/>
              <p:nvPr/>
            </p:nvSpPr>
            <p:spPr>
              <a:xfrm>
                <a:off x="5864285" y="1761488"/>
                <a:ext cx="13468" cy="13468"/>
              </a:xfrm>
              <a:custGeom>
                <a:avLst/>
                <a:gdLst>
                  <a:gd name="connsiteX0" fmla="*/ 13485 w 13468"/>
                  <a:gd name="connsiteY0" fmla="*/ 3 h 13468"/>
                  <a:gd name="connsiteX1" fmla="*/ 17 w 13468"/>
                  <a:gd name="connsiteY1" fmla="*/ 13471 h 13468"/>
                </a:gdLst>
                <a:ahLst/>
                <a:cxnLst>
                  <a:cxn ang="0">
                    <a:pos x="connsiteX0" y="connsiteY0"/>
                  </a:cxn>
                  <a:cxn ang="0">
                    <a:pos x="connsiteX1" y="connsiteY1"/>
                  </a:cxn>
                </a:cxnLst>
                <a:rect l="l" t="t" r="r" b="b"/>
                <a:pathLst>
                  <a:path w="13468" h="13468">
                    <a:moveTo>
                      <a:pt x="13485" y="3"/>
                    </a:moveTo>
                    <a:lnTo>
                      <a:pt x="17" y="13471"/>
                    </a:lnTo>
                  </a:path>
                </a:pathLst>
              </a:custGeom>
              <a:noFill/>
              <a:ln w="19050" cap="rnd">
                <a:solidFill>
                  <a:schemeClr val="accent1">
                    <a:lumMod val="75000"/>
                  </a:schemeClr>
                </a:solidFill>
                <a:prstDash val="solid"/>
                <a:round/>
              </a:ln>
            </p:spPr>
            <p:txBody>
              <a:bodyPr rtlCol="0" anchor="ctr"/>
              <a:lstStyle/>
              <a:p>
                <a:endParaRPr lang="de-DE"/>
              </a:p>
            </p:txBody>
          </p:sp>
          <p:sp>
            <p:nvSpPr>
              <p:cNvPr id="72" name="Freihandform 71">
                <a:extLst>
                  <a:ext uri="{FF2B5EF4-FFF2-40B4-BE49-F238E27FC236}">
                    <a16:creationId xmlns:a16="http://schemas.microsoft.com/office/drawing/2014/main" id="{3D91B40A-4966-3F48-940C-2D5991C245D6}"/>
                  </a:ext>
                </a:extLst>
              </p:cNvPr>
              <p:cNvSpPr/>
              <p:nvPr/>
            </p:nvSpPr>
            <p:spPr>
              <a:xfrm>
                <a:off x="5946066" y="1794008"/>
                <a:ext cx="13468" cy="13468"/>
              </a:xfrm>
              <a:custGeom>
                <a:avLst/>
                <a:gdLst>
                  <a:gd name="connsiteX0" fmla="*/ 13485 w 13468"/>
                  <a:gd name="connsiteY0" fmla="*/ 3 h 13468"/>
                  <a:gd name="connsiteX1" fmla="*/ 17 w 13468"/>
                  <a:gd name="connsiteY1" fmla="*/ 13471 h 13468"/>
                </a:gdLst>
                <a:ahLst/>
                <a:cxnLst>
                  <a:cxn ang="0">
                    <a:pos x="connsiteX0" y="connsiteY0"/>
                  </a:cxn>
                  <a:cxn ang="0">
                    <a:pos x="connsiteX1" y="connsiteY1"/>
                  </a:cxn>
                </a:cxnLst>
                <a:rect l="l" t="t" r="r" b="b"/>
                <a:pathLst>
                  <a:path w="13468" h="13468">
                    <a:moveTo>
                      <a:pt x="13485" y="3"/>
                    </a:moveTo>
                    <a:lnTo>
                      <a:pt x="17" y="13471"/>
                    </a:lnTo>
                  </a:path>
                </a:pathLst>
              </a:custGeom>
              <a:noFill/>
              <a:ln w="19050" cap="rnd">
                <a:solidFill>
                  <a:schemeClr val="accent1">
                    <a:lumMod val="75000"/>
                  </a:schemeClr>
                </a:solidFill>
                <a:prstDash val="solid"/>
                <a:round/>
              </a:ln>
            </p:spPr>
            <p:txBody>
              <a:bodyPr rtlCol="0" anchor="ctr"/>
              <a:lstStyle/>
              <a:p>
                <a:endParaRPr lang="de-DE"/>
              </a:p>
            </p:txBody>
          </p:sp>
          <p:sp>
            <p:nvSpPr>
              <p:cNvPr id="73" name="Freihandform 72">
                <a:extLst>
                  <a:ext uri="{FF2B5EF4-FFF2-40B4-BE49-F238E27FC236}">
                    <a16:creationId xmlns:a16="http://schemas.microsoft.com/office/drawing/2014/main" id="{DF2CA9F2-150C-C74D-804F-3379A4830855}"/>
                  </a:ext>
                </a:extLst>
              </p:cNvPr>
              <p:cNvSpPr/>
              <p:nvPr/>
            </p:nvSpPr>
            <p:spPr>
              <a:xfrm>
                <a:off x="5940485" y="1761488"/>
                <a:ext cx="13468" cy="13468"/>
              </a:xfrm>
              <a:custGeom>
                <a:avLst/>
                <a:gdLst>
                  <a:gd name="connsiteX0" fmla="*/ 13485 w 13468"/>
                  <a:gd name="connsiteY0" fmla="*/ 3 h 13468"/>
                  <a:gd name="connsiteX1" fmla="*/ 17 w 13468"/>
                  <a:gd name="connsiteY1" fmla="*/ 13471 h 13468"/>
                </a:gdLst>
                <a:ahLst/>
                <a:cxnLst>
                  <a:cxn ang="0">
                    <a:pos x="connsiteX0" y="connsiteY0"/>
                  </a:cxn>
                  <a:cxn ang="0">
                    <a:pos x="connsiteX1" y="connsiteY1"/>
                  </a:cxn>
                </a:cxnLst>
                <a:rect l="l" t="t" r="r" b="b"/>
                <a:pathLst>
                  <a:path w="13468" h="13468">
                    <a:moveTo>
                      <a:pt x="13485" y="3"/>
                    </a:moveTo>
                    <a:lnTo>
                      <a:pt x="17" y="13471"/>
                    </a:lnTo>
                  </a:path>
                </a:pathLst>
              </a:custGeom>
              <a:noFill/>
              <a:ln w="19050" cap="rnd">
                <a:solidFill>
                  <a:schemeClr val="accent1">
                    <a:lumMod val="75000"/>
                  </a:schemeClr>
                </a:solidFill>
                <a:prstDash val="solid"/>
                <a:round/>
              </a:ln>
            </p:spPr>
            <p:txBody>
              <a:bodyPr rtlCol="0" anchor="ctr"/>
              <a:lstStyle/>
              <a:p>
                <a:endParaRPr lang="de-DE"/>
              </a:p>
            </p:txBody>
          </p:sp>
        </p:grpSp>
      </p:grpSp>
      <p:grpSp>
        <p:nvGrpSpPr>
          <p:cNvPr id="89" name="Gruppieren 88">
            <a:extLst>
              <a:ext uri="{FF2B5EF4-FFF2-40B4-BE49-F238E27FC236}">
                <a16:creationId xmlns:a16="http://schemas.microsoft.com/office/drawing/2014/main" id="{EF4C4673-8817-3F42-8853-83023611B3BD}"/>
              </a:ext>
            </a:extLst>
          </p:cNvPr>
          <p:cNvGrpSpPr/>
          <p:nvPr/>
        </p:nvGrpSpPr>
        <p:grpSpPr>
          <a:xfrm>
            <a:off x="6482831" y="4121318"/>
            <a:ext cx="2064943" cy="1356024"/>
            <a:chOff x="5441430" y="4025486"/>
            <a:chExt cx="2064943" cy="1356024"/>
          </a:xfrm>
        </p:grpSpPr>
        <p:sp>
          <p:nvSpPr>
            <p:cNvPr id="22" name="Textfeld 21">
              <a:extLst>
                <a:ext uri="{FF2B5EF4-FFF2-40B4-BE49-F238E27FC236}">
                  <a16:creationId xmlns:a16="http://schemas.microsoft.com/office/drawing/2014/main" id="{C5EAB38B-BDE3-C149-B5BF-5E042B1CD054}"/>
                </a:ext>
              </a:extLst>
            </p:cNvPr>
            <p:cNvSpPr txBox="1"/>
            <p:nvPr/>
          </p:nvSpPr>
          <p:spPr>
            <a:xfrm>
              <a:off x="5441430" y="4736892"/>
              <a:ext cx="206494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Mehr Haiangriffe</a:t>
              </a:r>
            </a:p>
          </p:txBody>
        </p:sp>
        <p:grpSp>
          <p:nvGrpSpPr>
            <p:cNvPr id="74" name="Grafik 18">
              <a:extLst>
                <a:ext uri="{FF2B5EF4-FFF2-40B4-BE49-F238E27FC236}">
                  <a16:creationId xmlns:a16="http://schemas.microsoft.com/office/drawing/2014/main" id="{E2603BB3-96FF-E04D-9F7B-247E96B79BBF}"/>
                </a:ext>
              </a:extLst>
            </p:cNvPr>
            <p:cNvGrpSpPr>
              <a:grpSpLocks noChangeAspect="1"/>
            </p:cNvGrpSpPr>
            <p:nvPr/>
          </p:nvGrpSpPr>
          <p:grpSpPr>
            <a:xfrm rot="2700000">
              <a:off x="6125805" y="4025489"/>
              <a:ext cx="696192" cy="696186"/>
              <a:chOff x="6066738" y="3987835"/>
              <a:chExt cx="514354" cy="514348"/>
            </a:xfrm>
          </p:grpSpPr>
          <p:sp>
            <p:nvSpPr>
              <p:cNvPr id="75" name="Freihandform 74">
                <a:extLst>
                  <a:ext uri="{FF2B5EF4-FFF2-40B4-BE49-F238E27FC236}">
                    <a16:creationId xmlns:a16="http://schemas.microsoft.com/office/drawing/2014/main" id="{7FB37B6A-1891-8847-AC45-863298BEDBD4}"/>
                  </a:ext>
                </a:extLst>
              </p:cNvPr>
              <p:cNvSpPr/>
              <p:nvPr/>
            </p:nvSpPr>
            <p:spPr>
              <a:xfrm>
                <a:off x="6066740" y="4311843"/>
                <a:ext cx="190347" cy="190338"/>
              </a:xfrm>
              <a:custGeom>
                <a:avLst/>
                <a:gdLst>
                  <a:gd name="connsiteX0" fmla="*/ 152279 w 190347"/>
                  <a:gd name="connsiteY0" fmla="*/ 7 h 190338"/>
                  <a:gd name="connsiteX1" fmla="*/ 3 w 190347"/>
                  <a:gd name="connsiteY1" fmla="*/ 38078 h 190338"/>
                  <a:gd name="connsiteX2" fmla="*/ 95177 w 190347"/>
                  <a:gd name="connsiteY2" fmla="*/ 95181 h 190338"/>
                  <a:gd name="connsiteX3" fmla="*/ 152279 w 190347"/>
                  <a:gd name="connsiteY3" fmla="*/ 190345 h 190338"/>
                  <a:gd name="connsiteX4" fmla="*/ 190351 w 190347"/>
                  <a:gd name="connsiteY4" fmla="*/ 38078 h 190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347" h="190338">
                    <a:moveTo>
                      <a:pt x="152279" y="7"/>
                    </a:moveTo>
                    <a:lnTo>
                      <a:pt x="3" y="38078"/>
                    </a:lnTo>
                    <a:lnTo>
                      <a:pt x="95177" y="95181"/>
                    </a:lnTo>
                    <a:lnTo>
                      <a:pt x="152279" y="190345"/>
                    </a:lnTo>
                    <a:lnTo>
                      <a:pt x="190351" y="38078"/>
                    </a:lnTo>
                    <a:close/>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76" name="Freihandform 75">
                <a:extLst>
                  <a:ext uri="{FF2B5EF4-FFF2-40B4-BE49-F238E27FC236}">
                    <a16:creationId xmlns:a16="http://schemas.microsoft.com/office/drawing/2014/main" id="{54C9A1EB-8F4B-1F4B-9222-589AD5715D30}"/>
                  </a:ext>
                </a:extLst>
              </p:cNvPr>
              <p:cNvSpPr/>
              <p:nvPr/>
            </p:nvSpPr>
            <p:spPr>
              <a:xfrm>
                <a:off x="6219019" y="4045375"/>
                <a:ext cx="304552" cy="304542"/>
              </a:xfrm>
              <a:custGeom>
                <a:avLst/>
                <a:gdLst>
                  <a:gd name="connsiteX0" fmla="*/ 152279 w 304552"/>
                  <a:gd name="connsiteY0" fmla="*/ 7 h 304542"/>
                  <a:gd name="connsiteX1" fmla="*/ 3 w 304552"/>
                  <a:gd name="connsiteY1" fmla="*/ 266478 h 304542"/>
                  <a:gd name="connsiteX2" fmla="*/ 38074 w 304552"/>
                  <a:gd name="connsiteY2" fmla="*/ 304550 h 304542"/>
                  <a:gd name="connsiteX3" fmla="*/ 304555 w 304552"/>
                  <a:gd name="connsiteY3" fmla="*/ 152274 h 304542"/>
                  <a:gd name="connsiteX4" fmla="*/ 152279 w 304552"/>
                  <a:gd name="connsiteY4" fmla="*/ 7 h 3045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552" h="304542">
                    <a:moveTo>
                      <a:pt x="152279" y="7"/>
                    </a:moveTo>
                    <a:cubicBezTo>
                      <a:pt x="40056" y="112221"/>
                      <a:pt x="3" y="266478"/>
                      <a:pt x="3" y="266478"/>
                    </a:cubicBezTo>
                    <a:lnTo>
                      <a:pt x="38074" y="304550"/>
                    </a:lnTo>
                    <a:cubicBezTo>
                      <a:pt x="38074" y="304550"/>
                      <a:pt x="191541" y="265297"/>
                      <a:pt x="304555" y="152274"/>
                    </a:cubicBezTo>
                    <a:lnTo>
                      <a:pt x="152279" y="7"/>
                    </a:lnTo>
                    <a:close/>
                  </a:path>
                </a:pathLst>
              </a:custGeom>
              <a:solidFill>
                <a:schemeClr val="accent1">
                  <a:lumMod val="60000"/>
                  <a:lumOff val="40000"/>
                </a:schemeClr>
              </a:solidFill>
              <a:ln w="9525" cap="flat">
                <a:solidFill>
                  <a:schemeClr val="accent1">
                    <a:lumMod val="75000"/>
                  </a:schemeClr>
                </a:solidFill>
                <a:prstDash val="solid"/>
                <a:miter/>
              </a:ln>
            </p:spPr>
            <p:txBody>
              <a:bodyPr rtlCol="0" anchor="ctr"/>
              <a:lstStyle/>
              <a:p>
                <a:endParaRPr lang="de-DE"/>
              </a:p>
            </p:txBody>
          </p:sp>
          <p:sp>
            <p:nvSpPr>
              <p:cNvPr id="77" name="Freihandform 76">
                <a:extLst>
                  <a:ext uri="{FF2B5EF4-FFF2-40B4-BE49-F238E27FC236}">
                    <a16:creationId xmlns:a16="http://schemas.microsoft.com/office/drawing/2014/main" id="{C73EC550-9BE0-8340-AAA5-40C574042681}"/>
                  </a:ext>
                </a:extLst>
              </p:cNvPr>
              <p:cNvSpPr/>
              <p:nvPr/>
            </p:nvSpPr>
            <p:spPr>
              <a:xfrm>
                <a:off x="6371299" y="3987835"/>
                <a:ext cx="209792" cy="209805"/>
              </a:xfrm>
              <a:custGeom>
                <a:avLst/>
                <a:gdLst>
                  <a:gd name="connsiteX0" fmla="*/ 209391 w 209792"/>
                  <a:gd name="connsiteY0" fmla="*/ 443 h 209805"/>
                  <a:gd name="connsiteX1" fmla="*/ 3 w 209792"/>
                  <a:gd name="connsiteY1" fmla="*/ 57546 h 209805"/>
                  <a:gd name="connsiteX2" fmla="*/ 152279 w 209792"/>
                  <a:gd name="connsiteY2" fmla="*/ 209812 h 209805"/>
                  <a:gd name="connsiteX3" fmla="*/ 209391 w 209792"/>
                  <a:gd name="connsiteY3" fmla="*/ 443 h 209805"/>
                </a:gdLst>
                <a:ahLst/>
                <a:cxnLst>
                  <a:cxn ang="0">
                    <a:pos x="connsiteX0" y="connsiteY0"/>
                  </a:cxn>
                  <a:cxn ang="0">
                    <a:pos x="connsiteX1" y="connsiteY1"/>
                  </a:cxn>
                  <a:cxn ang="0">
                    <a:pos x="connsiteX2" y="connsiteY2"/>
                  </a:cxn>
                  <a:cxn ang="0">
                    <a:pos x="connsiteX3" y="connsiteY3"/>
                  </a:cxn>
                </a:cxnLst>
                <a:rect l="l" t="t" r="r" b="b"/>
                <a:pathLst>
                  <a:path w="209792" h="209805">
                    <a:moveTo>
                      <a:pt x="209391" y="443"/>
                    </a:moveTo>
                    <a:cubicBezTo>
                      <a:pt x="209391" y="443"/>
                      <a:pt x="66326" y="-8777"/>
                      <a:pt x="3" y="57546"/>
                    </a:cubicBezTo>
                    <a:lnTo>
                      <a:pt x="152279" y="209812"/>
                    </a:lnTo>
                    <a:cubicBezTo>
                      <a:pt x="218316" y="143795"/>
                      <a:pt x="209391" y="443"/>
                      <a:pt x="209391" y="443"/>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78" name="Freihandform 77">
                <a:extLst>
                  <a:ext uri="{FF2B5EF4-FFF2-40B4-BE49-F238E27FC236}">
                    <a16:creationId xmlns:a16="http://schemas.microsoft.com/office/drawing/2014/main" id="{BAE68085-5294-3E46-B4CA-70B9DF038D4B}"/>
                  </a:ext>
                </a:extLst>
              </p:cNvPr>
              <p:cNvSpPr/>
              <p:nvPr/>
            </p:nvSpPr>
            <p:spPr>
              <a:xfrm>
                <a:off x="6232563" y="4045373"/>
                <a:ext cx="138732" cy="92554"/>
              </a:xfrm>
              <a:custGeom>
                <a:avLst/>
                <a:gdLst>
                  <a:gd name="connsiteX0" fmla="*/ 65308 w 138732"/>
                  <a:gd name="connsiteY0" fmla="*/ 92561 h 92554"/>
                  <a:gd name="connsiteX1" fmla="*/ 65488 w 138732"/>
                  <a:gd name="connsiteY1" fmla="*/ 92333 h 92554"/>
                  <a:gd name="connsiteX2" fmla="*/ 138736 w 138732"/>
                  <a:gd name="connsiteY2" fmla="*/ 7 h 92554"/>
                  <a:gd name="connsiteX3" fmla="*/ 5500 w 138732"/>
                  <a:gd name="connsiteY3" fmla="*/ 38069 h 92554"/>
                  <a:gd name="connsiteX4" fmla="*/ 65308 w 138732"/>
                  <a:gd name="connsiteY4" fmla="*/ 92561 h 92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732" h="92554">
                    <a:moveTo>
                      <a:pt x="65308" y="92561"/>
                    </a:moveTo>
                    <a:lnTo>
                      <a:pt x="65488" y="92333"/>
                    </a:lnTo>
                    <a:cubicBezTo>
                      <a:pt x="85434" y="61005"/>
                      <a:pt x="109637" y="29106"/>
                      <a:pt x="138736" y="7"/>
                    </a:cubicBezTo>
                    <a:cubicBezTo>
                      <a:pt x="138736" y="7"/>
                      <a:pt x="43581" y="-12"/>
                      <a:pt x="5500" y="38069"/>
                    </a:cubicBezTo>
                    <a:cubicBezTo>
                      <a:pt x="-18131" y="61700"/>
                      <a:pt x="40571" y="84913"/>
                      <a:pt x="65308" y="92561"/>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79" name="Freihandform 78">
                <a:extLst>
                  <a:ext uri="{FF2B5EF4-FFF2-40B4-BE49-F238E27FC236}">
                    <a16:creationId xmlns:a16="http://schemas.microsoft.com/office/drawing/2014/main" id="{ACFE743D-0201-494A-99B7-FC0C03F2C8A4}"/>
                  </a:ext>
                </a:extLst>
              </p:cNvPr>
              <p:cNvSpPr/>
              <p:nvPr/>
            </p:nvSpPr>
            <p:spPr>
              <a:xfrm>
                <a:off x="6431064" y="4197646"/>
                <a:ext cx="92506" cy="138729"/>
              </a:xfrm>
              <a:custGeom>
                <a:avLst/>
                <a:gdLst>
                  <a:gd name="connsiteX0" fmla="*/ 203 w 92506"/>
                  <a:gd name="connsiteY0" fmla="*/ 73359 h 138729"/>
                  <a:gd name="connsiteX1" fmla="*/ 3 w 92506"/>
                  <a:gd name="connsiteY1" fmla="*/ 73530 h 138729"/>
                  <a:gd name="connsiteX2" fmla="*/ 54448 w 92506"/>
                  <a:gd name="connsiteY2" fmla="*/ 133243 h 138729"/>
                  <a:gd name="connsiteX3" fmla="*/ 92510 w 92506"/>
                  <a:gd name="connsiteY3" fmla="*/ 7 h 138729"/>
                  <a:gd name="connsiteX4" fmla="*/ 203 w 92506"/>
                  <a:gd name="connsiteY4" fmla="*/ 73359 h 138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506" h="138729">
                    <a:moveTo>
                      <a:pt x="203" y="73359"/>
                    </a:moveTo>
                    <a:lnTo>
                      <a:pt x="3" y="73530"/>
                    </a:lnTo>
                    <a:cubicBezTo>
                      <a:pt x="7680" y="98362"/>
                      <a:pt x="30864" y="156827"/>
                      <a:pt x="54448" y="133243"/>
                    </a:cubicBezTo>
                    <a:cubicBezTo>
                      <a:pt x="92529" y="95152"/>
                      <a:pt x="92510" y="7"/>
                      <a:pt x="92510" y="7"/>
                    </a:cubicBezTo>
                    <a:cubicBezTo>
                      <a:pt x="63335" y="29192"/>
                      <a:pt x="31445" y="53414"/>
                      <a:pt x="203" y="73359"/>
                    </a:cubicBezTo>
                  </a:path>
                </a:pathLst>
              </a:custGeom>
              <a:solidFill>
                <a:srgbClr val="FFFFFF"/>
              </a:solidFill>
              <a:ln w="9525" cap="flat">
                <a:solidFill>
                  <a:schemeClr val="accent1">
                    <a:lumMod val="75000"/>
                  </a:schemeClr>
                </a:solidFill>
                <a:prstDash val="solid"/>
                <a:miter/>
              </a:ln>
            </p:spPr>
            <p:txBody>
              <a:bodyPr rtlCol="0" anchor="ctr"/>
              <a:lstStyle/>
              <a:p>
                <a:endParaRPr lang="de-DE"/>
              </a:p>
            </p:txBody>
          </p:sp>
          <p:sp>
            <p:nvSpPr>
              <p:cNvPr id="80" name="Freihandform 79">
                <a:extLst>
                  <a:ext uri="{FF2B5EF4-FFF2-40B4-BE49-F238E27FC236}">
                    <a16:creationId xmlns:a16="http://schemas.microsoft.com/office/drawing/2014/main" id="{214A7984-F0B9-BA48-A130-D74DFC45546F}"/>
                  </a:ext>
                </a:extLst>
              </p:cNvPr>
              <p:cNvSpPr/>
              <p:nvPr/>
            </p:nvSpPr>
            <p:spPr>
              <a:xfrm>
                <a:off x="6066738" y="3987835"/>
                <a:ext cx="514354" cy="514348"/>
              </a:xfrm>
              <a:custGeom>
                <a:avLst/>
                <a:gdLst>
                  <a:gd name="connsiteX0" fmla="*/ 513953 w 514354"/>
                  <a:gd name="connsiteY0" fmla="*/ 443 h 514348"/>
                  <a:gd name="connsiteX1" fmla="*/ 304565 w 514354"/>
                  <a:gd name="connsiteY1" fmla="*/ 57546 h 514348"/>
                  <a:gd name="connsiteX2" fmla="*/ 152279 w 514354"/>
                  <a:gd name="connsiteY2" fmla="*/ 324017 h 514348"/>
                  <a:gd name="connsiteX3" fmla="*/ 3 w 514354"/>
                  <a:gd name="connsiteY3" fmla="*/ 362089 h 514348"/>
                  <a:gd name="connsiteX4" fmla="*/ 95177 w 514354"/>
                  <a:gd name="connsiteY4" fmla="*/ 419191 h 514348"/>
                  <a:gd name="connsiteX5" fmla="*/ 152279 w 514354"/>
                  <a:gd name="connsiteY5" fmla="*/ 514355 h 514348"/>
                  <a:gd name="connsiteX6" fmla="*/ 190351 w 514354"/>
                  <a:gd name="connsiteY6" fmla="*/ 362089 h 514348"/>
                  <a:gd name="connsiteX7" fmla="*/ 456841 w 514354"/>
                  <a:gd name="connsiteY7" fmla="*/ 209812 h 514348"/>
                  <a:gd name="connsiteX8" fmla="*/ 513953 w 514354"/>
                  <a:gd name="connsiteY8" fmla="*/ 443 h 514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4354" h="514348">
                    <a:moveTo>
                      <a:pt x="513953" y="443"/>
                    </a:moveTo>
                    <a:cubicBezTo>
                      <a:pt x="513953" y="443"/>
                      <a:pt x="370887" y="-8777"/>
                      <a:pt x="304565" y="57546"/>
                    </a:cubicBezTo>
                    <a:cubicBezTo>
                      <a:pt x="192332" y="169760"/>
                      <a:pt x="152279" y="324017"/>
                      <a:pt x="152279" y="324017"/>
                    </a:cubicBezTo>
                    <a:lnTo>
                      <a:pt x="3" y="362089"/>
                    </a:lnTo>
                    <a:lnTo>
                      <a:pt x="95177" y="419191"/>
                    </a:lnTo>
                    <a:lnTo>
                      <a:pt x="152279" y="514355"/>
                    </a:lnTo>
                    <a:lnTo>
                      <a:pt x="190351" y="362089"/>
                    </a:lnTo>
                    <a:cubicBezTo>
                      <a:pt x="190351" y="362089"/>
                      <a:pt x="343827" y="322836"/>
                      <a:pt x="456841" y="209812"/>
                    </a:cubicBezTo>
                    <a:cubicBezTo>
                      <a:pt x="522878" y="143795"/>
                      <a:pt x="513953" y="443"/>
                      <a:pt x="513953" y="443"/>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1" name="Freihandform 80">
                <a:extLst>
                  <a:ext uri="{FF2B5EF4-FFF2-40B4-BE49-F238E27FC236}">
                    <a16:creationId xmlns:a16="http://schemas.microsoft.com/office/drawing/2014/main" id="{CBB32D41-3942-9D42-B10B-6D268506AE27}"/>
                  </a:ext>
                </a:extLst>
              </p:cNvPr>
              <p:cNvSpPr/>
              <p:nvPr/>
            </p:nvSpPr>
            <p:spPr>
              <a:xfrm>
                <a:off x="6219017" y="4311843"/>
                <a:ext cx="38071" cy="38071"/>
              </a:xfrm>
              <a:custGeom>
                <a:avLst/>
                <a:gdLst>
                  <a:gd name="connsiteX0" fmla="*/ 3 w 38071"/>
                  <a:gd name="connsiteY0" fmla="*/ 7 h 38071"/>
                  <a:gd name="connsiteX1" fmla="*/ 38074 w 38071"/>
                  <a:gd name="connsiteY1" fmla="*/ 38078 h 38071"/>
                </a:gdLst>
                <a:ahLst/>
                <a:cxnLst>
                  <a:cxn ang="0">
                    <a:pos x="connsiteX0" y="connsiteY0"/>
                  </a:cxn>
                  <a:cxn ang="0">
                    <a:pos x="connsiteX1" y="connsiteY1"/>
                  </a:cxn>
                </a:cxnLst>
                <a:rect l="l" t="t" r="r" b="b"/>
                <a:pathLst>
                  <a:path w="38071" h="38071">
                    <a:moveTo>
                      <a:pt x="3" y="7"/>
                    </a:moveTo>
                    <a:lnTo>
                      <a:pt x="38074" y="38078"/>
                    </a:lnTo>
                  </a:path>
                </a:pathLst>
              </a:custGeom>
              <a:noFill/>
              <a:ln w="19050" cap="rnd">
                <a:solidFill>
                  <a:schemeClr val="accent1">
                    <a:lumMod val="75000"/>
                  </a:schemeClr>
                </a:solidFill>
                <a:prstDash val="solid"/>
                <a:round/>
              </a:ln>
            </p:spPr>
            <p:txBody>
              <a:bodyPr rtlCol="0" anchor="ctr"/>
              <a:lstStyle/>
              <a:p>
                <a:endParaRPr lang="de-DE"/>
              </a:p>
            </p:txBody>
          </p:sp>
          <p:sp>
            <p:nvSpPr>
              <p:cNvPr id="82" name="Freihandform 81">
                <a:extLst>
                  <a:ext uri="{FF2B5EF4-FFF2-40B4-BE49-F238E27FC236}">
                    <a16:creationId xmlns:a16="http://schemas.microsoft.com/office/drawing/2014/main" id="{9C9C4C1F-3326-5D42-8232-CB3FFF892ABF}"/>
                  </a:ext>
                </a:extLst>
              </p:cNvPr>
              <p:cNvSpPr/>
              <p:nvPr/>
            </p:nvSpPr>
            <p:spPr>
              <a:xfrm>
                <a:off x="6371296" y="4045375"/>
                <a:ext cx="152276" cy="152266"/>
              </a:xfrm>
              <a:custGeom>
                <a:avLst/>
                <a:gdLst>
                  <a:gd name="connsiteX0" fmla="*/ 3 w 152276"/>
                  <a:gd name="connsiteY0" fmla="*/ 7 h 152266"/>
                  <a:gd name="connsiteX1" fmla="*/ 152279 w 152276"/>
                  <a:gd name="connsiteY1" fmla="*/ 152274 h 152266"/>
                </a:gdLst>
                <a:ahLst/>
                <a:cxnLst>
                  <a:cxn ang="0">
                    <a:pos x="connsiteX0" y="connsiteY0"/>
                  </a:cxn>
                  <a:cxn ang="0">
                    <a:pos x="connsiteX1" y="connsiteY1"/>
                  </a:cxn>
                </a:cxnLst>
                <a:rect l="l" t="t" r="r" b="b"/>
                <a:pathLst>
                  <a:path w="152276" h="152266">
                    <a:moveTo>
                      <a:pt x="3" y="7"/>
                    </a:moveTo>
                    <a:lnTo>
                      <a:pt x="152279" y="152274"/>
                    </a:lnTo>
                  </a:path>
                </a:pathLst>
              </a:custGeom>
              <a:noFill/>
              <a:ln w="19050" cap="rnd">
                <a:solidFill>
                  <a:schemeClr val="accent1">
                    <a:lumMod val="75000"/>
                  </a:schemeClr>
                </a:solidFill>
                <a:prstDash val="solid"/>
                <a:round/>
              </a:ln>
            </p:spPr>
            <p:txBody>
              <a:bodyPr rtlCol="0" anchor="ctr"/>
              <a:lstStyle/>
              <a:p>
                <a:endParaRPr lang="de-DE"/>
              </a:p>
            </p:txBody>
          </p:sp>
          <p:sp>
            <p:nvSpPr>
              <p:cNvPr id="83" name="Freihandform 82">
                <a:extLst>
                  <a:ext uri="{FF2B5EF4-FFF2-40B4-BE49-F238E27FC236}">
                    <a16:creationId xmlns:a16="http://schemas.microsoft.com/office/drawing/2014/main" id="{AAD00497-F7C6-1E4F-9286-458B95CDFB92}"/>
                  </a:ext>
                </a:extLst>
              </p:cNvPr>
              <p:cNvSpPr/>
              <p:nvPr/>
            </p:nvSpPr>
            <p:spPr>
              <a:xfrm>
                <a:off x="6485513" y="4026335"/>
                <a:ext cx="19030" cy="19040"/>
              </a:xfrm>
              <a:custGeom>
                <a:avLst/>
                <a:gdLst>
                  <a:gd name="connsiteX0" fmla="*/ 19034 w 19030"/>
                  <a:gd name="connsiteY0" fmla="*/ 9532 h 19040"/>
                  <a:gd name="connsiteX1" fmla="*/ 9518 w 19030"/>
                  <a:gd name="connsiteY1" fmla="*/ 19047 h 19040"/>
                  <a:gd name="connsiteX2" fmla="*/ 3 w 19030"/>
                  <a:gd name="connsiteY2" fmla="*/ 9532 h 19040"/>
                  <a:gd name="connsiteX3" fmla="*/ 9518 w 19030"/>
                  <a:gd name="connsiteY3" fmla="*/ 7 h 19040"/>
                  <a:gd name="connsiteX4" fmla="*/ 19034 w 19030"/>
                  <a:gd name="connsiteY4" fmla="*/ 9532 h 1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30" h="19040">
                    <a:moveTo>
                      <a:pt x="19034" y="9532"/>
                    </a:moveTo>
                    <a:cubicBezTo>
                      <a:pt x="19034" y="14790"/>
                      <a:pt x="14776" y="19047"/>
                      <a:pt x="9518" y="19047"/>
                    </a:cubicBezTo>
                    <a:cubicBezTo>
                      <a:pt x="4261" y="19047"/>
                      <a:pt x="3" y="14790"/>
                      <a:pt x="3" y="9532"/>
                    </a:cubicBezTo>
                    <a:cubicBezTo>
                      <a:pt x="3" y="4265"/>
                      <a:pt x="4261" y="7"/>
                      <a:pt x="9518" y="7"/>
                    </a:cubicBezTo>
                    <a:cubicBezTo>
                      <a:pt x="14776" y="7"/>
                      <a:pt x="19034" y="4265"/>
                      <a:pt x="19034" y="9532"/>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4" name="Freihandform 83">
                <a:extLst>
                  <a:ext uri="{FF2B5EF4-FFF2-40B4-BE49-F238E27FC236}">
                    <a16:creationId xmlns:a16="http://schemas.microsoft.com/office/drawing/2014/main" id="{0A89C95F-EC3E-F543-B871-2A9A18FA9162}"/>
                  </a:ext>
                </a:extLst>
              </p:cNvPr>
              <p:cNvSpPr/>
              <p:nvPr/>
            </p:nvSpPr>
            <p:spPr>
              <a:xfrm>
                <a:off x="6232563" y="4045375"/>
                <a:ext cx="138732" cy="92554"/>
              </a:xfrm>
              <a:custGeom>
                <a:avLst/>
                <a:gdLst>
                  <a:gd name="connsiteX0" fmla="*/ 138736 w 138732"/>
                  <a:gd name="connsiteY0" fmla="*/ 7 h 92554"/>
                  <a:gd name="connsiteX1" fmla="*/ 5500 w 138732"/>
                  <a:gd name="connsiteY1" fmla="*/ 38069 h 92554"/>
                  <a:gd name="connsiteX2" fmla="*/ 65308 w 138732"/>
                  <a:gd name="connsiteY2" fmla="*/ 92561 h 92554"/>
                </a:gdLst>
                <a:ahLst/>
                <a:cxnLst>
                  <a:cxn ang="0">
                    <a:pos x="connsiteX0" y="connsiteY0"/>
                  </a:cxn>
                  <a:cxn ang="0">
                    <a:pos x="connsiteX1" y="connsiteY1"/>
                  </a:cxn>
                  <a:cxn ang="0">
                    <a:pos x="connsiteX2" y="connsiteY2"/>
                  </a:cxn>
                </a:cxnLst>
                <a:rect l="l" t="t" r="r" b="b"/>
                <a:pathLst>
                  <a:path w="138732" h="92554">
                    <a:moveTo>
                      <a:pt x="138736" y="7"/>
                    </a:moveTo>
                    <a:cubicBezTo>
                      <a:pt x="138736" y="7"/>
                      <a:pt x="43581" y="-12"/>
                      <a:pt x="5500" y="38069"/>
                    </a:cubicBezTo>
                    <a:cubicBezTo>
                      <a:pt x="-18131" y="61700"/>
                      <a:pt x="40571" y="84913"/>
                      <a:pt x="65308" y="92561"/>
                    </a:cubicBezTo>
                  </a:path>
                </a:pathLst>
              </a:custGeom>
              <a:noFill/>
              <a:ln w="19050" cap="rnd">
                <a:solidFill>
                  <a:schemeClr val="accent1">
                    <a:lumMod val="75000"/>
                  </a:schemeClr>
                </a:solidFill>
                <a:prstDash val="solid"/>
                <a:round/>
              </a:ln>
            </p:spPr>
            <p:txBody>
              <a:bodyPr rtlCol="0" anchor="ctr"/>
              <a:lstStyle/>
              <a:p>
                <a:endParaRPr lang="de-DE"/>
              </a:p>
            </p:txBody>
          </p:sp>
          <p:sp>
            <p:nvSpPr>
              <p:cNvPr id="85" name="Freihandform 84">
                <a:extLst>
                  <a:ext uri="{FF2B5EF4-FFF2-40B4-BE49-F238E27FC236}">
                    <a16:creationId xmlns:a16="http://schemas.microsoft.com/office/drawing/2014/main" id="{26C1349F-91F1-5841-9077-A61E0849441B}"/>
                  </a:ext>
                </a:extLst>
              </p:cNvPr>
              <p:cNvSpPr/>
              <p:nvPr/>
            </p:nvSpPr>
            <p:spPr>
              <a:xfrm>
                <a:off x="6431058" y="4197645"/>
                <a:ext cx="92516" cy="138728"/>
              </a:xfrm>
              <a:custGeom>
                <a:avLst/>
                <a:gdLst>
                  <a:gd name="connsiteX0" fmla="*/ 92519 w 92516"/>
                  <a:gd name="connsiteY0" fmla="*/ 7 h 138728"/>
                  <a:gd name="connsiteX1" fmla="*/ 54457 w 92516"/>
                  <a:gd name="connsiteY1" fmla="*/ 133243 h 138728"/>
                  <a:gd name="connsiteX2" fmla="*/ 3 w 92516"/>
                  <a:gd name="connsiteY2" fmla="*/ 73530 h 138728"/>
                </a:gdLst>
                <a:ahLst/>
                <a:cxnLst>
                  <a:cxn ang="0">
                    <a:pos x="connsiteX0" y="connsiteY0"/>
                  </a:cxn>
                  <a:cxn ang="0">
                    <a:pos x="connsiteX1" y="connsiteY1"/>
                  </a:cxn>
                  <a:cxn ang="0">
                    <a:pos x="connsiteX2" y="connsiteY2"/>
                  </a:cxn>
                </a:cxnLst>
                <a:rect l="l" t="t" r="r" b="b"/>
                <a:pathLst>
                  <a:path w="92516" h="138728">
                    <a:moveTo>
                      <a:pt x="92519" y="7"/>
                    </a:moveTo>
                    <a:cubicBezTo>
                      <a:pt x="92519" y="7"/>
                      <a:pt x="92538" y="95152"/>
                      <a:pt x="54457" y="133243"/>
                    </a:cubicBezTo>
                    <a:cubicBezTo>
                      <a:pt x="30864" y="156827"/>
                      <a:pt x="7690" y="98353"/>
                      <a:pt x="3" y="73530"/>
                    </a:cubicBezTo>
                  </a:path>
                </a:pathLst>
              </a:custGeom>
              <a:noFill/>
              <a:ln w="19050" cap="rnd">
                <a:solidFill>
                  <a:schemeClr val="accent1">
                    <a:lumMod val="75000"/>
                  </a:schemeClr>
                </a:solidFill>
                <a:prstDash val="solid"/>
                <a:round/>
              </a:ln>
            </p:spPr>
            <p:txBody>
              <a:bodyPr rtlCol="0" anchor="ctr"/>
              <a:lstStyle/>
              <a:p>
                <a:endParaRPr lang="de-DE"/>
              </a:p>
            </p:txBody>
          </p:sp>
        </p:grpSp>
      </p:grpSp>
      <p:grpSp>
        <p:nvGrpSpPr>
          <p:cNvPr id="96" name="Gruppieren 95">
            <a:extLst>
              <a:ext uri="{FF2B5EF4-FFF2-40B4-BE49-F238E27FC236}">
                <a16:creationId xmlns:a16="http://schemas.microsoft.com/office/drawing/2014/main" id="{1E0F7F1F-E62C-FF44-8961-595D220DB618}"/>
              </a:ext>
            </a:extLst>
          </p:cNvPr>
          <p:cNvGrpSpPr/>
          <p:nvPr/>
        </p:nvGrpSpPr>
        <p:grpSpPr>
          <a:xfrm rot="3245015">
            <a:off x="7250093" y="3321841"/>
            <a:ext cx="560525" cy="399153"/>
            <a:chOff x="6161025" y="3219688"/>
            <a:chExt cx="560525" cy="399153"/>
          </a:xfrm>
        </p:grpSpPr>
        <p:grpSp>
          <p:nvGrpSpPr>
            <p:cNvPr id="90" name="Grafik 14">
              <a:extLst>
                <a:ext uri="{FF2B5EF4-FFF2-40B4-BE49-F238E27FC236}">
                  <a16:creationId xmlns:a16="http://schemas.microsoft.com/office/drawing/2014/main" id="{C8A81847-FFEC-CD47-AC97-57E7B95928C1}"/>
                </a:ext>
              </a:extLst>
            </p:cNvPr>
            <p:cNvGrpSpPr/>
            <p:nvPr/>
          </p:nvGrpSpPr>
          <p:grpSpPr>
            <a:xfrm rot="12944868">
              <a:off x="6226250" y="3428341"/>
              <a:ext cx="495300" cy="190500"/>
              <a:chOff x="3644623" y="2499545"/>
              <a:chExt cx="495300" cy="190500"/>
            </a:xfrm>
            <a:noFill/>
          </p:grpSpPr>
          <p:sp>
            <p:nvSpPr>
              <p:cNvPr id="91" name="Freihandform 90">
                <a:extLst>
                  <a:ext uri="{FF2B5EF4-FFF2-40B4-BE49-F238E27FC236}">
                    <a16:creationId xmlns:a16="http://schemas.microsoft.com/office/drawing/2014/main" id="{48A06BC7-C53F-F24B-84F0-EEA1C6BFB286}"/>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5"/>
                </a:solidFill>
                <a:prstDash val="solid"/>
                <a:round/>
              </a:ln>
            </p:spPr>
            <p:txBody>
              <a:bodyPr rtlCol="0" anchor="ctr"/>
              <a:lstStyle/>
              <a:p>
                <a:endParaRPr lang="de-DE"/>
              </a:p>
            </p:txBody>
          </p:sp>
          <p:sp>
            <p:nvSpPr>
              <p:cNvPr id="92" name="Freihandform 91">
                <a:extLst>
                  <a:ext uri="{FF2B5EF4-FFF2-40B4-BE49-F238E27FC236}">
                    <a16:creationId xmlns:a16="http://schemas.microsoft.com/office/drawing/2014/main" id="{805F42AA-214F-FC4F-A81F-F87121FDE1E0}"/>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5">
                    <a:lumMod val="75000"/>
                  </a:schemeClr>
                </a:solidFill>
                <a:prstDash val="solid"/>
                <a:round/>
              </a:ln>
            </p:spPr>
            <p:txBody>
              <a:bodyPr rtlCol="0" anchor="ctr"/>
              <a:lstStyle/>
              <a:p>
                <a:endParaRPr lang="de-DE"/>
              </a:p>
            </p:txBody>
          </p:sp>
        </p:grpSp>
        <p:grpSp>
          <p:nvGrpSpPr>
            <p:cNvPr id="93" name="Grafik 14">
              <a:extLst>
                <a:ext uri="{FF2B5EF4-FFF2-40B4-BE49-F238E27FC236}">
                  <a16:creationId xmlns:a16="http://schemas.microsoft.com/office/drawing/2014/main" id="{A6E1F07E-0DE0-3B40-AFE1-FC5F794C62E9}"/>
                </a:ext>
              </a:extLst>
            </p:cNvPr>
            <p:cNvGrpSpPr/>
            <p:nvPr/>
          </p:nvGrpSpPr>
          <p:grpSpPr>
            <a:xfrm rot="2144868">
              <a:off x="6161025" y="3219688"/>
              <a:ext cx="495300" cy="190500"/>
              <a:chOff x="3644623" y="2499545"/>
              <a:chExt cx="495300" cy="190500"/>
            </a:xfrm>
            <a:noFill/>
          </p:grpSpPr>
          <p:sp>
            <p:nvSpPr>
              <p:cNvPr id="94" name="Freihandform 93">
                <a:extLst>
                  <a:ext uri="{FF2B5EF4-FFF2-40B4-BE49-F238E27FC236}">
                    <a16:creationId xmlns:a16="http://schemas.microsoft.com/office/drawing/2014/main" id="{4B23087C-0A06-8247-B3D8-EB9D538F5E4D}"/>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5"/>
                </a:solidFill>
                <a:prstDash val="solid"/>
                <a:round/>
              </a:ln>
            </p:spPr>
            <p:txBody>
              <a:bodyPr rtlCol="0" anchor="ctr"/>
              <a:lstStyle/>
              <a:p>
                <a:endParaRPr lang="de-DE"/>
              </a:p>
            </p:txBody>
          </p:sp>
          <p:sp>
            <p:nvSpPr>
              <p:cNvPr id="95" name="Freihandform 94">
                <a:extLst>
                  <a:ext uri="{FF2B5EF4-FFF2-40B4-BE49-F238E27FC236}">
                    <a16:creationId xmlns:a16="http://schemas.microsoft.com/office/drawing/2014/main" id="{6C0F44E6-581B-DB45-A8E6-C7B0A895E23D}"/>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5">
                    <a:lumMod val="75000"/>
                  </a:schemeClr>
                </a:solidFill>
                <a:prstDash val="solid"/>
                <a:round/>
              </a:ln>
            </p:spPr>
            <p:txBody>
              <a:bodyPr rtlCol="0" anchor="ctr"/>
              <a:lstStyle/>
              <a:p>
                <a:endParaRPr lang="de-DE"/>
              </a:p>
            </p:txBody>
          </p:sp>
        </p:grpSp>
      </p:grpSp>
      <p:grpSp>
        <p:nvGrpSpPr>
          <p:cNvPr id="97" name="Grafik 14">
            <a:extLst>
              <a:ext uri="{FF2B5EF4-FFF2-40B4-BE49-F238E27FC236}">
                <a16:creationId xmlns:a16="http://schemas.microsoft.com/office/drawing/2014/main" id="{8D64F702-B948-2C45-9204-1348F08AE9CD}"/>
              </a:ext>
            </a:extLst>
          </p:cNvPr>
          <p:cNvGrpSpPr/>
          <p:nvPr/>
        </p:nvGrpSpPr>
        <p:grpSpPr>
          <a:xfrm rot="10800000">
            <a:off x="5187908" y="2324576"/>
            <a:ext cx="495300" cy="190500"/>
            <a:chOff x="3644623" y="2499545"/>
            <a:chExt cx="495300" cy="190500"/>
          </a:xfrm>
          <a:noFill/>
        </p:grpSpPr>
        <p:sp>
          <p:nvSpPr>
            <p:cNvPr id="98" name="Freihandform 97">
              <a:extLst>
                <a:ext uri="{FF2B5EF4-FFF2-40B4-BE49-F238E27FC236}">
                  <a16:creationId xmlns:a16="http://schemas.microsoft.com/office/drawing/2014/main" id="{4899283B-33F9-5247-967F-B707715CD453}"/>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99" name="Freihandform 98">
              <a:extLst>
                <a:ext uri="{FF2B5EF4-FFF2-40B4-BE49-F238E27FC236}">
                  <a16:creationId xmlns:a16="http://schemas.microsoft.com/office/drawing/2014/main" id="{B12C4BDC-0F71-AE45-BCF5-179505A5C702}"/>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100" name="Grafik 14">
            <a:extLst>
              <a:ext uri="{FF2B5EF4-FFF2-40B4-BE49-F238E27FC236}">
                <a16:creationId xmlns:a16="http://schemas.microsoft.com/office/drawing/2014/main" id="{B747D46E-8D76-684F-A1A5-246BCF332860}"/>
              </a:ext>
            </a:extLst>
          </p:cNvPr>
          <p:cNvGrpSpPr/>
          <p:nvPr/>
        </p:nvGrpSpPr>
        <p:grpSpPr>
          <a:xfrm rot="16200000">
            <a:off x="2910670" y="3318243"/>
            <a:ext cx="495300" cy="190500"/>
            <a:chOff x="3644623" y="2499545"/>
            <a:chExt cx="495300" cy="190500"/>
          </a:xfrm>
          <a:noFill/>
        </p:grpSpPr>
        <p:sp>
          <p:nvSpPr>
            <p:cNvPr id="101" name="Freihandform 100">
              <a:extLst>
                <a:ext uri="{FF2B5EF4-FFF2-40B4-BE49-F238E27FC236}">
                  <a16:creationId xmlns:a16="http://schemas.microsoft.com/office/drawing/2014/main" id="{CEC906BE-24D6-0E42-99D0-C5C36F541BD9}"/>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102" name="Freihandform 101">
              <a:extLst>
                <a:ext uri="{FF2B5EF4-FFF2-40B4-BE49-F238E27FC236}">
                  <a16:creationId xmlns:a16="http://schemas.microsoft.com/office/drawing/2014/main" id="{3C9F645C-EAD4-9C4F-B61C-09DCE96F98DE}"/>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103" name="Grafik 14">
            <a:extLst>
              <a:ext uri="{FF2B5EF4-FFF2-40B4-BE49-F238E27FC236}">
                <a16:creationId xmlns:a16="http://schemas.microsoft.com/office/drawing/2014/main" id="{C8E70870-51F8-274B-8D1C-74C0E6C3FBB3}"/>
              </a:ext>
            </a:extLst>
          </p:cNvPr>
          <p:cNvGrpSpPr/>
          <p:nvPr/>
        </p:nvGrpSpPr>
        <p:grpSpPr>
          <a:xfrm rot="10800000">
            <a:off x="5184598" y="4273859"/>
            <a:ext cx="495300" cy="190500"/>
            <a:chOff x="3644623" y="2499545"/>
            <a:chExt cx="495300" cy="190500"/>
          </a:xfrm>
          <a:noFill/>
        </p:grpSpPr>
        <p:sp>
          <p:nvSpPr>
            <p:cNvPr id="104" name="Freihandform 103">
              <a:extLst>
                <a:ext uri="{FF2B5EF4-FFF2-40B4-BE49-F238E27FC236}">
                  <a16:creationId xmlns:a16="http://schemas.microsoft.com/office/drawing/2014/main" id="{12D87C87-2BC2-5345-8A53-E20CDFF32E4B}"/>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105" name="Freihandform 104">
              <a:extLst>
                <a:ext uri="{FF2B5EF4-FFF2-40B4-BE49-F238E27FC236}">
                  <a16:creationId xmlns:a16="http://schemas.microsoft.com/office/drawing/2014/main" id="{A2FBEEAB-12A4-8F48-A4A4-766A3DBA3C9D}"/>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sp>
        <p:nvSpPr>
          <p:cNvPr id="106" name="Textfeld 105">
            <a:extLst>
              <a:ext uri="{FF2B5EF4-FFF2-40B4-BE49-F238E27FC236}">
                <a16:creationId xmlns:a16="http://schemas.microsoft.com/office/drawing/2014/main" id="{7CD68C46-293F-A142-96F6-56539ABA5852}"/>
              </a:ext>
            </a:extLst>
          </p:cNvPr>
          <p:cNvSpPr txBox="1"/>
          <p:nvPr/>
        </p:nvSpPr>
        <p:spPr>
          <a:xfrm>
            <a:off x="5770954" y="3216292"/>
            <a:ext cx="159462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Korrelation</a:t>
            </a:r>
          </a:p>
        </p:txBody>
      </p:sp>
    </p:spTree>
    <p:extLst>
      <p:ext uri="{BB962C8B-B14F-4D97-AF65-F5344CB8AC3E}">
        <p14:creationId xmlns:p14="http://schemas.microsoft.com/office/powerpoint/2010/main" val="1405096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8C6146-F82F-8C4E-B5F7-6EDC24E8069C}"/>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A40E0148-859C-1C4C-BC05-846224261FF0}"/>
              </a:ext>
            </a:extLst>
          </p:cNvPr>
          <p:cNvSpPr>
            <a:spLocks noGrp="1"/>
          </p:cNvSpPr>
          <p:nvPr>
            <p:ph type="body" sz="quarter" idx="13"/>
          </p:nvPr>
        </p:nvSpPr>
        <p:spPr/>
        <p:txBody>
          <a:bodyPr/>
          <a:lstStyle/>
          <a:p>
            <a:r>
              <a:rPr lang="de-DE" dirty="0"/>
              <a:t>Korrelation ≠ Kausalität</a:t>
            </a:r>
          </a:p>
        </p:txBody>
      </p:sp>
      <p:sp>
        <p:nvSpPr>
          <p:cNvPr id="5" name="Textfeld 4">
            <a:extLst>
              <a:ext uri="{FF2B5EF4-FFF2-40B4-BE49-F238E27FC236}">
                <a16:creationId xmlns:a16="http://schemas.microsoft.com/office/drawing/2014/main" id="{E62C4A20-8929-3A4A-93CC-335CA22520EC}"/>
              </a:ext>
            </a:extLst>
          </p:cNvPr>
          <p:cNvSpPr txBox="1"/>
          <p:nvPr/>
        </p:nvSpPr>
        <p:spPr>
          <a:xfrm>
            <a:off x="371476" y="1332438"/>
            <a:ext cx="5724524"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Wenn ein Feature A und B korrelieren, kann man nicht zwangsläufig davon ausgehen, dass A der Auslöser / Treiber für B ist.</a:t>
            </a:r>
          </a:p>
        </p:txBody>
      </p:sp>
      <p:sp>
        <p:nvSpPr>
          <p:cNvPr id="6" name="Textfeld 5">
            <a:extLst>
              <a:ext uri="{FF2B5EF4-FFF2-40B4-BE49-F238E27FC236}">
                <a16:creationId xmlns:a16="http://schemas.microsoft.com/office/drawing/2014/main" id="{5AC4D175-95B4-1748-A2C2-611B0859116A}"/>
              </a:ext>
            </a:extLst>
          </p:cNvPr>
          <p:cNvSpPr txBox="1"/>
          <p:nvPr/>
        </p:nvSpPr>
        <p:spPr>
          <a:xfrm>
            <a:off x="371476" y="2723453"/>
            <a:ext cx="5724524" cy="338690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Beispiel:</a:t>
            </a:r>
          </a:p>
          <a:p>
            <a:pPr>
              <a:lnSpc>
                <a:spcPct val="110000"/>
              </a:lnSpc>
            </a:pPr>
            <a:r>
              <a:rPr lang="de-DE" dirty="0">
                <a:latin typeface="Arial Standard" charset="0"/>
              </a:rPr>
              <a:t>Bei der Untersuchung einer demografischen Datenbank, wird eventuell ein Zusammenhang zwischen „Anzahl von Krankenhäusern“ und der „Anzahl von Autodiebstählen in der Region“ gefunden, welche korrelieren.</a:t>
            </a:r>
          </a:p>
          <a:p>
            <a:pPr marL="285750" indent="-285750">
              <a:lnSpc>
                <a:spcPct val="110000"/>
              </a:lnSpc>
              <a:buFont typeface="Arial" panose="020B0604020202020204" pitchFamily="34" charset="0"/>
              <a:buChar char="•"/>
            </a:pPr>
            <a:r>
              <a:rPr lang="de-DE" dirty="0">
                <a:latin typeface="Arial Standard" charset="0"/>
              </a:rPr>
              <a:t>Dies bedeutet nicht, dass das eine die Ursache für das andere ist</a:t>
            </a:r>
          </a:p>
          <a:p>
            <a:pPr marL="285750" indent="-285750">
              <a:lnSpc>
                <a:spcPct val="110000"/>
              </a:lnSpc>
              <a:buFont typeface="Arial" panose="020B0604020202020204" pitchFamily="34" charset="0"/>
              <a:buChar char="•"/>
            </a:pPr>
            <a:r>
              <a:rPr lang="de-DE" dirty="0">
                <a:latin typeface="Arial Standard" charset="0"/>
              </a:rPr>
              <a:t>Beide sind offensichtlich verbunden, jedoch durch ein drittes Attribut, nämlich „Bevölkerung“</a:t>
            </a:r>
          </a:p>
        </p:txBody>
      </p:sp>
      <p:grpSp>
        <p:nvGrpSpPr>
          <p:cNvPr id="68" name="Gruppieren 67">
            <a:extLst>
              <a:ext uri="{FF2B5EF4-FFF2-40B4-BE49-F238E27FC236}">
                <a16:creationId xmlns:a16="http://schemas.microsoft.com/office/drawing/2014/main" id="{A5BCDAAE-CD99-9A48-9723-75EE146A546B}"/>
              </a:ext>
            </a:extLst>
          </p:cNvPr>
          <p:cNvGrpSpPr/>
          <p:nvPr/>
        </p:nvGrpSpPr>
        <p:grpSpPr>
          <a:xfrm>
            <a:off x="6751419" y="2005225"/>
            <a:ext cx="4476023" cy="2847549"/>
            <a:chOff x="7295430" y="2078273"/>
            <a:chExt cx="4063408" cy="2471548"/>
          </a:xfrm>
        </p:grpSpPr>
        <p:sp>
          <p:nvSpPr>
            <p:cNvPr id="34" name="Freihandform 33">
              <a:extLst>
                <a:ext uri="{FF2B5EF4-FFF2-40B4-BE49-F238E27FC236}">
                  <a16:creationId xmlns:a16="http://schemas.microsoft.com/office/drawing/2014/main" id="{2258ED9E-BE8F-404F-AC25-290C1D27B4FE}"/>
                </a:ext>
              </a:extLst>
            </p:cNvPr>
            <p:cNvSpPr/>
            <p:nvPr/>
          </p:nvSpPr>
          <p:spPr>
            <a:xfrm>
              <a:off x="7361499" y="2405259"/>
              <a:ext cx="3889093" cy="1402812"/>
            </a:xfrm>
            <a:custGeom>
              <a:avLst/>
              <a:gdLst>
                <a:gd name="connsiteX0" fmla="*/ 0 w 3889093"/>
                <a:gd name="connsiteY0" fmla="*/ 1402812 h 1402812"/>
                <a:gd name="connsiteX1" fmla="*/ 601883 w 3889093"/>
                <a:gd name="connsiteY1" fmla="*/ 1263916 h 1402812"/>
                <a:gd name="connsiteX2" fmla="*/ 1689904 w 3889093"/>
                <a:gd name="connsiteY2" fmla="*/ 662032 h 1402812"/>
                <a:gd name="connsiteX3" fmla="*/ 2361235 w 3889093"/>
                <a:gd name="connsiteY3" fmla="*/ 2275 h 1402812"/>
                <a:gd name="connsiteX4" fmla="*/ 2882096 w 3889093"/>
                <a:gd name="connsiteY4" fmla="*/ 465263 h 1402812"/>
                <a:gd name="connsiteX5" fmla="*/ 3252486 w 3889093"/>
                <a:gd name="connsiteY5" fmla="*/ 997698 h 1402812"/>
                <a:gd name="connsiteX6" fmla="*/ 3889093 w 3889093"/>
                <a:gd name="connsiteY6" fmla="*/ 1379663 h 140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89093" h="1402812">
                  <a:moveTo>
                    <a:pt x="0" y="1402812"/>
                  </a:moveTo>
                  <a:cubicBezTo>
                    <a:pt x="160116" y="1395095"/>
                    <a:pt x="320232" y="1387379"/>
                    <a:pt x="601883" y="1263916"/>
                  </a:cubicBezTo>
                  <a:cubicBezTo>
                    <a:pt x="883534" y="1140453"/>
                    <a:pt x="1396679" y="872305"/>
                    <a:pt x="1689904" y="662032"/>
                  </a:cubicBezTo>
                  <a:cubicBezTo>
                    <a:pt x="1983129" y="451758"/>
                    <a:pt x="2162536" y="35070"/>
                    <a:pt x="2361235" y="2275"/>
                  </a:cubicBezTo>
                  <a:cubicBezTo>
                    <a:pt x="2559934" y="-30520"/>
                    <a:pt x="2733554" y="299359"/>
                    <a:pt x="2882096" y="465263"/>
                  </a:cubicBezTo>
                  <a:cubicBezTo>
                    <a:pt x="3030638" y="631167"/>
                    <a:pt x="3084653" y="845298"/>
                    <a:pt x="3252486" y="997698"/>
                  </a:cubicBezTo>
                  <a:cubicBezTo>
                    <a:pt x="3420319" y="1150098"/>
                    <a:pt x="3654706" y="1264880"/>
                    <a:pt x="3889093" y="1379663"/>
                  </a:cubicBezTo>
                </a:path>
              </a:pathLst>
            </a:cu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Freihandform 34">
              <a:extLst>
                <a:ext uri="{FF2B5EF4-FFF2-40B4-BE49-F238E27FC236}">
                  <a16:creationId xmlns:a16="http://schemas.microsoft.com/office/drawing/2014/main" id="{F3ECA6DF-9860-FB4A-B5E2-9B6B1C7E74B1}"/>
                </a:ext>
              </a:extLst>
            </p:cNvPr>
            <p:cNvSpPr/>
            <p:nvPr/>
          </p:nvSpPr>
          <p:spPr>
            <a:xfrm>
              <a:off x="7407797" y="2492068"/>
              <a:ext cx="3634451" cy="1318907"/>
            </a:xfrm>
            <a:custGeom>
              <a:avLst/>
              <a:gdLst>
                <a:gd name="connsiteX0" fmla="*/ 0 w 3634451"/>
                <a:gd name="connsiteY0" fmla="*/ 1304428 h 1318907"/>
                <a:gd name="connsiteX1" fmla="*/ 474562 w 3634451"/>
                <a:gd name="connsiteY1" fmla="*/ 1304428 h 1318907"/>
                <a:gd name="connsiteX2" fmla="*/ 1157469 w 3634451"/>
                <a:gd name="connsiteY2" fmla="*/ 1153957 h 1318907"/>
                <a:gd name="connsiteX3" fmla="*/ 1481560 w 3634451"/>
                <a:gd name="connsiteY3" fmla="*/ 841441 h 1318907"/>
                <a:gd name="connsiteX4" fmla="*/ 1689904 w 3634451"/>
                <a:gd name="connsiteY4" fmla="*/ 413178 h 1318907"/>
                <a:gd name="connsiteX5" fmla="*/ 2268638 w 3634451"/>
                <a:gd name="connsiteY5" fmla="*/ 8064 h 1318907"/>
                <a:gd name="connsiteX6" fmla="*/ 2974694 w 3634451"/>
                <a:gd name="connsiteY6" fmla="*/ 795142 h 1318907"/>
                <a:gd name="connsiteX7" fmla="*/ 3449256 w 3634451"/>
                <a:gd name="connsiteY7" fmla="*/ 1200256 h 1318907"/>
                <a:gd name="connsiteX8" fmla="*/ 3634451 w 3634451"/>
                <a:gd name="connsiteY8" fmla="*/ 1281279 h 131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4451" h="1318907">
                  <a:moveTo>
                    <a:pt x="0" y="1304428"/>
                  </a:moveTo>
                  <a:cubicBezTo>
                    <a:pt x="140825" y="1316967"/>
                    <a:pt x="281651" y="1329507"/>
                    <a:pt x="474562" y="1304428"/>
                  </a:cubicBezTo>
                  <a:cubicBezTo>
                    <a:pt x="667474" y="1279349"/>
                    <a:pt x="989636" y="1231121"/>
                    <a:pt x="1157469" y="1153957"/>
                  </a:cubicBezTo>
                  <a:cubicBezTo>
                    <a:pt x="1325302" y="1076793"/>
                    <a:pt x="1392821" y="964904"/>
                    <a:pt x="1481560" y="841441"/>
                  </a:cubicBezTo>
                  <a:cubicBezTo>
                    <a:pt x="1570299" y="717978"/>
                    <a:pt x="1558724" y="552074"/>
                    <a:pt x="1689904" y="413178"/>
                  </a:cubicBezTo>
                  <a:cubicBezTo>
                    <a:pt x="1821084" y="274282"/>
                    <a:pt x="2054506" y="-55597"/>
                    <a:pt x="2268638" y="8064"/>
                  </a:cubicBezTo>
                  <a:cubicBezTo>
                    <a:pt x="2482770" y="71725"/>
                    <a:pt x="2777924" y="596443"/>
                    <a:pt x="2974694" y="795142"/>
                  </a:cubicBezTo>
                  <a:cubicBezTo>
                    <a:pt x="3171464" y="993841"/>
                    <a:pt x="3339297" y="1119233"/>
                    <a:pt x="3449256" y="1200256"/>
                  </a:cubicBezTo>
                  <a:cubicBezTo>
                    <a:pt x="3559215" y="1281279"/>
                    <a:pt x="3596833" y="1281279"/>
                    <a:pt x="3634451" y="1281279"/>
                  </a:cubicBezTo>
                </a:path>
              </a:pathLst>
            </a:cu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6" name="Freihandform 55">
              <a:extLst>
                <a:ext uri="{FF2B5EF4-FFF2-40B4-BE49-F238E27FC236}">
                  <a16:creationId xmlns:a16="http://schemas.microsoft.com/office/drawing/2014/main" id="{34625D5B-D470-7B4F-8D96-B0240840DB3F}"/>
                </a:ext>
              </a:extLst>
            </p:cNvPr>
            <p:cNvSpPr/>
            <p:nvPr/>
          </p:nvSpPr>
          <p:spPr>
            <a:xfrm>
              <a:off x="7316969" y="2301963"/>
              <a:ext cx="45719" cy="1640216"/>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38100" cap="rnd">
              <a:solidFill>
                <a:schemeClr val="accent1">
                  <a:lumMod val="75000"/>
                </a:schemeClr>
              </a:solidFill>
              <a:prstDash val="solid"/>
              <a:round/>
              <a:headEnd type="triangle"/>
              <a:tailEnd type="none"/>
            </a:ln>
          </p:spPr>
          <p:txBody>
            <a:bodyPr rtlCol="0" anchor="ctr"/>
            <a:lstStyle/>
            <a:p>
              <a:endParaRPr lang="de-DE"/>
            </a:p>
          </p:txBody>
        </p:sp>
        <p:sp>
          <p:nvSpPr>
            <p:cNvPr id="57" name="Freihandform 56">
              <a:extLst>
                <a:ext uri="{FF2B5EF4-FFF2-40B4-BE49-F238E27FC236}">
                  <a16:creationId xmlns:a16="http://schemas.microsoft.com/office/drawing/2014/main" id="{A4375F49-0E75-1844-BE31-AD1071259C8C}"/>
                </a:ext>
              </a:extLst>
            </p:cNvPr>
            <p:cNvSpPr/>
            <p:nvPr/>
          </p:nvSpPr>
          <p:spPr>
            <a:xfrm>
              <a:off x="7295430" y="3925413"/>
              <a:ext cx="4043751" cy="63066"/>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38100" cap="rnd">
              <a:solidFill>
                <a:schemeClr val="accent1">
                  <a:lumMod val="75000"/>
                </a:schemeClr>
              </a:solidFill>
              <a:prstDash val="solid"/>
              <a:round/>
              <a:tailEnd type="triangle"/>
            </a:ln>
          </p:spPr>
          <p:txBody>
            <a:bodyPr rtlCol="0" anchor="ctr"/>
            <a:lstStyle/>
            <a:p>
              <a:endParaRPr lang="de-DE"/>
            </a:p>
          </p:txBody>
        </p:sp>
        <p:sp>
          <p:nvSpPr>
            <p:cNvPr id="58" name="Textfeld 57">
              <a:extLst>
                <a:ext uri="{FF2B5EF4-FFF2-40B4-BE49-F238E27FC236}">
                  <a16:creationId xmlns:a16="http://schemas.microsoft.com/office/drawing/2014/main" id="{5F139114-2567-9049-9766-22D432D4EE6D}"/>
                </a:ext>
              </a:extLst>
            </p:cNvPr>
            <p:cNvSpPr txBox="1"/>
            <p:nvPr/>
          </p:nvSpPr>
          <p:spPr>
            <a:xfrm>
              <a:off x="7315199" y="3967719"/>
              <a:ext cx="652056"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Jan</a:t>
              </a:r>
            </a:p>
          </p:txBody>
        </p:sp>
        <p:sp>
          <p:nvSpPr>
            <p:cNvPr id="60" name="Textfeld 59">
              <a:extLst>
                <a:ext uri="{FF2B5EF4-FFF2-40B4-BE49-F238E27FC236}">
                  <a16:creationId xmlns:a16="http://schemas.microsoft.com/office/drawing/2014/main" id="{9362BAA6-49B1-7E4F-BE3D-8466F3E7CE3B}"/>
                </a:ext>
              </a:extLst>
            </p:cNvPr>
            <p:cNvSpPr txBox="1"/>
            <p:nvPr/>
          </p:nvSpPr>
          <p:spPr>
            <a:xfrm>
              <a:off x="7989347" y="3967719"/>
              <a:ext cx="671292"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Mär</a:t>
              </a:r>
            </a:p>
          </p:txBody>
        </p:sp>
        <p:sp>
          <p:nvSpPr>
            <p:cNvPr id="61" name="Textfeld 60">
              <a:extLst>
                <a:ext uri="{FF2B5EF4-FFF2-40B4-BE49-F238E27FC236}">
                  <a16:creationId xmlns:a16="http://schemas.microsoft.com/office/drawing/2014/main" id="{F4367F5A-50A4-8749-B461-08A5001D66D2}"/>
                </a:ext>
              </a:extLst>
            </p:cNvPr>
            <p:cNvSpPr txBox="1"/>
            <p:nvPr/>
          </p:nvSpPr>
          <p:spPr>
            <a:xfrm>
              <a:off x="8682731" y="3967719"/>
              <a:ext cx="652056"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Mai</a:t>
              </a:r>
            </a:p>
          </p:txBody>
        </p:sp>
        <p:sp>
          <p:nvSpPr>
            <p:cNvPr id="63" name="Textfeld 62">
              <a:extLst>
                <a:ext uri="{FF2B5EF4-FFF2-40B4-BE49-F238E27FC236}">
                  <a16:creationId xmlns:a16="http://schemas.microsoft.com/office/drawing/2014/main" id="{C924FA91-87CE-F949-B8AD-4C0CDD9EC084}"/>
                </a:ext>
              </a:extLst>
            </p:cNvPr>
            <p:cNvSpPr txBox="1"/>
            <p:nvPr/>
          </p:nvSpPr>
          <p:spPr>
            <a:xfrm>
              <a:off x="9356879" y="3967719"/>
              <a:ext cx="592746"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Jul</a:t>
              </a:r>
            </a:p>
          </p:txBody>
        </p:sp>
        <p:sp>
          <p:nvSpPr>
            <p:cNvPr id="64" name="Textfeld 63">
              <a:extLst>
                <a:ext uri="{FF2B5EF4-FFF2-40B4-BE49-F238E27FC236}">
                  <a16:creationId xmlns:a16="http://schemas.microsoft.com/office/drawing/2014/main" id="{5D9DDF31-5388-B644-A6F4-A52C6B02162D}"/>
                </a:ext>
              </a:extLst>
            </p:cNvPr>
            <p:cNvSpPr txBox="1"/>
            <p:nvPr/>
          </p:nvSpPr>
          <p:spPr>
            <a:xfrm>
              <a:off x="9971717" y="3967719"/>
              <a:ext cx="682514"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Sep</a:t>
              </a:r>
            </a:p>
          </p:txBody>
        </p:sp>
        <p:sp>
          <p:nvSpPr>
            <p:cNvPr id="65" name="Textfeld 64">
              <a:extLst>
                <a:ext uri="{FF2B5EF4-FFF2-40B4-BE49-F238E27FC236}">
                  <a16:creationId xmlns:a16="http://schemas.microsoft.com/office/drawing/2014/main" id="{CD861C8A-32B8-2942-8FBE-490AAA4D92C2}"/>
                </a:ext>
              </a:extLst>
            </p:cNvPr>
            <p:cNvSpPr txBox="1"/>
            <p:nvPr/>
          </p:nvSpPr>
          <p:spPr>
            <a:xfrm>
              <a:off x="10676324" y="3967719"/>
              <a:ext cx="682514"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Nov</a:t>
              </a:r>
            </a:p>
          </p:txBody>
        </p:sp>
        <p:sp>
          <p:nvSpPr>
            <p:cNvPr id="66" name="Textfeld 65">
              <a:extLst>
                <a:ext uri="{FF2B5EF4-FFF2-40B4-BE49-F238E27FC236}">
                  <a16:creationId xmlns:a16="http://schemas.microsoft.com/office/drawing/2014/main" id="{EB333BD4-B562-7045-A5EE-B55CEC8B277E}"/>
                </a:ext>
              </a:extLst>
            </p:cNvPr>
            <p:cNvSpPr txBox="1"/>
            <p:nvPr/>
          </p:nvSpPr>
          <p:spPr>
            <a:xfrm>
              <a:off x="7384227" y="2078273"/>
              <a:ext cx="1658742"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lumMod val="75000"/>
                    </a:schemeClr>
                  </a:solidFill>
                  <a:latin typeface="Arial Standard" charset="0"/>
                </a:rPr>
                <a:t>Eisverkäufe</a:t>
              </a:r>
            </a:p>
          </p:txBody>
        </p:sp>
        <p:sp>
          <p:nvSpPr>
            <p:cNvPr id="67" name="Textfeld 66">
              <a:extLst>
                <a:ext uri="{FF2B5EF4-FFF2-40B4-BE49-F238E27FC236}">
                  <a16:creationId xmlns:a16="http://schemas.microsoft.com/office/drawing/2014/main" id="{51FB7BF3-68C9-7049-A054-39365EDE15EB}"/>
                </a:ext>
              </a:extLst>
            </p:cNvPr>
            <p:cNvSpPr txBox="1"/>
            <p:nvPr/>
          </p:nvSpPr>
          <p:spPr>
            <a:xfrm>
              <a:off x="7384227" y="2423909"/>
              <a:ext cx="1658742"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5">
                      <a:lumMod val="75000"/>
                    </a:schemeClr>
                  </a:solidFill>
                  <a:latin typeface="Arial Standard" charset="0"/>
                </a:rPr>
                <a:t>Haiattacken</a:t>
              </a:r>
            </a:p>
          </p:txBody>
        </p:sp>
      </p:grpSp>
    </p:spTree>
    <p:extLst>
      <p:ext uri="{BB962C8B-B14F-4D97-AF65-F5344CB8AC3E}">
        <p14:creationId xmlns:p14="http://schemas.microsoft.com/office/powerpoint/2010/main" val="5360517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B5EE7-F897-DA46-B799-F03830E486E7}"/>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2A45272B-41FC-CA4C-90D2-ECAD4A929CC2}"/>
              </a:ext>
            </a:extLst>
          </p:cNvPr>
          <p:cNvSpPr>
            <a:spLocks noGrp="1"/>
          </p:cNvSpPr>
          <p:nvPr>
            <p:ph type="body" sz="quarter" idx="13"/>
          </p:nvPr>
        </p:nvSpPr>
        <p:spPr/>
        <p:txBody>
          <a:bodyPr/>
          <a:lstStyle/>
          <a:p>
            <a:r>
              <a:rPr lang="de-DE" dirty="0"/>
              <a:t>Ziel- und Einflussgrößen sowie </a:t>
            </a:r>
            <a:r>
              <a:rPr lang="de-DE" i="1" dirty="0" err="1"/>
              <a:t>labled</a:t>
            </a:r>
            <a:r>
              <a:rPr lang="de-DE" dirty="0"/>
              <a:t> und </a:t>
            </a:r>
            <a:r>
              <a:rPr lang="de-DE" i="1" dirty="0" err="1"/>
              <a:t>unlabled</a:t>
            </a:r>
            <a:r>
              <a:rPr lang="de-DE" i="1" dirty="0"/>
              <a:t> </a:t>
            </a:r>
            <a:r>
              <a:rPr lang="de-DE" i="1" dirty="0" err="1"/>
              <a:t>datasets</a:t>
            </a:r>
            <a:endParaRPr lang="de-DE" i="1" dirty="0"/>
          </a:p>
        </p:txBody>
      </p:sp>
      <p:sp>
        <p:nvSpPr>
          <p:cNvPr id="4" name="Textfeld 3">
            <a:extLst>
              <a:ext uri="{FF2B5EF4-FFF2-40B4-BE49-F238E27FC236}">
                <a16:creationId xmlns:a16="http://schemas.microsoft.com/office/drawing/2014/main" id="{941CB54B-C390-204F-AED1-CA04B60DE5BA}"/>
              </a:ext>
            </a:extLst>
          </p:cNvPr>
          <p:cNvSpPr txBox="1"/>
          <p:nvPr/>
        </p:nvSpPr>
        <p:spPr>
          <a:xfrm>
            <a:off x="382950" y="2162357"/>
            <a:ext cx="11449048"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Eine </a:t>
            </a:r>
            <a:r>
              <a:rPr lang="de-DE" b="1" dirty="0">
                <a:latin typeface="Arial Standard" charset="0"/>
              </a:rPr>
              <a:t>Zielgröße</a:t>
            </a:r>
            <a:r>
              <a:rPr lang="de-DE" dirty="0">
                <a:latin typeface="Arial Standard" charset="0"/>
              </a:rPr>
              <a:t> gibt es nur beim </a:t>
            </a:r>
            <a:r>
              <a:rPr lang="de-DE" i="1" dirty="0" err="1">
                <a:latin typeface="Arial Standard" charset="0"/>
              </a:rPr>
              <a:t>Supervised</a:t>
            </a:r>
            <a:r>
              <a:rPr lang="de-DE" i="1" dirty="0">
                <a:latin typeface="Arial Standard" charset="0"/>
              </a:rPr>
              <a:t> </a:t>
            </a:r>
            <a:r>
              <a:rPr lang="de-DE" i="1" dirty="0" err="1">
                <a:latin typeface="Arial Standard" charset="0"/>
              </a:rPr>
              <a:t>learning</a:t>
            </a:r>
            <a:r>
              <a:rPr lang="de-DE" dirty="0">
                <a:latin typeface="Arial Standard" charset="0"/>
              </a:rPr>
              <a:t>, nicht beim </a:t>
            </a:r>
            <a:r>
              <a:rPr lang="de-DE" i="1" dirty="0" err="1">
                <a:latin typeface="Arial Standard" charset="0"/>
              </a:rPr>
              <a:t>unsupervised</a:t>
            </a:r>
            <a:r>
              <a:rPr lang="de-DE" i="1" dirty="0">
                <a:latin typeface="Arial Standard" charset="0"/>
              </a:rPr>
              <a:t> </a:t>
            </a:r>
            <a:r>
              <a:rPr lang="de-DE" i="1" dirty="0" err="1">
                <a:latin typeface="Arial Standard" charset="0"/>
              </a:rPr>
              <a:t>learning</a:t>
            </a:r>
            <a:r>
              <a:rPr lang="de-DE" i="1" dirty="0">
                <a:latin typeface="Arial Standard" charset="0"/>
              </a:rPr>
              <a:t> </a:t>
            </a:r>
          </a:p>
        </p:txBody>
      </p:sp>
      <p:sp>
        <p:nvSpPr>
          <p:cNvPr id="5" name="Textfeld 4">
            <a:extLst>
              <a:ext uri="{FF2B5EF4-FFF2-40B4-BE49-F238E27FC236}">
                <a16:creationId xmlns:a16="http://schemas.microsoft.com/office/drawing/2014/main" id="{42FAB2E8-B1F6-D74D-BDED-0AF0851FD061}"/>
              </a:ext>
            </a:extLst>
          </p:cNvPr>
          <p:cNvSpPr txBox="1"/>
          <p:nvPr/>
        </p:nvSpPr>
        <p:spPr>
          <a:xfrm>
            <a:off x="382950" y="1517739"/>
            <a:ext cx="11449047"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Die </a:t>
            </a:r>
            <a:r>
              <a:rPr lang="de-DE" b="1" dirty="0">
                <a:latin typeface="Arial Standard" charset="0"/>
              </a:rPr>
              <a:t>Zielgröße</a:t>
            </a:r>
            <a:r>
              <a:rPr lang="de-DE" dirty="0">
                <a:latin typeface="Arial Standard" charset="0"/>
              </a:rPr>
              <a:t> (abhängige Variable, </a:t>
            </a:r>
            <a:r>
              <a:rPr lang="de-DE" i="1" dirty="0" err="1">
                <a:latin typeface="Arial Standard" charset="0"/>
              </a:rPr>
              <a:t>target</a:t>
            </a:r>
            <a:r>
              <a:rPr lang="de-DE" i="1" dirty="0">
                <a:latin typeface="Arial Standard" charset="0"/>
              </a:rPr>
              <a:t> variable</a:t>
            </a:r>
            <a:r>
              <a:rPr lang="de-DE" dirty="0">
                <a:latin typeface="Arial Standard" charset="0"/>
              </a:rPr>
              <a:t>) beschreibt den Gegenstand des Interesses.</a:t>
            </a:r>
          </a:p>
        </p:txBody>
      </p:sp>
      <p:sp>
        <p:nvSpPr>
          <p:cNvPr id="6" name="Textfeld 5">
            <a:extLst>
              <a:ext uri="{FF2B5EF4-FFF2-40B4-BE49-F238E27FC236}">
                <a16:creationId xmlns:a16="http://schemas.microsoft.com/office/drawing/2014/main" id="{B9221153-2654-8B4F-ADFD-8E2E147FE9A2}"/>
              </a:ext>
            </a:extLst>
          </p:cNvPr>
          <p:cNvSpPr txBox="1"/>
          <p:nvPr/>
        </p:nvSpPr>
        <p:spPr>
          <a:xfrm>
            <a:off x="382949" y="3207456"/>
            <a:ext cx="11449047"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Die </a:t>
            </a:r>
            <a:r>
              <a:rPr lang="de-DE" b="1" dirty="0">
                <a:latin typeface="Arial Standard" charset="0"/>
              </a:rPr>
              <a:t>Einflussgrößen</a:t>
            </a:r>
            <a:r>
              <a:rPr lang="de-DE" dirty="0">
                <a:latin typeface="Arial Standard" charset="0"/>
              </a:rPr>
              <a:t> (unabhängige Variable, </a:t>
            </a:r>
            <a:r>
              <a:rPr lang="de-DE" i="1" dirty="0" err="1">
                <a:latin typeface="Arial Standard" charset="0"/>
              </a:rPr>
              <a:t>input</a:t>
            </a:r>
            <a:r>
              <a:rPr lang="de-DE" i="1" dirty="0">
                <a:latin typeface="Arial Standard" charset="0"/>
              </a:rPr>
              <a:t> variable</a:t>
            </a:r>
            <a:r>
              <a:rPr lang="de-DE" dirty="0">
                <a:latin typeface="Arial Standard" charset="0"/>
              </a:rPr>
              <a:t>) werden von dem Model verwendet um die Zielgröße vorherzusagen</a:t>
            </a:r>
          </a:p>
        </p:txBody>
      </p:sp>
      <p:sp>
        <p:nvSpPr>
          <p:cNvPr id="7" name="Textfeld 6">
            <a:extLst>
              <a:ext uri="{FF2B5EF4-FFF2-40B4-BE49-F238E27FC236}">
                <a16:creationId xmlns:a16="http://schemas.microsoft.com/office/drawing/2014/main" id="{F54C65B2-760A-DB40-AB3C-6C08BF585C54}"/>
              </a:ext>
            </a:extLst>
          </p:cNvPr>
          <p:cNvSpPr txBox="1"/>
          <p:nvPr/>
        </p:nvSpPr>
        <p:spPr>
          <a:xfrm>
            <a:off x="382949" y="4557255"/>
            <a:ext cx="7377093"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In einem </a:t>
            </a:r>
            <a:r>
              <a:rPr lang="de-DE" b="1" i="1" dirty="0" err="1">
                <a:latin typeface="Arial Standard" charset="0"/>
              </a:rPr>
              <a:t>labled</a:t>
            </a:r>
            <a:r>
              <a:rPr lang="de-DE" b="1" i="1" dirty="0">
                <a:latin typeface="Arial Standard" charset="0"/>
              </a:rPr>
              <a:t> </a:t>
            </a:r>
            <a:r>
              <a:rPr lang="de-DE" b="1" i="1" dirty="0" err="1">
                <a:latin typeface="Arial Standard" charset="0"/>
              </a:rPr>
              <a:t>dataset</a:t>
            </a:r>
            <a:r>
              <a:rPr lang="de-DE" b="1" i="1" dirty="0">
                <a:latin typeface="Arial Standard" charset="0"/>
              </a:rPr>
              <a:t> </a:t>
            </a:r>
            <a:r>
              <a:rPr lang="de-DE" dirty="0">
                <a:latin typeface="Arial Standard" charset="0"/>
              </a:rPr>
              <a:t>gibt es die Zielgröße</a:t>
            </a:r>
          </a:p>
        </p:txBody>
      </p:sp>
      <p:sp>
        <p:nvSpPr>
          <p:cNvPr id="8" name="Textfeld 7">
            <a:extLst>
              <a:ext uri="{FF2B5EF4-FFF2-40B4-BE49-F238E27FC236}">
                <a16:creationId xmlns:a16="http://schemas.microsoft.com/office/drawing/2014/main" id="{B4506CBD-7844-F249-8B0B-5F580BB5D705}"/>
              </a:ext>
            </a:extLst>
          </p:cNvPr>
          <p:cNvSpPr txBox="1"/>
          <p:nvPr/>
        </p:nvSpPr>
        <p:spPr>
          <a:xfrm>
            <a:off x="382949" y="5201873"/>
            <a:ext cx="11449047"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In einem </a:t>
            </a:r>
            <a:r>
              <a:rPr lang="de-DE" b="1" i="1" dirty="0" err="1">
                <a:latin typeface="Arial Standard" charset="0"/>
              </a:rPr>
              <a:t>unlabled</a:t>
            </a:r>
            <a:r>
              <a:rPr lang="de-DE" b="1" i="1" dirty="0">
                <a:latin typeface="Arial Standard" charset="0"/>
              </a:rPr>
              <a:t> </a:t>
            </a:r>
            <a:r>
              <a:rPr lang="de-DE" b="1" i="1" dirty="0" err="1">
                <a:latin typeface="Arial Standard" charset="0"/>
              </a:rPr>
              <a:t>dataset</a:t>
            </a:r>
            <a:r>
              <a:rPr lang="de-DE" b="1" i="1" dirty="0">
                <a:latin typeface="Arial Standard" charset="0"/>
              </a:rPr>
              <a:t> </a:t>
            </a:r>
            <a:r>
              <a:rPr lang="de-DE" dirty="0">
                <a:latin typeface="Arial Standard" charset="0"/>
              </a:rPr>
              <a:t>ist die Zielgröße nur theoretisch vorhanden, wurde aber nicht zugewiesen </a:t>
            </a:r>
          </a:p>
        </p:txBody>
      </p:sp>
    </p:spTree>
    <p:extLst>
      <p:ext uri="{BB962C8B-B14F-4D97-AF65-F5344CB8AC3E}">
        <p14:creationId xmlns:p14="http://schemas.microsoft.com/office/powerpoint/2010/main" val="39477917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3B1C1D-E96C-1A4A-A348-67532F5AE0E5}"/>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3AFAE0EB-1B8B-F04F-A084-71A20DADC974}"/>
              </a:ext>
            </a:extLst>
          </p:cNvPr>
          <p:cNvSpPr>
            <a:spLocks noGrp="1"/>
          </p:cNvSpPr>
          <p:nvPr>
            <p:ph type="body" sz="quarter" idx="13"/>
          </p:nvPr>
        </p:nvSpPr>
        <p:spPr/>
        <p:txBody>
          <a:bodyPr/>
          <a:lstStyle/>
          <a:p>
            <a:r>
              <a:rPr lang="de-DE" dirty="0"/>
              <a:t>Typen von </a:t>
            </a:r>
            <a:r>
              <a:rPr lang="de-DE" dirty="0" err="1"/>
              <a:t>Machine</a:t>
            </a:r>
            <a:r>
              <a:rPr lang="de-DE" dirty="0"/>
              <a:t> Learning</a:t>
            </a:r>
          </a:p>
        </p:txBody>
      </p:sp>
      <p:sp>
        <p:nvSpPr>
          <p:cNvPr id="4" name="Textfeld 3">
            <a:extLst>
              <a:ext uri="{FF2B5EF4-FFF2-40B4-BE49-F238E27FC236}">
                <a16:creationId xmlns:a16="http://schemas.microsoft.com/office/drawing/2014/main" id="{707488CF-BE4A-064B-BE24-02F26A941555}"/>
              </a:ext>
            </a:extLst>
          </p:cNvPr>
          <p:cNvSpPr txBox="1"/>
          <p:nvPr/>
        </p:nvSpPr>
        <p:spPr>
          <a:xfrm>
            <a:off x="382951" y="1556029"/>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Meist wird unterteilt in 3 Typen, die sich hinsichtlich der </a:t>
            </a:r>
            <a:r>
              <a:rPr lang="de-DE" b="1" dirty="0">
                <a:latin typeface="Arial Standard" charset="0"/>
              </a:rPr>
              <a:t>Art wie gelernt </a:t>
            </a:r>
            <a:r>
              <a:rPr lang="de-DE" dirty="0">
                <a:latin typeface="Arial Standard" charset="0"/>
              </a:rPr>
              <a:t>wird und der Form und Vorhandensein der sogenannten </a:t>
            </a:r>
            <a:r>
              <a:rPr lang="de-DE" b="1" dirty="0">
                <a:latin typeface="Arial Standard" charset="0"/>
              </a:rPr>
              <a:t>Zielgröße</a:t>
            </a:r>
            <a:r>
              <a:rPr lang="de-DE" dirty="0">
                <a:latin typeface="Arial Standard" charset="0"/>
              </a:rPr>
              <a:t> unterscheiden </a:t>
            </a:r>
          </a:p>
        </p:txBody>
      </p:sp>
      <p:sp>
        <p:nvSpPr>
          <p:cNvPr id="5" name="Textfeld 4">
            <a:extLst>
              <a:ext uri="{FF2B5EF4-FFF2-40B4-BE49-F238E27FC236}">
                <a16:creationId xmlns:a16="http://schemas.microsoft.com/office/drawing/2014/main" id="{6350EB97-E557-AC4A-8F4F-04AEF0B03FBB}"/>
              </a:ext>
            </a:extLst>
          </p:cNvPr>
          <p:cNvSpPr txBox="1"/>
          <p:nvPr/>
        </p:nvSpPr>
        <p:spPr>
          <a:xfrm>
            <a:off x="847629" y="2553547"/>
            <a:ext cx="2646192" cy="949317"/>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b="1" dirty="0" err="1">
                <a:solidFill>
                  <a:schemeClr val="bg1"/>
                </a:solidFill>
                <a:latin typeface="Arial Standard" charset="0"/>
              </a:rPr>
              <a:t>Supervised</a:t>
            </a:r>
            <a:r>
              <a:rPr lang="de-DE" b="1" dirty="0">
                <a:solidFill>
                  <a:schemeClr val="bg1"/>
                </a:solidFill>
                <a:latin typeface="Arial Standard" charset="0"/>
              </a:rPr>
              <a:t> Learning</a:t>
            </a:r>
          </a:p>
          <a:p>
            <a:pPr>
              <a:lnSpc>
                <a:spcPct val="110000"/>
              </a:lnSpc>
            </a:pPr>
            <a:r>
              <a:rPr lang="de-DE" dirty="0">
                <a:solidFill>
                  <a:schemeClr val="bg1"/>
                </a:solidFill>
                <a:latin typeface="Arial Standard" charset="0"/>
              </a:rPr>
              <a:t>(Überwachtes Lernen)</a:t>
            </a:r>
            <a:endParaRPr lang="de-DE" dirty="0">
              <a:solidFill>
                <a:schemeClr val="bg1"/>
              </a:solidFill>
            </a:endParaRPr>
          </a:p>
        </p:txBody>
      </p:sp>
      <p:sp>
        <p:nvSpPr>
          <p:cNvPr id="6" name="Textfeld 5">
            <a:extLst>
              <a:ext uri="{FF2B5EF4-FFF2-40B4-BE49-F238E27FC236}">
                <a16:creationId xmlns:a16="http://schemas.microsoft.com/office/drawing/2014/main" id="{13929723-8F48-5044-B226-35F052D034BC}"/>
              </a:ext>
            </a:extLst>
          </p:cNvPr>
          <p:cNvSpPr txBox="1"/>
          <p:nvPr/>
        </p:nvSpPr>
        <p:spPr>
          <a:xfrm>
            <a:off x="4695959" y="2553547"/>
            <a:ext cx="2992440" cy="949317"/>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b="1" dirty="0">
                <a:solidFill>
                  <a:schemeClr val="bg1"/>
                </a:solidFill>
                <a:latin typeface="Arial Standard" charset="0"/>
              </a:rPr>
              <a:t> </a:t>
            </a:r>
            <a:r>
              <a:rPr lang="de-DE" b="1" dirty="0" err="1">
                <a:solidFill>
                  <a:schemeClr val="bg1"/>
                </a:solidFill>
                <a:latin typeface="Arial Standard" charset="0"/>
              </a:rPr>
              <a:t>Unsupervised</a:t>
            </a:r>
            <a:r>
              <a:rPr lang="de-DE" b="1" dirty="0">
                <a:solidFill>
                  <a:schemeClr val="bg1"/>
                </a:solidFill>
                <a:latin typeface="Arial Standard" charset="0"/>
              </a:rPr>
              <a:t> Learning</a:t>
            </a:r>
          </a:p>
          <a:p>
            <a:pPr>
              <a:lnSpc>
                <a:spcPct val="110000"/>
              </a:lnSpc>
            </a:pPr>
            <a:r>
              <a:rPr lang="de-DE" dirty="0">
                <a:solidFill>
                  <a:schemeClr val="bg1"/>
                </a:solidFill>
                <a:latin typeface="Arial Standard" charset="0"/>
              </a:rPr>
              <a:t>(</a:t>
            </a:r>
            <a:r>
              <a:rPr lang="de-DE" dirty="0" err="1">
                <a:solidFill>
                  <a:schemeClr val="bg1"/>
                </a:solidFill>
                <a:latin typeface="Arial Standard" charset="0"/>
              </a:rPr>
              <a:t>Unüberwachtes</a:t>
            </a:r>
            <a:r>
              <a:rPr lang="de-DE" dirty="0">
                <a:solidFill>
                  <a:schemeClr val="bg1"/>
                </a:solidFill>
                <a:latin typeface="Arial Standard" charset="0"/>
              </a:rPr>
              <a:t> Lernen)</a:t>
            </a:r>
            <a:endParaRPr lang="de-DE" dirty="0">
              <a:solidFill>
                <a:schemeClr val="bg1"/>
              </a:solidFill>
            </a:endParaRPr>
          </a:p>
        </p:txBody>
      </p:sp>
      <p:sp>
        <p:nvSpPr>
          <p:cNvPr id="7" name="Textfeld 6">
            <a:extLst>
              <a:ext uri="{FF2B5EF4-FFF2-40B4-BE49-F238E27FC236}">
                <a16:creationId xmlns:a16="http://schemas.microsoft.com/office/drawing/2014/main" id="{ED784732-B234-C848-B6B2-DA46A3A88B62}"/>
              </a:ext>
            </a:extLst>
          </p:cNvPr>
          <p:cNvSpPr txBox="1"/>
          <p:nvPr/>
        </p:nvSpPr>
        <p:spPr>
          <a:xfrm>
            <a:off x="8595211" y="2553547"/>
            <a:ext cx="3018088" cy="949317"/>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b="1" dirty="0">
                <a:solidFill>
                  <a:schemeClr val="bg1"/>
                </a:solidFill>
                <a:latin typeface="Arial Standard" charset="0"/>
              </a:rPr>
              <a:t>Reinforcement</a:t>
            </a:r>
            <a:r>
              <a:rPr lang="de-DE" dirty="0">
                <a:solidFill>
                  <a:schemeClr val="bg1"/>
                </a:solidFill>
                <a:latin typeface="Arial Standard" charset="0"/>
              </a:rPr>
              <a:t> </a:t>
            </a:r>
            <a:r>
              <a:rPr lang="de-DE" b="1" dirty="0">
                <a:solidFill>
                  <a:schemeClr val="bg1"/>
                </a:solidFill>
                <a:latin typeface="Arial Standard" charset="0"/>
              </a:rPr>
              <a:t>Learning</a:t>
            </a:r>
          </a:p>
          <a:p>
            <a:pPr>
              <a:lnSpc>
                <a:spcPct val="110000"/>
              </a:lnSpc>
            </a:pPr>
            <a:r>
              <a:rPr lang="de-DE" dirty="0">
                <a:solidFill>
                  <a:schemeClr val="bg1"/>
                </a:solidFill>
                <a:latin typeface="Arial Standard" charset="0"/>
              </a:rPr>
              <a:t>(Verstärkendes Lernen)</a:t>
            </a:r>
            <a:endParaRPr lang="de-DE" dirty="0">
              <a:solidFill>
                <a:schemeClr val="bg1"/>
              </a:solidFill>
            </a:endParaRPr>
          </a:p>
        </p:txBody>
      </p:sp>
      <p:sp>
        <p:nvSpPr>
          <p:cNvPr id="12" name="Textfeld 11">
            <a:extLst>
              <a:ext uri="{FF2B5EF4-FFF2-40B4-BE49-F238E27FC236}">
                <a16:creationId xmlns:a16="http://schemas.microsoft.com/office/drawing/2014/main" id="{E25AE229-4F25-5B46-BB9D-B85CF4764C38}"/>
              </a:ext>
            </a:extLst>
          </p:cNvPr>
          <p:cNvSpPr txBox="1"/>
          <p:nvPr/>
        </p:nvSpPr>
        <p:spPr>
          <a:xfrm>
            <a:off x="430427" y="3426341"/>
            <a:ext cx="1620270"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Regression</a:t>
            </a:r>
          </a:p>
        </p:txBody>
      </p:sp>
      <p:sp>
        <p:nvSpPr>
          <p:cNvPr id="13" name="Textfeld 12">
            <a:extLst>
              <a:ext uri="{FF2B5EF4-FFF2-40B4-BE49-F238E27FC236}">
                <a16:creationId xmlns:a16="http://schemas.microsoft.com/office/drawing/2014/main" id="{1E2DE2D5-EF0B-1C43-AD2F-DA18EE63818B}"/>
              </a:ext>
            </a:extLst>
          </p:cNvPr>
          <p:cNvSpPr txBox="1"/>
          <p:nvPr/>
        </p:nvSpPr>
        <p:spPr>
          <a:xfrm>
            <a:off x="2392867" y="3426341"/>
            <a:ext cx="186392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Klassifikation</a:t>
            </a:r>
          </a:p>
        </p:txBody>
      </p:sp>
      <p:sp>
        <p:nvSpPr>
          <p:cNvPr id="14" name="Textfeld 13">
            <a:extLst>
              <a:ext uri="{FF2B5EF4-FFF2-40B4-BE49-F238E27FC236}">
                <a16:creationId xmlns:a16="http://schemas.microsoft.com/office/drawing/2014/main" id="{F619DEB0-F97C-A64E-A7DC-F8392CEFBD9D}"/>
              </a:ext>
            </a:extLst>
          </p:cNvPr>
          <p:cNvSpPr txBox="1"/>
          <p:nvPr/>
        </p:nvSpPr>
        <p:spPr>
          <a:xfrm>
            <a:off x="5399301" y="3438947"/>
            <a:ext cx="1504854"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Clustering</a:t>
            </a:r>
          </a:p>
        </p:txBody>
      </p:sp>
      <p:sp>
        <p:nvSpPr>
          <p:cNvPr id="16" name="Textfeld 15">
            <a:extLst>
              <a:ext uri="{FF2B5EF4-FFF2-40B4-BE49-F238E27FC236}">
                <a16:creationId xmlns:a16="http://schemas.microsoft.com/office/drawing/2014/main" id="{C133772B-3778-BE44-8CCA-FA0B44CF2881}"/>
              </a:ext>
            </a:extLst>
          </p:cNvPr>
          <p:cNvSpPr txBox="1"/>
          <p:nvPr/>
        </p:nvSpPr>
        <p:spPr>
          <a:xfrm>
            <a:off x="2282659" y="5055696"/>
            <a:ext cx="224893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Vorhersage einer kategorischen Zielgröße</a:t>
            </a:r>
          </a:p>
        </p:txBody>
      </p:sp>
      <p:sp>
        <p:nvSpPr>
          <p:cNvPr id="17" name="Textfeld 16">
            <a:extLst>
              <a:ext uri="{FF2B5EF4-FFF2-40B4-BE49-F238E27FC236}">
                <a16:creationId xmlns:a16="http://schemas.microsoft.com/office/drawing/2014/main" id="{086BED49-F551-7B47-9D1C-19774F36E4AA}"/>
              </a:ext>
            </a:extLst>
          </p:cNvPr>
          <p:cNvSpPr txBox="1"/>
          <p:nvPr/>
        </p:nvSpPr>
        <p:spPr>
          <a:xfrm>
            <a:off x="147413" y="5055696"/>
            <a:ext cx="224893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Vorhersage einer kontinuierlichen Zielgröße</a:t>
            </a:r>
          </a:p>
        </p:txBody>
      </p:sp>
      <p:sp>
        <p:nvSpPr>
          <p:cNvPr id="18" name="Textfeld 17">
            <a:extLst>
              <a:ext uri="{FF2B5EF4-FFF2-40B4-BE49-F238E27FC236}">
                <a16:creationId xmlns:a16="http://schemas.microsoft.com/office/drawing/2014/main" id="{631EDF68-3AFC-8240-8202-EA3F529292F8}"/>
              </a:ext>
            </a:extLst>
          </p:cNvPr>
          <p:cNvSpPr txBox="1"/>
          <p:nvPr/>
        </p:nvSpPr>
        <p:spPr>
          <a:xfrm>
            <a:off x="5115310" y="5068302"/>
            <a:ext cx="2051221"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Einteilen von Beobachtungen in Gruppen</a:t>
            </a:r>
          </a:p>
        </p:txBody>
      </p:sp>
      <p:sp>
        <p:nvSpPr>
          <p:cNvPr id="19" name="Textfeld 18">
            <a:extLst>
              <a:ext uri="{FF2B5EF4-FFF2-40B4-BE49-F238E27FC236}">
                <a16:creationId xmlns:a16="http://schemas.microsoft.com/office/drawing/2014/main" id="{6464A524-AA40-E849-ABAA-76C7FF8E1431}"/>
              </a:ext>
            </a:extLst>
          </p:cNvPr>
          <p:cNvSpPr txBox="1"/>
          <p:nvPr/>
        </p:nvSpPr>
        <p:spPr>
          <a:xfrm>
            <a:off x="8595211" y="4998546"/>
            <a:ext cx="2487712"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Verhaltensweisen für eine bestimmten Umgebung </a:t>
            </a:r>
          </a:p>
        </p:txBody>
      </p:sp>
      <p:grpSp>
        <p:nvGrpSpPr>
          <p:cNvPr id="43" name="Gruppieren 42">
            <a:extLst>
              <a:ext uri="{FF2B5EF4-FFF2-40B4-BE49-F238E27FC236}">
                <a16:creationId xmlns:a16="http://schemas.microsoft.com/office/drawing/2014/main" id="{3B9A22BA-8E60-7847-8806-6108C6D692C4}"/>
              </a:ext>
            </a:extLst>
          </p:cNvPr>
          <p:cNvGrpSpPr>
            <a:grpSpLocks noChangeAspect="1"/>
          </p:cNvGrpSpPr>
          <p:nvPr/>
        </p:nvGrpSpPr>
        <p:grpSpPr>
          <a:xfrm>
            <a:off x="576650" y="4082110"/>
            <a:ext cx="1080000" cy="1080000"/>
            <a:chOff x="2501118" y="1771192"/>
            <a:chExt cx="1332000" cy="1332000"/>
          </a:xfrm>
        </p:grpSpPr>
        <p:sp>
          <p:nvSpPr>
            <p:cNvPr id="44" name="Freihandform 43">
              <a:extLst>
                <a:ext uri="{FF2B5EF4-FFF2-40B4-BE49-F238E27FC236}">
                  <a16:creationId xmlns:a16="http://schemas.microsoft.com/office/drawing/2014/main" id="{555CBB60-E86E-584E-8B40-EC89F34DF75D}"/>
                </a:ext>
              </a:extLst>
            </p:cNvPr>
            <p:cNvSpPr/>
            <p:nvPr/>
          </p:nvSpPr>
          <p:spPr>
            <a:xfrm>
              <a:off x="2534232" y="1771192"/>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45" name="Freihandform 44">
              <a:extLst>
                <a:ext uri="{FF2B5EF4-FFF2-40B4-BE49-F238E27FC236}">
                  <a16:creationId xmlns:a16="http://schemas.microsoft.com/office/drawing/2014/main" id="{87F2A30A-7FE6-C748-B22B-CC40C87D31B0}"/>
                </a:ext>
              </a:extLst>
            </p:cNvPr>
            <p:cNvSpPr/>
            <p:nvPr/>
          </p:nvSpPr>
          <p:spPr>
            <a:xfrm>
              <a:off x="2501118" y="3054250"/>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46" name="Freihandform 45">
              <a:extLst>
                <a:ext uri="{FF2B5EF4-FFF2-40B4-BE49-F238E27FC236}">
                  <a16:creationId xmlns:a16="http://schemas.microsoft.com/office/drawing/2014/main" id="{0D8F8798-E48C-004D-B336-790F19A5523B}"/>
                </a:ext>
              </a:extLst>
            </p:cNvPr>
            <p:cNvSpPr/>
            <p:nvPr/>
          </p:nvSpPr>
          <p:spPr>
            <a:xfrm>
              <a:off x="3236254" y="207445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7" name="Freihandform 46">
              <a:extLst>
                <a:ext uri="{FF2B5EF4-FFF2-40B4-BE49-F238E27FC236}">
                  <a16:creationId xmlns:a16="http://schemas.microsoft.com/office/drawing/2014/main" id="{53EE90F5-31EF-584D-B13E-634C5587709E}"/>
                </a:ext>
              </a:extLst>
            </p:cNvPr>
            <p:cNvSpPr/>
            <p:nvPr/>
          </p:nvSpPr>
          <p:spPr>
            <a:xfrm>
              <a:off x="2974651" y="241272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8" name="Freihandform 47">
              <a:extLst>
                <a:ext uri="{FF2B5EF4-FFF2-40B4-BE49-F238E27FC236}">
                  <a16:creationId xmlns:a16="http://schemas.microsoft.com/office/drawing/2014/main" id="{2F57ED5F-2F1B-6644-802A-6AB1C47FFE22}"/>
                </a:ext>
              </a:extLst>
            </p:cNvPr>
            <p:cNvSpPr/>
            <p:nvPr/>
          </p:nvSpPr>
          <p:spPr>
            <a:xfrm>
              <a:off x="2856186" y="250205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32219C24-B0EA-B04B-9E7F-08A518EE6A6B}"/>
                </a:ext>
              </a:extLst>
            </p:cNvPr>
            <p:cNvSpPr/>
            <p:nvPr/>
          </p:nvSpPr>
          <p:spPr>
            <a:xfrm>
              <a:off x="3104052" y="2439720"/>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0" name="Freihandform 49">
              <a:extLst>
                <a:ext uri="{FF2B5EF4-FFF2-40B4-BE49-F238E27FC236}">
                  <a16:creationId xmlns:a16="http://schemas.microsoft.com/office/drawing/2014/main" id="{3687D5BF-CCAD-9942-8EC3-A828BF30BFF7}"/>
                </a:ext>
              </a:extLst>
            </p:cNvPr>
            <p:cNvSpPr/>
            <p:nvPr/>
          </p:nvSpPr>
          <p:spPr>
            <a:xfrm>
              <a:off x="3177367" y="22865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1" name="Freihandform 50">
              <a:extLst>
                <a:ext uri="{FF2B5EF4-FFF2-40B4-BE49-F238E27FC236}">
                  <a16:creationId xmlns:a16="http://schemas.microsoft.com/office/drawing/2014/main" id="{F6B740C9-6F00-7746-9C13-14D0A6746088}"/>
                </a:ext>
              </a:extLst>
            </p:cNvPr>
            <p:cNvSpPr/>
            <p:nvPr/>
          </p:nvSpPr>
          <p:spPr>
            <a:xfrm>
              <a:off x="2847126" y="268391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2" name="Freihandform 51">
              <a:extLst>
                <a:ext uri="{FF2B5EF4-FFF2-40B4-BE49-F238E27FC236}">
                  <a16:creationId xmlns:a16="http://schemas.microsoft.com/office/drawing/2014/main" id="{BC4746C5-0016-7E41-B878-B18982F9ED65}"/>
                </a:ext>
              </a:extLst>
            </p:cNvPr>
            <p:cNvSpPr/>
            <p:nvPr/>
          </p:nvSpPr>
          <p:spPr>
            <a:xfrm>
              <a:off x="3008586" y="265445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3" name="Freihandform 52">
              <a:extLst>
                <a:ext uri="{FF2B5EF4-FFF2-40B4-BE49-F238E27FC236}">
                  <a16:creationId xmlns:a16="http://schemas.microsoft.com/office/drawing/2014/main" id="{5B140886-0632-6640-86FF-942CD1F69814}"/>
                </a:ext>
              </a:extLst>
            </p:cNvPr>
            <p:cNvSpPr/>
            <p:nvPr/>
          </p:nvSpPr>
          <p:spPr>
            <a:xfrm>
              <a:off x="3412724" y="21367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4" name="Freihandform 53">
              <a:extLst>
                <a:ext uri="{FF2B5EF4-FFF2-40B4-BE49-F238E27FC236}">
                  <a16:creationId xmlns:a16="http://schemas.microsoft.com/office/drawing/2014/main" id="{63B800FD-C601-D14D-B0CC-30B220EC0AA5}"/>
                </a:ext>
              </a:extLst>
            </p:cNvPr>
            <p:cNvSpPr/>
            <p:nvPr/>
          </p:nvSpPr>
          <p:spPr>
            <a:xfrm>
              <a:off x="3564507" y="196685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5" name="Freihandform 54">
              <a:extLst>
                <a:ext uri="{FF2B5EF4-FFF2-40B4-BE49-F238E27FC236}">
                  <a16:creationId xmlns:a16="http://schemas.microsoft.com/office/drawing/2014/main" id="{17942440-2B03-7E40-8AFD-BE24F0931DCA}"/>
                </a:ext>
              </a:extLst>
            </p:cNvPr>
            <p:cNvSpPr/>
            <p:nvPr/>
          </p:nvSpPr>
          <p:spPr>
            <a:xfrm>
              <a:off x="3320385" y="240818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cxnSp>
          <p:nvCxnSpPr>
            <p:cNvPr id="56" name="Gerade Verbindung 55">
              <a:extLst>
                <a:ext uri="{FF2B5EF4-FFF2-40B4-BE49-F238E27FC236}">
                  <a16:creationId xmlns:a16="http://schemas.microsoft.com/office/drawing/2014/main" id="{CA7D22C4-5E64-8242-B71D-C2A29D33D203}"/>
                </a:ext>
              </a:extLst>
            </p:cNvPr>
            <p:cNvCxnSpPr>
              <a:cxnSpLocks/>
            </p:cNvCxnSpPr>
            <p:nvPr/>
          </p:nvCxnSpPr>
          <p:spPr>
            <a:xfrm flipV="1">
              <a:off x="2676814" y="1832502"/>
              <a:ext cx="1080741" cy="1088396"/>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57" name="Gruppieren 56">
            <a:extLst>
              <a:ext uri="{FF2B5EF4-FFF2-40B4-BE49-F238E27FC236}">
                <a16:creationId xmlns:a16="http://schemas.microsoft.com/office/drawing/2014/main" id="{B0676BEE-A9F8-5A4F-B1A3-2280808F08BA}"/>
              </a:ext>
            </a:extLst>
          </p:cNvPr>
          <p:cNvGrpSpPr>
            <a:grpSpLocks noChangeAspect="1"/>
          </p:cNvGrpSpPr>
          <p:nvPr/>
        </p:nvGrpSpPr>
        <p:grpSpPr>
          <a:xfrm>
            <a:off x="2669111" y="4082110"/>
            <a:ext cx="1080000" cy="1080000"/>
            <a:chOff x="759580" y="1767969"/>
            <a:chExt cx="1332000" cy="1332000"/>
          </a:xfrm>
        </p:grpSpPr>
        <p:sp>
          <p:nvSpPr>
            <p:cNvPr id="58" name="Freihandform 57">
              <a:extLst>
                <a:ext uri="{FF2B5EF4-FFF2-40B4-BE49-F238E27FC236}">
                  <a16:creationId xmlns:a16="http://schemas.microsoft.com/office/drawing/2014/main" id="{396B85EA-1069-8340-AB76-354511E3BBAA}"/>
                </a:ext>
              </a:extLst>
            </p:cNvPr>
            <p:cNvSpPr/>
            <p:nvPr/>
          </p:nvSpPr>
          <p:spPr>
            <a:xfrm>
              <a:off x="792694" y="1767969"/>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59" name="Freihandform 58">
              <a:extLst>
                <a:ext uri="{FF2B5EF4-FFF2-40B4-BE49-F238E27FC236}">
                  <a16:creationId xmlns:a16="http://schemas.microsoft.com/office/drawing/2014/main" id="{6D72DBC3-F894-154A-A252-CCA0E933EDB3}"/>
                </a:ext>
              </a:extLst>
            </p:cNvPr>
            <p:cNvSpPr/>
            <p:nvPr/>
          </p:nvSpPr>
          <p:spPr>
            <a:xfrm>
              <a:off x="759580" y="3051027"/>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60" name="Freihandform 59">
              <a:extLst>
                <a:ext uri="{FF2B5EF4-FFF2-40B4-BE49-F238E27FC236}">
                  <a16:creationId xmlns:a16="http://schemas.microsoft.com/office/drawing/2014/main" id="{B8F256EF-EF3D-2D46-8C22-69F5F5DB6710}"/>
                </a:ext>
              </a:extLst>
            </p:cNvPr>
            <p:cNvSpPr/>
            <p:nvPr/>
          </p:nvSpPr>
          <p:spPr>
            <a:xfrm>
              <a:off x="1001605" y="221634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1" name="Freihandform 60">
              <a:extLst>
                <a:ext uri="{FF2B5EF4-FFF2-40B4-BE49-F238E27FC236}">
                  <a16:creationId xmlns:a16="http://schemas.microsoft.com/office/drawing/2014/main" id="{C77F823A-29FD-8E4B-B581-CAC9EC4C7781}"/>
                </a:ext>
              </a:extLst>
            </p:cNvPr>
            <p:cNvSpPr/>
            <p:nvPr/>
          </p:nvSpPr>
          <p:spPr>
            <a:xfrm>
              <a:off x="1233113" y="240949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2" name="Freihandform 61">
              <a:extLst>
                <a:ext uri="{FF2B5EF4-FFF2-40B4-BE49-F238E27FC236}">
                  <a16:creationId xmlns:a16="http://schemas.microsoft.com/office/drawing/2014/main" id="{1FC21053-95AD-E044-901E-D4C599BB27FD}"/>
                </a:ext>
              </a:extLst>
            </p:cNvPr>
            <p:cNvSpPr/>
            <p:nvPr/>
          </p:nvSpPr>
          <p:spPr>
            <a:xfrm>
              <a:off x="1114648" y="249883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3" name="Freihandform 62">
              <a:extLst>
                <a:ext uri="{FF2B5EF4-FFF2-40B4-BE49-F238E27FC236}">
                  <a16:creationId xmlns:a16="http://schemas.microsoft.com/office/drawing/2014/main" id="{6A24D71E-0343-F440-B9B8-4461B9365E86}"/>
                </a:ext>
              </a:extLst>
            </p:cNvPr>
            <p:cNvSpPr/>
            <p:nvPr/>
          </p:nvSpPr>
          <p:spPr>
            <a:xfrm>
              <a:off x="1203982" y="253159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4" name="Freihandform 63">
              <a:extLst>
                <a:ext uri="{FF2B5EF4-FFF2-40B4-BE49-F238E27FC236}">
                  <a16:creationId xmlns:a16="http://schemas.microsoft.com/office/drawing/2014/main" id="{7EAFF62E-CA47-7B4E-87EE-A9F9B29CC0AA}"/>
                </a:ext>
              </a:extLst>
            </p:cNvPr>
            <p:cNvSpPr/>
            <p:nvPr/>
          </p:nvSpPr>
          <p:spPr>
            <a:xfrm>
              <a:off x="1168654" y="230048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5" name="Freihandform 64">
              <a:extLst>
                <a:ext uri="{FF2B5EF4-FFF2-40B4-BE49-F238E27FC236}">
                  <a16:creationId xmlns:a16="http://schemas.microsoft.com/office/drawing/2014/main" id="{B298479E-60EC-CC4F-9ACA-1A309FE7AC27}"/>
                </a:ext>
              </a:extLst>
            </p:cNvPr>
            <p:cNvSpPr/>
            <p:nvPr/>
          </p:nvSpPr>
          <p:spPr>
            <a:xfrm>
              <a:off x="1105588" y="268069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6" name="Freihandform 65">
              <a:extLst>
                <a:ext uri="{FF2B5EF4-FFF2-40B4-BE49-F238E27FC236}">
                  <a16:creationId xmlns:a16="http://schemas.microsoft.com/office/drawing/2014/main" id="{0DDEFB2A-541B-314E-B3F3-0AEF0140FD33}"/>
                </a:ext>
              </a:extLst>
            </p:cNvPr>
            <p:cNvSpPr/>
            <p:nvPr/>
          </p:nvSpPr>
          <p:spPr>
            <a:xfrm>
              <a:off x="1267048" y="265123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7" name="Freihandform 66">
              <a:extLst>
                <a:ext uri="{FF2B5EF4-FFF2-40B4-BE49-F238E27FC236}">
                  <a16:creationId xmlns:a16="http://schemas.microsoft.com/office/drawing/2014/main" id="{81D01D53-24D8-EE4B-A640-C481C396A794}"/>
                </a:ext>
              </a:extLst>
            </p:cNvPr>
            <p:cNvSpPr/>
            <p:nvPr/>
          </p:nvSpPr>
          <p:spPr>
            <a:xfrm>
              <a:off x="1581927" y="20880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68" name="Freihandform 67">
              <a:extLst>
                <a:ext uri="{FF2B5EF4-FFF2-40B4-BE49-F238E27FC236}">
                  <a16:creationId xmlns:a16="http://schemas.microsoft.com/office/drawing/2014/main" id="{1C3E3775-7D69-DE42-BEC0-D68ED716D1A7}"/>
                </a:ext>
              </a:extLst>
            </p:cNvPr>
            <p:cNvSpPr/>
            <p:nvPr/>
          </p:nvSpPr>
          <p:spPr>
            <a:xfrm>
              <a:off x="1863692" y="21059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69" name="Freihandform 68">
              <a:extLst>
                <a:ext uri="{FF2B5EF4-FFF2-40B4-BE49-F238E27FC236}">
                  <a16:creationId xmlns:a16="http://schemas.microsoft.com/office/drawing/2014/main" id="{8AA56550-40AF-BF45-9025-29B62A1FF276}"/>
                </a:ext>
              </a:extLst>
            </p:cNvPr>
            <p:cNvSpPr/>
            <p:nvPr/>
          </p:nvSpPr>
          <p:spPr>
            <a:xfrm>
              <a:off x="1800626" y="224787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cxnSp>
          <p:nvCxnSpPr>
            <p:cNvPr id="70" name="Gerade Verbindung 69">
              <a:extLst>
                <a:ext uri="{FF2B5EF4-FFF2-40B4-BE49-F238E27FC236}">
                  <a16:creationId xmlns:a16="http://schemas.microsoft.com/office/drawing/2014/main" id="{569E27FB-5A46-9E44-ABAC-DBDB50880819}"/>
                </a:ext>
              </a:extLst>
            </p:cNvPr>
            <p:cNvCxnSpPr>
              <a:cxnSpLocks/>
            </p:cNvCxnSpPr>
            <p:nvPr/>
          </p:nvCxnSpPr>
          <p:spPr>
            <a:xfrm>
              <a:off x="1062854" y="1864718"/>
              <a:ext cx="926290" cy="1011755"/>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71" name="Freihandform 70">
              <a:extLst>
                <a:ext uri="{FF2B5EF4-FFF2-40B4-BE49-F238E27FC236}">
                  <a16:creationId xmlns:a16="http://schemas.microsoft.com/office/drawing/2014/main" id="{C89F1462-FA98-9D45-93C3-5E26131BF3D5}"/>
                </a:ext>
              </a:extLst>
            </p:cNvPr>
            <p:cNvSpPr/>
            <p:nvPr/>
          </p:nvSpPr>
          <p:spPr>
            <a:xfrm>
              <a:off x="1875291" y="236354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2" name="Freihandform 71">
              <a:extLst>
                <a:ext uri="{FF2B5EF4-FFF2-40B4-BE49-F238E27FC236}">
                  <a16:creationId xmlns:a16="http://schemas.microsoft.com/office/drawing/2014/main" id="{495ADFBE-2262-EF43-863B-96F88E06B2FC}"/>
                </a:ext>
              </a:extLst>
            </p:cNvPr>
            <p:cNvSpPr/>
            <p:nvPr/>
          </p:nvSpPr>
          <p:spPr>
            <a:xfrm>
              <a:off x="1489663" y="27437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73" name="Freihandform 72">
              <a:extLst>
                <a:ext uri="{FF2B5EF4-FFF2-40B4-BE49-F238E27FC236}">
                  <a16:creationId xmlns:a16="http://schemas.microsoft.com/office/drawing/2014/main" id="{B1F2A3A7-F4BB-3A4E-8ABC-4D6D84B878DF}"/>
                </a:ext>
              </a:extLst>
            </p:cNvPr>
            <p:cNvSpPr/>
            <p:nvPr/>
          </p:nvSpPr>
          <p:spPr>
            <a:xfrm>
              <a:off x="1952951" y="22294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4" name="Freihandform 73">
              <a:extLst>
                <a:ext uri="{FF2B5EF4-FFF2-40B4-BE49-F238E27FC236}">
                  <a16:creationId xmlns:a16="http://schemas.microsoft.com/office/drawing/2014/main" id="{95E04ADE-3DB4-4C4A-A974-EFCE3A0C89C5}"/>
                </a:ext>
              </a:extLst>
            </p:cNvPr>
            <p:cNvSpPr/>
            <p:nvPr/>
          </p:nvSpPr>
          <p:spPr>
            <a:xfrm>
              <a:off x="1714372" y="193532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5" name="Freihandform 74">
              <a:extLst>
                <a:ext uri="{FF2B5EF4-FFF2-40B4-BE49-F238E27FC236}">
                  <a16:creationId xmlns:a16="http://schemas.microsoft.com/office/drawing/2014/main" id="{BBF2CD0C-FC19-0049-8799-97F6C2C281EF}"/>
                </a:ext>
              </a:extLst>
            </p:cNvPr>
            <p:cNvSpPr/>
            <p:nvPr/>
          </p:nvSpPr>
          <p:spPr>
            <a:xfrm>
              <a:off x="1716181" y="209569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6" name="Freihandform 75">
              <a:extLst>
                <a:ext uri="{FF2B5EF4-FFF2-40B4-BE49-F238E27FC236}">
                  <a16:creationId xmlns:a16="http://schemas.microsoft.com/office/drawing/2014/main" id="{24D66894-6AFE-924D-AB65-183ACB1115AC}"/>
                </a:ext>
              </a:extLst>
            </p:cNvPr>
            <p:cNvSpPr/>
            <p:nvPr/>
          </p:nvSpPr>
          <p:spPr>
            <a:xfrm>
              <a:off x="1657596" y="225231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grpSp>
      <p:grpSp>
        <p:nvGrpSpPr>
          <p:cNvPr id="77" name="Gruppieren 76">
            <a:extLst>
              <a:ext uri="{FF2B5EF4-FFF2-40B4-BE49-F238E27FC236}">
                <a16:creationId xmlns:a16="http://schemas.microsoft.com/office/drawing/2014/main" id="{7D4CC091-1618-A14E-8D20-71856FF9140D}"/>
              </a:ext>
            </a:extLst>
          </p:cNvPr>
          <p:cNvGrpSpPr>
            <a:grpSpLocks noChangeAspect="1"/>
          </p:cNvGrpSpPr>
          <p:nvPr/>
        </p:nvGrpSpPr>
        <p:grpSpPr>
          <a:xfrm>
            <a:off x="5399301" y="4094716"/>
            <a:ext cx="1080000" cy="1080000"/>
            <a:chOff x="4436433" y="1764746"/>
            <a:chExt cx="1332000" cy="1332000"/>
          </a:xfrm>
        </p:grpSpPr>
        <p:sp>
          <p:nvSpPr>
            <p:cNvPr id="78" name="Freihandform 77">
              <a:extLst>
                <a:ext uri="{FF2B5EF4-FFF2-40B4-BE49-F238E27FC236}">
                  <a16:creationId xmlns:a16="http://schemas.microsoft.com/office/drawing/2014/main" id="{A6707232-FD4A-8E42-85A3-5DBDA01E690C}"/>
                </a:ext>
              </a:extLst>
            </p:cNvPr>
            <p:cNvSpPr/>
            <p:nvPr/>
          </p:nvSpPr>
          <p:spPr>
            <a:xfrm>
              <a:off x="4469547" y="1764746"/>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79" name="Freihandform 78">
              <a:extLst>
                <a:ext uri="{FF2B5EF4-FFF2-40B4-BE49-F238E27FC236}">
                  <a16:creationId xmlns:a16="http://schemas.microsoft.com/office/drawing/2014/main" id="{35BBF0DB-1C9B-9740-9867-513987EA937F}"/>
                </a:ext>
              </a:extLst>
            </p:cNvPr>
            <p:cNvSpPr/>
            <p:nvPr/>
          </p:nvSpPr>
          <p:spPr>
            <a:xfrm>
              <a:off x="4436433" y="3047804"/>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80" name="Freihandform 79">
              <a:extLst>
                <a:ext uri="{FF2B5EF4-FFF2-40B4-BE49-F238E27FC236}">
                  <a16:creationId xmlns:a16="http://schemas.microsoft.com/office/drawing/2014/main" id="{93EE0796-C540-0C4E-9F45-06B966A7E4C1}"/>
                </a:ext>
              </a:extLst>
            </p:cNvPr>
            <p:cNvSpPr/>
            <p:nvPr/>
          </p:nvSpPr>
          <p:spPr>
            <a:xfrm>
              <a:off x="4726365" y="212400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1" name="Freihandform 80">
              <a:extLst>
                <a:ext uri="{FF2B5EF4-FFF2-40B4-BE49-F238E27FC236}">
                  <a16:creationId xmlns:a16="http://schemas.microsoft.com/office/drawing/2014/main" id="{1F9404C5-D044-7248-AB90-31941EA5B7C0}"/>
                </a:ext>
              </a:extLst>
            </p:cNvPr>
            <p:cNvSpPr/>
            <p:nvPr/>
          </p:nvSpPr>
          <p:spPr>
            <a:xfrm>
              <a:off x="4837336" y="202992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2" name="Freihandform 81">
              <a:extLst>
                <a:ext uri="{FF2B5EF4-FFF2-40B4-BE49-F238E27FC236}">
                  <a16:creationId xmlns:a16="http://schemas.microsoft.com/office/drawing/2014/main" id="{436DE8C8-1DEF-C94F-A446-A36CB56ABEB0}"/>
                </a:ext>
              </a:extLst>
            </p:cNvPr>
            <p:cNvSpPr/>
            <p:nvPr/>
          </p:nvSpPr>
          <p:spPr>
            <a:xfrm>
              <a:off x="4667768" y="27481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3" name="Freihandform 82">
              <a:extLst>
                <a:ext uri="{FF2B5EF4-FFF2-40B4-BE49-F238E27FC236}">
                  <a16:creationId xmlns:a16="http://schemas.microsoft.com/office/drawing/2014/main" id="{B1E8B184-A524-DD48-8E5F-0E7776485534}"/>
                </a:ext>
              </a:extLst>
            </p:cNvPr>
            <p:cNvSpPr/>
            <p:nvPr/>
          </p:nvSpPr>
          <p:spPr>
            <a:xfrm>
              <a:off x="4858646" y="285341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4" name="Freihandform 83">
              <a:extLst>
                <a:ext uri="{FF2B5EF4-FFF2-40B4-BE49-F238E27FC236}">
                  <a16:creationId xmlns:a16="http://schemas.microsoft.com/office/drawing/2014/main" id="{E2D81295-66C5-2141-BEED-CB63A3EE1B06}"/>
                </a:ext>
              </a:extLst>
            </p:cNvPr>
            <p:cNvSpPr/>
            <p:nvPr/>
          </p:nvSpPr>
          <p:spPr>
            <a:xfrm>
              <a:off x="4912368" y="215310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5" name="Freihandform 84">
              <a:extLst>
                <a:ext uri="{FF2B5EF4-FFF2-40B4-BE49-F238E27FC236}">
                  <a16:creationId xmlns:a16="http://schemas.microsoft.com/office/drawing/2014/main" id="{40790D1A-4751-5F4A-8DA8-5BB786461F7F}"/>
                </a:ext>
              </a:extLst>
            </p:cNvPr>
            <p:cNvSpPr/>
            <p:nvPr/>
          </p:nvSpPr>
          <p:spPr>
            <a:xfrm>
              <a:off x="4782441" y="267747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6" name="Freihandform 85">
              <a:extLst>
                <a:ext uri="{FF2B5EF4-FFF2-40B4-BE49-F238E27FC236}">
                  <a16:creationId xmlns:a16="http://schemas.microsoft.com/office/drawing/2014/main" id="{11212458-DC2D-0B40-B22D-AAD78C33DE81}"/>
                </a:ext>
              </a:extLst>
            </p:cNvPr>
            <p:cNvSpPr/>
            <p:nvPr/>
          </p:nvSpPr>
          <p:spPr>
            <a:xfrm>
              <a:off x="4943901" y="264800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rgbClr val="4BAADC"/>
              </a:solidFill>
              <a:prstDash val="solid"/>
              <a:round/>
            </a:ln>
          </p:spPr>
          <p:txBody>
            <a:bodyPr rtlCol="0" anchor="ctr"/>
            <a:lstStyle/>
            <a:p>
              <a:endParaRPr lang="de-DE"/>
            </a:p>
          </p:txBody>
        </p:sp>
        <p:sp>
          <p:nvSpPr>
            <p:cNvPr id="87" name="Freihandform 86">
              <a:extLst>
                <a:ext uri="{FF2B5EF4-FFF2-40B4-BE49-F238E27FC236}">
                  <a16:creationId xmlns:a16="http://schemas.microsoft.com/office/drawing/2014/main" id="{FF9FDF1D-2CF4-2D44-9A34-CFEDAC97A0F6}"/>
                </a:ext>
              </a:extLst>
            </p:cNvPr>
            <p:cNvSpPr/>
            <p:nvPr/>
          </p:nvSpPr>
          <p:spPr>
            <a:xfrm>
              <a:off x="5254531" y="226021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88" name="Freihandform 87">
              <a:extLst>
                <a:ext uri="{FF2B5EF4-FFF2-40B4-BE49-F238E27FC236}">
                  <a16:creationId xmlns:a16="http://schemas.microsoft.com/office/drawing/2014/main" id="{7DF9AC66-81B9-1844-931A-364919697A92}"/>
                </a:ext>
              </a:extLst>
            </p:cNvPr>
            <p:cNvSpPr/>
            <p:nvPr/>
          </p:nvSpPr>
          <p:spPr>
            <a:xfrm>
              <a:off x="5536296" y="227812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89" name="Freihandform 88">
              <a:extLst>
                <a:ext uri="{FF2B5EF4-FFF2-40B4-BE49-F238E27FC236}">
                  <a16:creationId xmlns:a16="http://schemas.microsoft.com/office/drawing/2014/main" id="{CD424765-CE6D-3B40-AB9E-9CB32F61F42A}"/>
                </a:ext>
              </a:extLst>
            </p:cNvPr>
            <p:cNvSpPr/>
            <p:nvPr/>
          </p:nvSpPr>
          <p:spPr>
            <a:xfrm>
              <a:off x="5473230" y="242001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0" name="Freihandform 89">
              <a:extLst>
                <a:ext uri="{FF2B5EF4-FFF2-40B4-BE49-F238E27FC236}">
                  <a16:creationId xmlns:a16="http://schemas.microsoft.com/office/drawing/2014/main" id="{BFF13CE9-B4CD-AB42-B515-38E20A44C90C}"/>
                </a:ext>
              </a:extLst>
            </p:cNvPr>
            <p:cNvSpPr/>
            <p:nvPr/>
          </p:nvSpPr>
          <p:spPr>
            <a:xfrm>
              <a:off x="5547895" y="253568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1" name="Freihandform 90">
              <a:extLst>
                <a:ext uri="{FF2B5EF4-FFF2-40B4-BE49-F238E27FC236}">
                  <a16:creationId xmlns:a16="http://schemas.microsoft.com/office/drawing/2014/main" id="{E7B0584A-E975-6E46-B94D-721607363FD6}"/>
                </a:ext>
              </a:extLst>
            </p:cNvPr>
            <p:cNvSpPr/>
            <p:nvPr/>
          </p:nvSpPr>
          <p:spPr>
            <a:xfrm>
              <a:off x="5009469" y="282188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2" name="Freihandform 91">
              <a:extLst>
                <a:ext uri="{FF2B5EF4-FFF2-40B4-BE49-F238E27FC236}">
                  <a16:creationId xmlns:a16="http://schemas.microsoft.com/office/drawing/2014/main" id="{8CF9DBF3-ABED-E14E-A963-3D150FE227E1}"/>
                </a:ext>
              </a:extLst>
            </p:cNvPr>
            <p:cNvSpPr/>
            <p:nvPr/>
          </p:nvSpPr>
          <p:spPr>
            <a:xfrm>
              <a:off x="5625555" y="2401600"/>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3" name="Freihandform 92">
              <a:extLst>
                <a:ext uri="{FF2B5EF4-FFF2-40B4-BE49-F238E27FC236}">
                  <a16:creationId xmlns:a16="http://schemas.microsoft.com/office/drawing/2014/main" id="{98A11581-AFD9-B542-9531-11EF3A0E06BD}"/>
                </a:ext>
              </a:extLst>
            </p:cNvPr>
            <p:cNvSpPr/>
            <p:nvPr/>
          </p:nvSpPr>
          <p:spPr>
            <a:xfrm>
              <a:off x="5386976" y="21074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4" name="Freihandform 93">
              <a:extLst>
                <a:ext uri="{FF2B5EF4-FFF2-40B4-BE49-F238E27FC236}">
                  <a16:creationId xmlns:a16="http://schemas.microsoft.com/office/drawing/2014/main" id="{1D6DF3A5-3E02-A440-AACC-A5826D5091CD}"/>
                </a:ext>
              </a:extLst>
            </p:cNvPr>
            <p:cNvSpPr/>
            <p:nvPr/>
          </p:nvSpPr>
          <p:spPr>
            <a:xfrm>
              <a:off x="5388785" y="226783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5" name="Freihandform 94">
              <a:extLst>
                <a:ext uri="{FF2B5EF4-FFF2-40B4-BE49-F238E27FC236}">
                  <a16:creationId xmlns:a16="http://schemas.microsoft.com/office/drawing/2014/main" id="{8A240423-724A-A645-A723-5E2EDE10FB13}"/>
                </a:ext>
              </a:extLst>
            </p:cNvPr>
            <p:cNvSpPr/>
            <p:nvPr/>
          </p:nvSpPr>
          <p:spPr>
            <a:xfrm>
              <a:off x="5352438" y="245307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6" name="Freihandform 95">
              <a:extLst>
                <a:ext uri="{FF2B5EF4-FFF2-40B4-BE49-F238E27FC236}">
                  <a16:creationId xmlns:a16="http://schemas.microsoft.com/office/drawing/2014/main" id="{19CDA3F8-E92A-9345-8CE3-DC5749183F14}"/>
                </a:ext>
              </a:extLst>
            </p:cNvPr>
            <p:cNvSpPr/>
            <p:nvPr/>
          </p:nvSpPr>
          <p:spPr>
            <a:xfrm>
              <a:off x="4936411" y="202481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97" name="Freihandform 96">
              <a:extLst>
                <a:ext uri="{FF2B5EF4-FFF2-40B4-BE49-F238E27FC236}">
                  <a16:creationId xmlns:a16="http://schemas.microsoft.com/office/drawing/2014/main" id="{6BF6D280-2EE5-EC49-9F97-700BCA47654C}"/>
                </a:ext>
              </a:extLst>
            </p:cNvPr>
            <p:cNvSpPr/>
            <p:nvPr/>
          </p:nvSpPr>
          <p:spPr>
            <a:xfrm>
              <a:off x="4943901" y="264800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8" name="Freihandform 97">
              <a:extLst>
                <a:ext uri="{FF2B5EF4-FFF2-40B4-BE49-F238E27FC236}">
                  <a16:creationId xmlns:a16="http://schemas.microsoft.com/office/drawing/2014/main" id="{2881B67A-0DEA-8B40-A967-CF6BA9819B28}"/>
                </a:ext>
              </a:extLst>
            </p:cNvPr>
            <p:cNvSpPr/>
            <p:nvPr/>
          </p:nvSpPr>
          <p:spPr>
            <a:xfrm>
              <a:off x="5033235" y="268077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9" name="Freihandform 98">
              <a:extLst>
                <a:ext uri="{FF2B5EF4-FFF2-40B4-BE49-F238E27FC236}">
                  <a16:creationId xmlns:a16="http://schemas.microsoft.com/office/drawing/2014/main" id="{6A8E6506-CA87-9C48-AA24-841B25FA285E}"/>
                </a:ext>
              </a:extLst>
            </p:cNvPr>
            <p:cNvSpPr/>
            <p:nvPr/>
          </p:nvSpPr>
          <p:spPr>
            <a:xfrm>
              <a:off x="4825611" y="22207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00" name="Freihandform 99">
              <a:extLst>
                <a:ext uri="{FF2B5EF4-FFF2-40B4-BE49-F238E27FC236}">
                  <a16:creationId xmlns:a16="http://schemas.microsoft.com/office/drawing/2014/main" id="{165D1E50-3D70-7A40-B28D-2B19E3D6C894}"/>
                </a:ext>
              </a:extLst>
            </p:cNvPr>
            <p:cNvSpPr/>
            <p:nvPr/>
          </p:nvSpPr>
          <p:spPr>
            <a:xfrm>
              <a:off x="4890179" y="274000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1" name="Freihandform 100">
              <a:extLst>
                <a:ext uri="{FF2B5EF4-FFF2-40B4-BE49-F238E27FC236}">
                  <a16:creationId xmlns:a16="http://schemas.microsoft.com/office/drawing/2014/main" id="{109A6984-1F17-BE45-B887-89B6BFF8812F}"/>
                </a:ext>
              </a:extLst>
            </p:cNvPr>
            <p:cNvSpPr/>
            <p:nvPr/>
          </p:nvSpPr>
          <p:spPr>
            <a:xfrm>
              <a:off x="4857979" y="254677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2" name="Freihandform 101">
              <a:extLst>
                <a:ext uri="{FF2B5EF4-FFF2-40B4-BE49-F238E27FC236}">
                  <a16:creationId xmlns:a16="http://schemas.microsoft.com/office/drawing/2014/main" id="{7FD0D231-850E-F84E-B898-127AE2B8C6C1}"/>
                </a:ext>
              </a:extLst>
            </p:cNvPr>
            <p:cNvSpPr/>
            <p:nvPr/>
          </p:nvSpPr>
          <p:spPr>
            <a:xfrm>
              <a:off x="5227258" y="272406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3" name="Oval 102">
              <a:extLst>
                <a:ext uri="{FF2B5EF4-FFF2-40B4-BE49-F238E27FC236}">
                  <a16:creationId xmlns:a16="http://schemas.microsoft.com/office/drawing/2014/main" id="{4C0C5E02-9006-5B4B-A064-1B4E80E366F8}"/>
                </a:ext>
              </a:extLst>
            </p:cNvPr>
            <p:cNvSpPr/>
            <p:nvPr/>
          </p:nvSpPr>
          <p:spPr>
            <a:xfrm>
              <a:off x="4667768" y="1895222"/>
              <a:ext cx="459536" cy="496635"/>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4" name="Oval 103">
              <a:extLst>
                <a:ext uri="{FF2B5EF4-FFF2-40B4-BE49-F238E27FC236}">
                  <a16:creationId xmlns:a16="http://schemas.microsoft.com/office/drawing/2014/main" id="{19A6C6C7-736E-0B4C-BE2C-BBA5119188AD}"/>
                </a:ext>
              </a:extLst>
            </p:cNvPr>
            <p:cNvSpPr/>
            <p:nvPr/>
          </p:nvSpPr>
          <p:spPr>
            <a:xfrm rot="3073147">
              <a:off x="5166340" y="2088916"/>
              <a:ext cx="607351" cy="540841"/>
            </a:xfrm>
            <a:prstGeom prst="ellipse">
              <a:avLst/>
            </a:prstGeom>
            <a:no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5" name="Oval 104">
              <a:extLst>
                <a:ext uri="{FF2B5EF4-FFF2-40B4-BE49-F238E27FC236}">
                  <a16:creationId xmlns:a16="http://schemas.microsoft.com/office/drawing/2014/main" id="{646F05E8-63BF-124F-93B0-16675C1C36B6}"/>
                </a:ext>
              </a:extLst>
            </p:cNvPr>
            <p:cNvSpPr/>
            <p:nvPr/>
          </p:nvSpPr>
          <p:spPr>
            <a:xfrm rot="732237">
              <a:off x="4592898" y="2491684"/>
              <a:ext cx="736699" cy="496635"/>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sp>
        <p:nvSpPr>
          <p:cNvPr id="8" name="Textfeld 7">
            <a:extLst>
              <a:ext uri="{FF2B5EF4-FFF2-40B4-BE49-F238E27FC236}">
                <a16:creationId xmlns:a16="http://schemas.microsoft.com/office/drawing/2014/main" id="{61CFCE7C-44D9-F54A-9594-37A7F90D8B1C}"/>
              </a:ext>
            </a:extLst>
          </p:cNvPr>
          <p:cNvSpPr txBox="1"/>
          <p:nvPr/>
        </p:nvSpPr>
        <p:spPr>
          <a:xfrm>
            <a:off x="9543538" y="3745898"/>
            <a:ext cx="870065" cy="582102"/>
          </a:xfrm>
          <a:prstGeom prst="rect">
            <a:avLst/>
          </a:prstGeom>
          <a:noFill/>
        </p:spPr>
        <p:txBody>
          <a:bodyPr vert="horz" wrap="none" lIns="180000" tIns="180000" rIns="180000" bIns="180000" rtlCol="0" anchor="t" anchorCtr="0">
            <a:spAutoFit/>
          </a:bodyPr>
          <a:lstStyle/>
          <a:p>
            <a:pPr>
              <a:lnSpc>
                <a:spcPct val="110000"/>
              </a:lnSpc>
            </a:pPr>
            <a:r>
              <a:rPr lang="de-DE" sz="1400" b="1" dirty="0">
                <a:latin typeface="Arial Standard" charset="0"/>
              </a:rPr>
              <a:t>Agent</a:t>
            </a:r>
          </a:p>
        </p:txBody>
      </p:sp>
      <p:sp>
        <p:nvSpPr>
          <p:cNvPr id="106" name="Textfeld 105">
            <a:extLst>
              <a:ext uri="{FF2B5EF4-FFF2-40B4-BE49-F238E27FC236}">
                <a16:creationId xmlns:a16="http://schemas.microsoft.com/office/drawing/2014/main" id="{62ECFA7F-3854-454F-90E3-C8A4C4D4B463}"/>
              </a:ext>
            </a:extLst>
          </p:cNvPr>
          <p:cNvSpPr txBox="1"/>
          <p:nvPr/>
        </p:nvSpPr>
        <p:spPr>
          <a:xfrm>
            <a:off x="9478616" y="4454558"/>
            <a:ext cx="1001511" cy="582102"/>
          </a:xfrm>
          <a:prstGeom prst="rect">
            <a:avLst/>
          </a:prstGeom>
          <a:noFill/>
        </p:spPr>
        <p:txBody>
          <a:bodyPr vert="horz" wrap="none" lIns="180000" tIns="180000" rIns="180000" bIns="180000" rtlCol="0" anchor="t" anchorCtr="0">
            <a:spAutoFit/>
          </a:bodyPr>
          <a:lstStyle/>
          <a:p>
            <a:pPr>
              <a:lnSpc>
                <a:spcPct val="110000"/>
              </a:lnSpc>
            </a:pPr>
            <a:r>
              <a:rPr lang="de-DE" sz="1400" b="1" dirty="0">
                <a:latin typeface="Arial Standard" charset="0"/>
              </a:rPr>
              <a:t>Umwelt</a:t>
            </a:r>
          </a:p>
        </p:txBody>
      </p:sp>
      <p:sp>
        <p:nvSpPr>
          <p:cNvPr id="107" name="Textfeld 106">
            <a:extLst>
              <a:ext uri="{FF2B5EF4-FFF2-40B4-BE49-F238E27FC236}">
                <a16:creationId xmlns:a16="http://schemas.microsoft.com/office/drawing/2014/main" id="{B9341DB4-2BC7-8746-81B9-D6AA881AD785}"/>
              </a:ext>
            </a:extLst>
          </p:cNvPr>
          <p:cNvSpPr txBox="1"/>
          <p:nvPr/>
        </p:nvSpPr>
        <p:spPr>
          <a:xfrm>
            <a:off x="8855402" y="4095606"/>
            <a:ext cx="862050"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Action</a:t>
            </a:r>
          </a:p>
        </p:txBody>
      </p:sp>
      <p:sp>
        <p:nvSpPr>
          <p:cNvPr id="108" name="Textfeld 107">
            <a:extLst>
              <a:ext uri="{FF2B5EF4-FFF2-40B4-BE49-F238E27FC236}">
                <a16:creationId xmlns:a16="http://schemas.microsoft.com/office/drawing/2014/main" id="{61DDCD7E-280F-B046-A8C8-E9755FDFBFDA}"/>
              </a:ext>
            </a:extLst>
          </p:cNvPr>
          <p:cNvSpPr txBox="1"/>
          <p:nvPr/>
        </p:nvSpPr>
        <p:spPr>
          <a:xfrm>
            <a:off x="10019918" y="4095606"/>
            <a:ext cx="980672" cy="582102"/>
          </a:xfrm>
          <a:prstGeom prst="rect">
            <a:avLst/>
          </a:prstGeom>
          <a:noFill/>
        </p:spPr>
        <p:txBody>
          <a:bodyPr vert="horz" wrap="none" lIns="180000" tIns="180000" rIns="180000" bIns="180000" rtlCol="0" anchor="t" anchorCtr="0">
            <a:spAutoFit/>
          </a:bodyPr>
          <a:lstStyle/>
          <a:p>
            <a:pPr>
              <a:lnSpc>
                <a:spcPct val="110000"/>
              </a:lnSpc>
            </a:pPr>
            <a:r>
              <a:rPr lang="de-DE" sz="1400" dirty="0" err="1">
                <a:latin typeface="Arial Standard" charset="0"/>
              </a:rPr>
              <a:t>Reward</a:t>
            </a:r>
            <a:endParaRPr lang="de-DE" sz="1400" dirty="0">
              <a:latin typeface="Arial Standard" charset="0"/>
            </a:endParaRPr>
          </a:p>
        </p:txBody>
      </p:sp>
      <p:grpSp>
        <p:nvGrpSpPr>
          <p:cNvPr id="111" name="Grafik 109">
            <a:extLst>
              <a:ext uri="{FF2B5EF4-FFF2-40B4-BE49-F238E27FC236}">
                <a16:creationId xmlns:a16="http://schemas.microsoft.com/office/drawing/2014/main" id="{DE3322CF-91F5-CB4B-9C56-158C6CE2824F}"/>
              </a:ext>
            </a:extLst>
          </p:cNvPr>
          <p:cNvGrpSpPr/>
          <p:nvPr/>
        </p:nvGrpSpPr>
        <p:grpSpPr>
          <a:xfrm rot="16200000" flipH="1">
            <a:off x="8721528" y="4206675"/>
            <a:ext cx="772980" cy="400057"/>
            <a:chOff x="8355819" y="4195444"/>
            <a:chExt cx="743335" cy="400057"/>
          </a:xfrm>
          <a:noFill/>
        </p:grpSpPr>
        <p:sp>
          <p:nvSpPr>
            <p:cNvPr id="112" name="Freihandform 111">
              <a:extLst>
                <a:ext uri="{FF2B5EF4-FFF2-40B4-BE49-F238E27FC236}">
                  <a16:creationId xmlns:a16="http://schemas.microsoft.com/office/drawing/2014/main" id="{C949047D-720A-7D43-9BE0-6175787A212C}"/>
                </a:ext>
              </a:extLst>
            </p:cNvPr>
            <p:cNvSpPr/>
            <p:nvPr/>
          </p:nvSpPr>
          <p:spPr>
            <a:xfrm>
              <a:off x="8355819" y="4195444"/>
              <a:ext cx="666139" cy="400050"/>
            </a:xfrm>
            <a:custGeom>
              <a:avLst/>
              <a:gdLst>
                <a:gd name="connsiteX0" fmla="*/ 361961 w 361950"/>
                <a:gd name="connsiteY0" fmla="*/ 400061 h 400050"/>
                <a:gd name="connsiteX1" fmla="*/ 361961 w 361950"/>
                <a:gd name="connsiteY1" fmla="*/ 180986 h 400050"/>
                <a:gd name="connsiteX2" fmla="*/ 180986 w 361950"/>
                <a:gd name="connsiteY2" fmla="*/ 11 h 400050"/>
                <a:gd name="connsiteX3" fmla="*/ 11 w 361950"/>
                <a:gd name="connsiteY3" fmla="*/ 180986 h 400050"/>
                <a:gd name="connsiteX4" fmla="*/ 11 w 361950"/>
                <a:gd name="connsiteY4" fmla="*/ 400061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400050">
                  <a:moveTo>
                    <a:pt x="361961" y="400061"/>
                  </a:moveTo>
                  <a:lnTo>
                    <a:pt x="361961" y="180986"/>
                  </a:lnTo>
                  <a:cubicBezTo>
                    <a:pt x="361961" y="81031"/>
                    <a:pt x="280932" y="11"/>
                    <a:pt x="180986" y="11"/>
                  </a:cubicBezTo>
                  <a:cubicBezTo>
                    <a:pt x="81040" y="11"/>
                    <a:pt x="11" y="81031"/>
                    <a:pt x="11" y="180986"/>
                  </a:cubicBezTo>
                  <a:lnTo>
                    <a:pt x="11" y="400061"/>
                  </a:lnTo>
                </a:path>
              </a:pathLst>
            </a:custGeom>
            <a:noFill/>
            <a:ln w="38100" cap="rnd">
              <a:solidFill>
                <a:schemeClr val="accent1"/>
              </a:solidFill>
              <a:prstDash val="solid"/>
              <a:round/>
            </a:ln>
          </p:spPr>
          <p:txBody>
            <a:bodyPr rtlCol="0" anchor="ctr"/>
            <a:lstStyle/>
            <a:p>
              <a:endParaRPr lang="de-DE"/>
            </a:p>
          </p:txBody>
        </p:sp>
        <p:sp>
          <p:nvSpPr>
            <p:cNvPr id="113" name="Freihandform 112">
              <a:extLst>
                <a:ext uri="{FF2B5EF4-FFF2-40B4-BE49-F238E27FC236}">
                  <a16:creationId xmlns:a16="http://schemas.microsoft.com/office/drawing/2014/main" id="{B59F385E-13D2-0349-AF1A-7AF8865F05CF}"/>
                </a:ext>
              </a:extLst>
            </p:cNvPr>
            <p:cNvSpPr/>
            <p:nvPr/>
          </p:nvSpPr>
          <p:spPr>
            <a:xfrm>
              <a:off x="8946754" y="4519301"/>
              <a:ext cx="152400" cy="76200"/>
            </a:xfrm>
            <a:custGeom>
              <a:avLst/>
              <a:gdLst>
                <a:gd name="connsiteX0" fmla="*/ 152411 w 152400"/>
                <a:gd name="connsiteY0" fmla="*/ 11 h 76200"/>
                <a:gd name="connsiteX1" fmla="*/ 76211 w 152400"/>
                <a:gd name="connsiteY1" fmla="*/ 76211 h 76200"/>
                <a:gd name="connsiteX2" fmla="*/ 11 w 152400"/>
                <a:gd name="connsiteY2" fmla="*/ 11 h 76200"/>
              </a:gdLst>
              <a:ahLst/>
              <a:cxnLst>
                <a:cxn ang="0">
                  <a:pos x="connsiteX0" y="connsiteY0"/>
                </a:cxn>
                <a:cxn ang="0">
                  <a:pos x="connsiteX1" y="connsiteY1"/>
                </a:cxn>
                <a:cxn ang="0">
                  <a:pos x="connsiteX2" y="connsiteY2"/>
                </a:cxn>
              </a:cxnLst>
              <a:rect l="l" t="t" r="r" b="b"/>
              <a:pathLst>
                <a:path w="152400" h="76200">
                  <a:moveTo>
                    <a:pt x="152411" y="11"/>
                  </a:moveTo>
                  <a:lnTo>
                    <a:pt x="76211" y="76211"/>
                  </a:lnTo>
                  <a:lnTo>
                    <a:pt x="11" y="11"/>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114" name="Grafik 109">
            <a:extLst>
              <a:ext uri="{FF2B5EF4-FFF2-40B4-BE49-F238E27FC236}">
                <a16:creationId xmlns:a16="http://schemas.microsoft.com/office/drawing/2014/main" id="{B0F80F7A-5269-1E4F-93E4-299590B0FAA5}"/>
              </a:ext>
            </a:extLst>
          </p:cNvPr>
          <p:cNvGrpSpPr/>
          <p:nvPr/>
        </p:nvGrpSpPr>
        <p:grpSpPr>
          <a:xfrm rot="5400000" flipH="1">
            <a:off x="10353578" y="4206675"/>
            <a:ext cx="772980" cy="400057"/>
            <a:chOff x="8355819" y="4195444"/>
            <a:chExt cx="743335" cy="400057"/>
          </a:xfrm>
          <a:noFill/>
        </p:grpSpPr>
        <p:sp>
          <p:nvSpPr>
            <p:cNvPr id="115" name="Freihandform 114">
              <a:extLst>
                <a:ext uri="{FF2B5EF4-FFF2-40B4-BE49-F238E27FC236}">
                  <a16:creationId xmlns:a16="http://schemas.microsoft.com/office/drawing/2014/main" id="{462B79DC-93D1-DB4A-BFB5-F0759CB0F400}"/>
                </a:ext>
              </a:extLst>
            </p:cNvPr>
            <p:cNvSpPr/>
            <p:nvPr/>
          </p:nvSpPr>
          <p:spPr>
            <a:xfrm>
              <a:off x="8355819" y="4195444"/>
              <a:ext cx="666139" cy="400050"/>
            </a:xfrm>
            <a:custGeom>
              <a:avLst/>
              <a:gdLst>
                <a:gd name="connsiteX0" fmla="*/ 361961 w 361950"/>
                <a:gd name="connsiteY0" fmla="*/ 400061 h 400050"/>
                <a:gd name="connsiteX1" fmla="*/ 361961 w 361950"/>
                <a:gd name="connsiteY1" fmla="*/ 180986 h 400050"/>
                <a:gd name="connsiteX2" fmla="*/ 180986 w 361950"/>
                <a:gd name="connsiteY2" fmla="*/ 11 h 400050"/>
                <a:gd name="connsiteX3" fmla="*/ 11 w 361950"/>
                <a:gd name="connsiteY3" fmla="*/ 180986 h 400050"/>
                <a:gd name="connsiteX4" fmla="*/ 11 w 361950"/>
                <a:gd name="connsiteY4" fmla="*/ 400061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400050">
                  <a:moveTo>
                    <a:pt x="361961" y="400061"/>
                  </a:moveTo>
                  <a:lnTo>
                    <a:pt x="361961" y="180986"/>
                  </a:lnTo>
                  <a:cubicBezTo>
                    <a:pt x="361961" y="81031"/>
                    <a:pt x="280932" y="11"/>
                    <a:pt x="180986" y="11"/>
                  </a:cubicBezTo>
                  <a:cubicBezTo>
                    <a:pt x="81040" y="11"/>
                    <a:pt x="11" y="81031"/>
                    <a:pt x="11" y="180986"/>
                  </a:cubicBezTo>
                  <a:lnTo>
                    <a:pt x="11" y="400061"/>
                  </a:lnTo>
                </a:path>
              </a:pathLst>
            </a:custGeom>
            <a:noFill/>
            <a:ln w="38100" cap="rnd">
              <a:solidFill>
                <a:schemeClr val="accent1"/>
              </a:solidFill>
              <a:prstDash val="solid"/>
              <a:round/>
            </a:ln>
          </p:spPr>
          <p:txBody>
            <a:bodyPr rtlCol="0" anchor="ctr"/>
            <a:lstStyle/>
            <a:p>
              <a:endParaRPr lang="de-DE"/>
            </a:p>
          </p:txBody>
        </p:sp>
        <p:sp>
          <p:nvSpPr>
            <p:cNvPr id="116" name="Freihandform 115">
              <a:extLst>
                <a:ext uri="{FF2B5EF4-FFF2-40B4-BE49-F238E27FC236}">
                  <a16:creationId xmlns:a16="http://schemas.microsoft.com/office/drawing/2014/main" id="{C8A67B72-7BC8-D64D-8223-68E7F4E88063}"/>
                </a:ext>
              </a:extLst>
            </p:cNvPr>
            <p:cNvSpPr/>
            <p:nvPr/>
          </p:nvSpPr>
          <p:spPr>
            <a:xfrm>
              <a:off x="8946754" y="4519301"/>
              <a:ext cx="152400" cy="76200"/>
            </a:xfrm>
            <a:custGeom>
              <a:avLst/>
              <a:gdLst>
                <a:gd name="connsiteX0" fmla="*/ 152411 w 152400"/>
                <a:gd name="connsiteY0" fmla="*/ 11 h 76200"/>
                <a:gd name="connsiteX1" fmla="*/ 76211 w 152400"/>
                <a:gd name="connsiteY1" fmla="*/ 76211 h 76200"/>
                <a:gd name="connsiteX2" fmla="*/ 11 w 152400"/>
                <a:gd name="connsiteY2" fmla="*/ 11 h 76200"/>
              </a:gdLst>
              <a:ahLst/>
              <a:cxnLst>
                <a:cxn ang="0">
                  <a:pos x="connsiteX0" y="connsiteY0"/>
                </a:cxn>
                <a:cxn ang="0">
                  <a:pos x="connsiteX1" y="connsiteY1"/>
                </a:cxn>
                <a:cxn ang="0">
                  <a:pos x="connsiteX2" y="connsiteY2"/>
                </a:cxn>
              </a:cxnLst>
              <a:rect l="l" t="t" r="r" b="b"/>
              <a:pathLst>
                <a:path w="152400" h="76200">
                  <a:moveTo>
                    <a:pt x="152411" y="11"/>
                  </a:moveTo>
                  <a:lnTo>
                    <a:pt x="76211" y="76211"/>
                  </a:lnTo>
                  <a:lnTo>
                    <a:pt x="11" y="11"/>
                  </a:lnTo>
                </a:path>
              </a:pathLst>
            </a:custGeom>
            <a:noFill/>
            <a:ln w="3810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3470789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8D817-97CD-7D4C-974E-A2FDC7EC175F}"/>
              </a:ext>
            </a:extLst>
          </p:cNvPr>
          <p:cNvSpPr txBox="1">
            <a:spLocks/>
          </p:cNvSpPr>
          <p:nvPr/>
        </p:nvSpPr>
        <p:spPr>
          <a:xfrm>
            <a:off x="1918494" y="2956809"/>
            <a:ext cx="2665412" cy="920709"/>
          </a:xfrm>
          <a:prstGeom prst="rect">
            <a:avLst/>
          </a:prstGeom>
        </p:spPr>
        <p:txBody>
          <a:bodyPr lIns="0" tIns="0" rIns="0" bIns="0"/>
          <a:lstStyle>
            <a:defPPr>
              <a:defRPr lang="de-DE"/>
            </a:defPPr>
            <a:lvl1pPr algn="ctr">
              <a:lnSpc>
                <a:spcPct val="150000"/>
              </a:lnSpc>
              <a:spcBef>
                <a:spcPct val="0"/>
              </a:spcBef>
              <a:buNone/>
              <a:defRPr sz="4000" b="1" i="0" baseline="0">
                <a:solidFill>
                  <a:schemeClr val="accent3">
                    <a:lumMod val="75000"/>
                  </a:schemeClr>
                </a:solidFill>
                <a:latin typeface="Arial" charset="0"/>
                <a:ea typeface="Arial" charset="0"/>
                <a:cs typeface="Arial" charset="0"/>
              </a:defRPr>
            </a:lvl1pPr>
          </a:lstStyle>
          <a:p>
            <a:r>
              <a:rPr lang="de-DE" dirty="0">
                <a:solidFill>
                  <a:schemeClr val="accent1">
                    <a:lumMod val="75000"/>
                  </a:schemeClr>
                </a:solidFill>
              </a:rPr>
              <a:t>AGENDA</a:t>
            </a:r>
          </a:p>
        </p:txBody>
      </p:sp>
      <p:sp>
        <p:nvSpPr>
          <p:cNvPr id="3" name="Inhaltsplatzhalter 2">
            <a:extLst>
              <a:ext uri="{FF2B5EF4-FFF2-40B4-BE49-F238E27FC236}">
                <a16:creationId xmlns:a16="http://schemas.microsoft.com/office/drawing/2014/main" id="{481A0709-B967-6748-8DAD-11D4F9D82984}"/>
              </a:ext>
            </a:extLst>
          </p:cNvPr>
          <p:cNvSpPr txBox="1">
            <a:spLocks/>
          </p:cNvSpPr>
          <p:nvPr/>
        </p:nvSpPr>
        <p:spPr>
          <a:xfrm>
            <a:off x="6275390" y="368300"/>
            <a:ext cx="5545136" cy="6121400"/>
          </a:xfrm>
          <a:prstGeom prst="rect">
            <a:avLst/>
          </a:prstGeom>
        </p:spPr>
        <p:txBody>
          <a:bodyPr anchor="ctr" anchorCtr="0"/>
          <a:lstStyle>
            <a:lvl1pPr marL="216000" indent="-216000" algn="l" defTabSz="432000" rtl="0" eaLnBrk="1" latinLnBrk="0" hangingPunct="1">
              <a:lnSpc>
                <a:spcPct val="110000"/>
              </a:lnSpc>
              <a:spcBef>
                <a:spcPts val="0"/>
              </a:spcBef>
              <a:spcAft>
                <a:spcPts val="600"/>
              </a:spcAft>
              <a:buClr>
                <a:schemeClr val="accent3">
                  <a:lumMod val="75000"/>
                </a:schemeClr>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accent3">
                  <a:lumMod val="75000"/>
                </a:schemeClr>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accent3">
                  <a:lumMod val="75000"/>
                </a:schemeClr>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accent3">
                  <a:lumMod val="75000"/>
                </a:schemeClr>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accent3">
                  <a:lumMod val="75000"/>
                </a:schemeClr>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buFont typeface="+mj-lt"/>
              <a:buAutoNum type="arabicPeriod"/>
            </a:pPr>
            <a:r>
              <a:rPr lang="de-DE" dirty="0"/>
              <a:t>Tag 1-2</a:t>
            </a:r>
          </a:p>
          <a:p>
            <a:pPr marL="558900" lvl="1" indent="-342900"/>
            <a:r>
              <a:rPr lang="de-DE" dirty="0">
                <a:solidFill>
                  <a:schemeClr val="bg2"/>
                </a:solidFill>
              </a:rPr>
              <a:t>Begriff Data Science &amp; </a:t>
            </a:r>
            <a:r>
              <a:rPr lang="de-DE" dirty="0" err="1">
                <a:solidFill>
                  <a:schemeClr val="bg2"/>
                </a:solidFill>
              </a:rPr>
              <a:t>Machine</a:t>
            </a:r>
            <a:r>
              <a:rPr lang="de-DE" dirty="0">
                <a:solidFill>
                  <a:schemeClr val="bg2"/>
                </a:solidFill>
              </a:rPr>
              <a:t> Learning </a:t>
            </a:r>
          </a:p>
          <a:p>
            <a:pPr marL="558900" lvl="1" indent="-342900"/>
            <a:r>
              <a:rPr lang="de-DE" dirty="0">
                <a:solidFill>
                  <a:schemeClr val="bg2"/>
                </a:solidFill>
              </a:rPr>
              <a:t>Vorgehensmodelle und </a:t>
            </a:r>
            <a:r>
              <a:rPr lang="de-DE" dirty="0" err="1">
                <a:solidFill>
                  <a:schemeClr val="bg2"/>
                </a:solidFill>
              </a:rPr>
              <a:t>Beispielcases</a:t>
            </a:r>
            <a:r>
              <a:rPr lang="de-DE" dirty="0">
                <a:solidFill>
                  <a:schemeClr val="bg2"/>
                </a:solidFill>
              </a:rPr>
              <a:t> </a:t>
            </a:r>
          </a:p>
          <a:p>
            <a:pPr marL="558900" lvl="1" indent="-342900"/>
            <a:r>
              <a:rPr lang="de-DE" dirty="0" err="1">
                <a:solidFill>
                  <a:schemeClr val="bg2"/>
                </a:solidFill>
              </a:rPr>
              <a:t>Einführung</a:t>
            </a:r>
            <a:r>
              <a:rPr lang="de-DE" dirty="0">
                <a:solidFill>
                  <a:schemeClr val="bg2"/>
                </a:solidFill>
              </a:rPr>
              <a:t> Python/Pandas/</a:t>
            </a:r>
            <a:r>
              <a:rPr lang="de-DE" dirty="0" err="1">
                <a:solidFill>
                  <a:schemeClr val="bg2"/>
                </a:solidFill>
              </a:rPr>
              <a:t>Numpy</a:t>
            </a:r>
            <a:r>
              <a:rPr lang="de-DE" dirty="0">
                <a:solidFill>
                  <a:schemeClr val="bg2"/>
                </a:solidFill>
              </a:rPr>
              <a:t> </a:t>
            </a:r>
          </a:p>
          <a:p>
            <a:pPr marL="558900" lvl="1" indent="-342900"/>
            <a:r>
              <a:rPr lang="de-DE" dirty="0">
                <a:solidFill>
                  <a:schemeClr val="bg2"/>
                </a:solidFill>
              </a:rPr>
              <a:t>Lesen und schreiben von Daten aus unterschiedlichen Formaten (SQL,CSV...) </a:t>
            </a:r>
          </a:p>
          <a:p>
            <a:pPr marL="558900" lvl="1" indent="-342900"/>
            <a:r>
              <a:rPr lang="de-DE" dirty="0">
                <a:solidFill>
                  <a:schemeClr val="bg2"/>
                </a:solidFill>
              </a:rPr>
              <a:t>Explorative Datenanalyse </a:t>
            </a:r>
          </a:p>
          <a:p>
            <a:pPr marL="558900" lvl="1" indent="-342900"/>
            <a:r>
              <a:rPr lang="de-DE" dirty="0" err="1">
                <a:solidFill>
                  <a:schemeClr val="bg2"/>
                </a:solidFill>
              </a:rPr>
              <a:t>Pre</a:t>
            </a:r>
            <a:r>
              <a:rPr lang="de-DE" dirty="0">
                <a:solidFill>
                  <a:schemeClr val="bg2"/>
                </a:solidFill>
              </a:rPr>
              <a:t>-Processing </a:t>
            </a:r>
            <a:br>
              <a:rPr lang="de-DE" dirty="0"/>
            </a:br>
            <a:endParaRPr lang="de-DE" dirty="0"/>
          </a:p>
          <a:p>
            <a:pPr marL="342900" indent="-342900">
              <a:buClr>
                <a:schemeClr val="accent1">
                  <a:lumMod val="75000"/>
                </a:schemeClr>
              </a:buClr>
              <a:buFont typeface="+mj-lt"/>
              <a:buAutoNum type="arabicPeriod"/>
            </a:pPr>
            <a:r>
              <a:rPr lang="de-DE" dirty="0"/>
              <a:t>Tag 3-4</a:t>
            </a:r>
            <a:endParaRPr lang="de-DE" dirty="0">
              <a:solidFill>
                <a:schemeClr val="bg2"/>
              </a:solidFill>
            </a:endParaRPr>
          </a:p>
          <a:p>
            <a:pPr marL="558900" lvl="1" indent="-342900"/>
            <a:r>
              <a:rPr lang="de-DE" dirty="0">
                <a:solidFill>
                  <a:schemeClr val="bg2"/>
                </a:solidFill>
              </a:rPr>
              <a:t>Algorithmen &amp; Konzepte </a:t>
            </a:r>
            <a:r>
              <a:rPr lang="de-DE" dirty="0" err="1">
                <a:solidFill>
                  <a:schemeClr val="bg2"/>
                </a:solidFill>
              </a:rPr>
              <a:t>Machine</a:t>
            </a:r>
            <a:r>
              <a:rPr lang="de-DE" dirty="0">
                <a:solidFill>
                  <a:schemeClr val="bg2"/>
                </a:solidFill>
              </a:rPr>
              <a:t> Learning</a:t>
            </a:r>
          </a:p>
          <a:p>
            <a:pPr marL="558900" lvl="1" indent="-342900"/>
            <a:r>
              <a:rPr lang="de-DE" dirty="0">
                <a:solidFill>
                  <a:schemeClr val="bg2"/>
                </a:solidFill>
              </a:rPr>
              <a:t>Einführung </a:t>
            </a:r>
            <a:r>
              <a:rPr lang="de-DE" dirty="0" err="1">
                <a:solidFill>
                  <a:schemeClr val="bg2"/>
                </a:solidFill>
              </a:rPr>
              <a:t>scikit-learn</a:t>
            </a:r>
            <a:endParaRPr lang="de-DE" dirty="0">
              <a:solidFill>
                <a:schemeClr val="bg2"/>
              </a:solidFill>
            </a:endParaRPr>
          </a:p>
          <a:p>
            <a:pPr marL="558900" lvl="1" indent="-342900"/>
            <a:r>
              <a:rPr lang="de-DE" dirty="0">
                <a:solidFill>
                  <a:schemeClr val="bg2"/>
                </a:solidFill>
              </a:rPr>
              <a:t>Regression</a:t>
            </a:r>
          </a:p>
          <a:p>
            <a:pPr marL="558900" lvl="1" indent="-342900"/>
            <a:r>
              <a:rPr lang="de-DE" dirty="0">
                <a:solidFill>
                  <a:schemeClr val="bg2"/>
                </a:solidFill>
              </a:rPr>
              <a:t>Klassifikation</a:t>
            </a:r>
          </a:p>
          <a:p>
            <a:pPr marL="558900" lvl="1" indent="-342900"/>
            <a:r>
              <a:rPr lang="de-DE" dirty="0">
                <a:solidFill>
                  <a:schemeClr val="bg2"/>
                </a:solidFill>
              </a:rPr>
              <a:t>Clustering</a:t>
            </a:r>
          </a:p>
          <a:p>
            <a:pPr marL="558900" lvl="1" indent="-342900"/>
            <a:r>
              <a:rPr lang="de-DE" dirty="0">
                <a:solidFill>
                  <a:schemeClr val="bg2"/>
                </a:solidFill>
              </a:rPr>
              <a:t>Evaluierung</a:t>
            </a:r>
          </a:p>
          <a:p>
            <a:pPr marL="558900" lvl="1" indent="-342900"/>
            <a:r>
              <a:rPr lang="de-DE" dirty="0">
                <a:solidFill>
                  <a:schemeClr val="bg2"/>
                </a:solidFill>
              </a:rPr>
              <a:t>Hyperparameteroptimierung</a:t>
            </a:r>
          </a:p>
        </p:txBody>
      </p:sp>
    </p:spTree>
    <p:extLst>
      <p:ext uri="{BB962C8B-B14F-4D97-AF65-F5344CB8AC3E}">
        <p14:creationId xmlns:p14="http://schemas.microsoft.com/office/powerpoint/2010/main" val="28189640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788C06-0854-D743-B240-FE0DFDE977E5}"/>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2A3246B4-C04B-3A4A-9F5E-4502CCFCF473}"/>
              </a:ext>
            </a:extLst>
          </p:cNvPr>
          <p:cNvSpPr>
            <a:spLocks noGrp="1"/>
          </p:cNvSpPr>
          <p:nvPr>
            <p:ph type="body" sz="quarter" idx="13"/>
          </p:nvPr>
        </p:nvSpPr>
        <p:spPr/>
        <p:txBody>
          <a:bodyPr/>
          <a:lstStyle/>
          <a:p>
            <a:r>
              <a:rPr lang="de-DE" i="1" dirty="0" err="1"/>
              <a:t>Supervised</a:t>
            </a:r>
            <a:r>
              <a:rPr lang="de-DE" dirty="0"/>
              <a:t> </a:t>
            </a:r>
            <a:r>
              <a:rPr lang="de-DE" i="1" dirty="0" err="1"/>
              <a:t>learning</a:t>
            </a:r>
            <a:endParaRPr lang="de-DE" i="1" dirty="0"/>
          </a:p>
        </p:txBody>
      </p:sp>
      <p:sp>
        <p:nvSpPr>
          <p:cNvPr id="4" name="Textfeld 3">
            <a:extLst>
              <a:ext uri="{FF2B5EF4-FFF2-40B4-BE49-F238E27FC236}">
                <a16:creationId xmlns:a16="http://schemas.microsoft.com/office/drawing/2014/main" id="{BA11A183-4B28-9441-84ED-B9607209943D}"/>
              </a:ext>
            </a:extLst>
          </p:cNvPr>
          <p:cNvSpPr txBox="1"/>
          <p:nvPr/>
        </p:nvSpPr>
        <p:spPr>
          <a:xfrm>
            <a:off x="359996" y="1556029"/>
            <a:ext cx="11563243" cy="644618"/>
          </a:xfrm>
          <a:prstGeom prst="rect">
            <a:avLst/>
          </a:prstGeom>
          <a:noFill/>
        </p:spPr>
        <p:txBody>
          <a:bodyPr vert="horz" wrap="square" lIns="180000" tIns="180000" rIns="180000" bIns="180000" rtlCol="0" anchor="t" anchorCtr="0">
            <a:spAutoFit/>
          </a:bodyPr>
          <a:lstStyle/>
          <a:p>
            <a:pPr>
              <a:lnSpc>
                <a:spcPct val="110000"/>
              </a:lnSpc>
            </a:pPr>
            <a:r>
              <a:rPr lang="de-DE" i="1" dirty="0" err="1">
                <a:latin typeface="Arial Standard" charset="0"/>
              </a:rPr>
              <a:t>Supervised</a:t>
            </a:r>
            <a:r>
              <a:rPr lang="de-DE" i="1" dirty="0">
                <a:latin typeface="Arial Standard" charset="0"/>
              </a:rPr>
              <a:t> </a:t>
            </a:r>
            <a:r>
              <a:rPr lang="de-DE" i="1" dirty="0" err="1">
                <a:latin typeface="Arial Standard" charset="0"/>
              </a:rPr>
              <a:t>learning</a:t>
            </a:r>
            <a:r>
              <a:rPr lang="de-DE" i="1" dirty="0">
                <a:latin typeface="Arial Standard" charset="0"/>
              </a:rPr>
              <a:t> </a:t>
            </a:r>
            <a:r>
              <a:rPr lang="de-DE" dirty="0">
                <a:latin typeface="Arial Standard" charset="0"/>
              </a:rPr>
              <a:t>ist </a:t>
            </a:r>
            <a:r>
              <a:rPr lang="de-DE" b="1" dirty="0">
                <a:latin typeface="Arial Standard" charset="0"/>
              </a:rPr>
              <a:t>verbreitetste</a:t>
            </a:r>
            <a:r>
              <a:rPr lang="de-DE" dirty="0">
                <a:latin typeface="Arial Standard" charset="0"/>
              </a:rPr>
              <a:t> und </a:t>
            </a:r>
            <a:r>
              <a:rPr lang="de-DE" b="1" dirty="0">
                <a:latin typeface="Arial Standard" charset="0"/>
              </a:rPr>
              <a:t>wichtigste</a:t>
            </a:r>
            <a:r>
              <a:rPr lang="de-DE" dirty="0">
                <a:latin typeface="Arial Standard" charset="0"/>
              </a:rPr>
              <a:t> Form von </a:t>
            </a:r>
            <a:r>
              <a:rPr lang="de-DE" dirty="0" err="1">
                <a:latin typeface="Arial Standard" charset="0"/>
              </a:rPr>
              <a:t>Machine</a:t>
            </a:r>
            <a:r>
              <a:rPr lang="de-DE" dirty="0">
                <a:latin typeface="Arial Standard" charset="0"/>
              </a:rPr>
              <a:t> Learning</a:t>
            </a:r>
          </a:p>
        </p:txBody>
      </p:sp>
      <p:sp>
        <p:nvSpPr>
          <p:cNvPr id="5" name="Textfeld 4">
            <a:extLst>
              <a:ext uri="{FF2B5EF4-FFF2-40B4-BE49-F238E27FC236}">
                <a16:creationId xmlns:a16="http://schemas.microsoft.com/office/drawing/2014/main" id="{7D65D880-3462-9646-B9B8-A31BD4924594}"/>
              </a:ext>
            </a:extLst>
          </p:cNvPr>
          <p:cNvSpPr txBox="1"/>
          <p:nvPr/>
        </p:nvSpPr>
        <p:spPr>
          <a:xfrm>
            <a:off x="359996" y="2210956"/>
            <a:ext cx="11449050"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Daten zu der Zielgröße müssen in Form von </a:t>
            </a:r>
            <a:r>
              <a:rPr lang="de-DE" b="1" i="1" dirty="0" err="1">
                <a:latin typeface="Arial Standard" charset="0"/>
              </a:rPr>
              <a:t>labelled</a:t>
            </a:r>
            <a:r>
              <a:rPr lang="de-DE" b="1" i="1" dirty="0">
                <a:latin typeface="Arial Standard" charset="0"/>
              </a:rPr>
              <a:t> </a:t>
            </a:r>
            <a:r>
              <a:rPr lang="de-DE" b="1" i="1" dirty="0" err="1">
                <a:latin typeface="Arial Standard" charset="0"/>
              </a:rPr>
              <a:t>data</a:t>
            </a:r>
            <a:r>
              <a:rPr lang="de-DE" b="1" i="1" dirty="0">
                <a:latin typeface="Arial Standard" charset="0"/>
              </a:rPr>
              <a:t> </a:t>
            </a:r>
            <a:r>
              <a:rPr lang="de-DE" dirty="0">
                <a:latin typeface="Arial Standard" charset="0"/>
              </a:rPr>
              <a:t>vorliegen </a:t>
            </a:r>
          </a:p>
        </p:txBody>
      </p:sp>
      <p:sp>
        <p:nvSpPr>
          <p:cNvPr id="6" name="Textfeld 5">
            <a:extLst>
              <a:ext uri="{FF2B5EF4-FFF2-40B4-BE49-F238E27FC236}">
                <a16:creationId xmlns:a16="http://schemas.microsoft.com/office/drawing/2014/main" id="{483FEE9D-F87A-D142-BAC0-D7019B2076B9}"/>
              </a:ext>
            </a:extLst>
          </p:cNvPr>
          <p:cNvSpPr txBox="1"/>
          <p:nvPr/>
        </p:nvSpPr>
        <p:spPr>
          <a:xfrm>
            <a:off x="359996" y="3825509"/>
            <a:ext cx="11460525"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Ziel ist die Vorhersage der Zielgröße über Bestimmung des Musters wie Einflussgrößen und Zielgröße zusammenhängen </a:t>
            </a:r>
          </a:p>
        </p:txBody>
      </p:sp>
      <p:sp>
        <p:nvSpPr>
          <p:cNvPr id="7" name="Textfeld 6">
            <a:extLst>
              <a:ext uri="{FF2B5EF4-FFF2-40B4-BE49-F238E27FC236}">
                <a16:creationId xmlns:a16="http://schemas.microsoft.com/office/drawing/2014/main" id="{2F6D6962-ADA2-7C48-AC77-E34D44218ECC}"/>
              </a:ext>
            </a:extLst>
          </p:cNvPr>
          <p:cNvSpPr txBox="1"/>
          <p:nvPr/>
        </p:nvSpPr>
        <p:spPr>
          <a:xfrm>
            <a:off x="359996" y="2865883"/>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Die Voraussetzung ist, dass es </a:t>
            </a:r>
            <a:r>
              <a:rPr lang="de-DE" b="1" dirty="0">
                <a:latin typeface="Arial Standard" charset="0"/>
              </a:rPr>
              <a:t>Faktoren gibt, welche die Zielgröße beeinflussen </a:t>
            </a:r>
            <a:r>
              <a:rPr lang="de-DE" dirty="0">
                <a:latin typeface="Arial Standard" charset="0"/>
              </a:rPr>
              <a:t>oder in Beziehung zu ihr stehen, die </a:t>
            </a:r>
            <a:r>
              <a:rPr lang="de-DE" b="1" dirty="0">
                <a:latin typeface="Arial Standard" charset="0"/>
              </a:rPr>
              <a:t>Einflussgrößen</a:t>
            </a:r>
            <a:r>
              <a:rPr lang="de-DE" dirty="0">
                <a:latin typeface="Arial Standard" charset="0"/>
              </a:rPr>
              <a:t>.</a:t>
            </a:r>
          </a:p>
        </p:txBody>
      </p:sp>
      <p:sp>
        <p:nvSpPr>
          <p:cNvPr id="11" name="Textfeld 10">
            <a:extLst>
              <a:ext uri="{FF2B5EF4-FFF2-40B4-BE49-F238E27FC236}">
                <a16:creationId xmlns:a16="http://schemas.microsoft.com/office/drawing/2014/main" id="{3C7F7359-B9A6-7F4C-9FE3-20BD9260FB94}"/>
              </a:ext>
            </a:extLst>
          </p:cNvPr>
          <p:cNvSpPr txBox="1"/>
          <p:nvPr/>
        </p:nvSpPr>
        <p:spPr>
          <a:xfrm>
            <a:off x="359996" y="4785135"/>
            <a:ext cx="890438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Es wird </a:t>
            </a:r>
            <a:r>
              <a:rPr lang="de-DE" i="1" dirty="0" err="1">
                <a:latin typeface="Arial Standard" charset="0"/>
              </a:rPr>
              <a:t>supervised</a:t>
            </a:r>
            <a:r>
              <a:rPr lang="de-DE" i="1" dirty="0">
                <a:latin typeface="Arial Standard" charset="0"/>
              </a:rPr>
              <a:t> </a:t>
            </a:r>
            <a:r>
              <a:rPr lang="de-DE" i="1" dirty="0" err="1">
                <a:latin typeface="Arial Standard" charset="0"/>
              </a:rPr>
              <a:t>learning</a:t>
            </a:r>
            <a:r>
              <a:rPr lang="de-DE" i="1" dirty="0">
                <a:latin typeface="Arial Standard" charset="0"/>
              </a:rPr>
              <a:t> </a:t>
            </a:r>
            <a:r>
              <a:rPr lang="de-DE" dirty="0">
                <a:latin typeface="Arial Standard" charset="0"/>
              </a:rPr>
              <a:t>genannt, da es </a:t>
            </a:r>
            <a:r>
              <a:rPr lang="de-DE" b="1" dirty="0">
                <a:latin typeface="Arial Standard" charset="0"/>
              </a:rPr>
              <a:t>während des Trainings Feedback </a:t>
            </a:r>
            <a:r>
              <a:rPr lang="de-DE" dirty="0">
                <a:latin typeface="Arial Standard" charset="0"/>
              </a:rPr>
              <a:t>gibt</a:t>
            </a:r>
          </a:p>
        </p:txBody>
      </p:sp>
      <p:sp>
        <p:nvSpPr>
          <p:cNvPr id="12" name="Textfeld 11">
            <a:extLst>
              <a:ext uri="{FF2B5EF4-FFF2-40B4-BE49-F238E27FC236}">
                <a16:creationId xmlns:a16="http://schemas.microsoft.com/office/drawing/2014/main" id="{AA758D2E-B94C-394C-902F-5404871E7849}"/>
              </a:ext>
            </a:extLst>
          </p:cNvPr>
          <p:cNvSpPr txBox="1"/>
          <p:nvPr/>
        </p:nvSpPr>
        <p:spPr>
          <a:xfrm>
            <a:off x="359996" y="5744761"/>
            <a:ext cx="658329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Vorhersage der Ausfallwahrscheinlichkeit für Kreditvergabe</a:t>
            </a:r>
          </a:p>
        </p:txBody>
      </p:sp>
    </p:spTree>
    <p:extLst>
      <p:ext uri="{BB962C8B-B14F-4D97-AF65-F5344CB8AC3E}">
        <p14:creationId xmlns:p14="http://schemas.microsoft.com/office/powerpoint/2010/main" val="9699773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A16ED7-A42F-9A4C-A55B-889F9531DE12}"/>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8E933A3A-AEC8-1448-8176-3C302655677E}"/>
              </a:ext>
            </a:extLst>
          </p:cNvPr>
          <p:cNvSpPr>
            <a:spLocks noGrp="1"/>
          </p:cNvSpPr>
          <p:nvPr>
            <p:ph type="body" sz="quarter" idx="13"/>
          </p:nvPr>
        </p:nvSpPr>
        <p:spPr/>
        <p:txBody>
          <a:bodyPr/>
          <a:lstStyle/>
          <a:p>
            <a:r>
              <a:rPr lang="de-DE" dirty="0"/>
              <a:t>Regression und Klassifikation</a:t>
            </a:r>
          </a:p>
        </p:txBody>
      </p:sp>
      <p:sp>
        <p:nvSpPr>
          <p:cNvPr id="4" name="Textfeld 3">
            <a:extLst>
              <a:ext uri="{FF2B5EF4-FFF2-40B4-BE49-F238E27FC236}">
                <a16:creationId xmlns:a16="http://schemas.microsoft.com/office/drawing/2014/main" id="{ECEE7170-43F1-7049-A1EB-1789EBFC4BAA}"/>
              </a:ext>
            </a:extLst>
          </p:cNvPr>
          <p:cNvSpPr txBox="1"/>
          <p:nvPr/>
        </p:nvSpPr>
        <p:spPr>
          <a:xfrm>
            <a:off x="371473" y="1641987"/>
            <a:ext cx="1620270"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Regression</a:t>
            </a:r>
          </a:p>
        </p:txBody>
      </p:sp>
      <p:sp>
        <p:nvSpPr>
          <p:cNvPr id="5" name="Textfeld 4">
            <a:extLst>
              <a:ext uri="{FF2B5EF4-FFF2-40B4-BE49-F238E27FC236}">
                <a16:creationId xmlns:a16="http://schemas.microsoft.com/office/drawing/2014/main" id="{F2DD9F39-129D-824E-AFE0-A378A5D8873F}"/>
              </a:ext>
            </a:extLst>
          </p:cNvPr>
          <p:cNvSpPr txBox="1"/>
          <p:nvPr/>
        </p:nvSpPr>
        <p:spPr>
          <a:xfrm>
            <a:off x="371474" y="2286605"/>
            <a:ext cx="10590382"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Es soll eine numerische Zielgröße vorhergesagt werden. Die möglichen Werte sind kontinuierlich. </a:t>
            </a:r>
          </a:p>
          <a:p>
            <a:pPr>
              <a:lnSpc>
                <a:spcPct val="110000"/>
              </a:lnSpc>
            </a:pPr>
            <a:r>
              <a:rPr lang="de-DE" dirty="0">
                <a:latin typeface="Arial Standard" charset="0"/>
              </a:rPr>
              <a:t>Beispiele: Wahrscheinlichkeiten, Verkäufe</a:t>
            </a:r>
          </a:p>
        </p:txBody>
      </p:sp>
      <p:sp>
        <p:nvSpPr>
          <p:cNvPr id="6" name="Textfeld 5">
            <a:extLst>
              <a:ext uri="{FF2B5EF4-FFF2-40B4-BE49-F238E27FC236}">
                <a16:creationId xmlns:a16="http://schemas.microsoft.com/office/drawing/2014/main" id="{81EF9AA1-B611-CE47-A302-690687993E79}"/>
              </a:ext>
            </a:extLst>
          </p:cNvPr>
          <p:cNvSpPr txBox="1"/>
          <p:nvPr/>
        </p:nvSpPr>
        <p:spPr>
          <a:xfrm>
            <a:off x="371473" y="3379094"/>
            <a:ext cx="186392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Klassifikation</a:t>
            </a:r>
          </a:p>
        </p:txBody>
      </p:sp>
      <p:sp>
        <p:nvSpPr>
          <p:cNvPr id="7" name="Textfeld 6">
            <a:extLst>
              <a:ext uri="{FF2B5EF4-FFF2-40B4-BE49-F238E27FC236}">
                <a16:creationId xmlns:a16="http://schemas.microsoft.com/office/drawing/2014/main" id="{293FA9C8-80AE-3D47-BB6F-0C9F03ED684E}"/>
              </a:ext>
            </a:extLst>
          </p:cNvPr>
          <p:cNvSpPr txBox="1"/>
          <p:nvPr/>
        </p:nvSpPr>
        <p:spPr>
          <a:xfrm>
            <a:off x="371473" y="3832886"/>
            <a:ext cx="11449054"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Es soll eine kategorische Zielgröße vorhergesagt werden. Die Zielgröße kann nur definierte Werte annehmen.  </a:t>
            </a:r>
          </a:p>
          <a:p>
            <a:pPr>
              <a:lnSpc>
                <a:spcPct val="110000"/>
              </a:lnSpc>
            </a:pPr>
            <a:r>
              <a:rPr lang="de-DE" dirty="0">
                <a:latin typeface="Arial Standard" charset="0"/>
              </a:rPr>
              <a:t>Beispiele: Wahr / Falsch, Ja / Nein, Steuerklassen, Noten</a:t>
            </a:r>
          </a:p>
        </p:txBody>
      </p:sp>
      <p:sp>
        <p:nvSpPr>
          <p:cNvPr id="8" name="Textfeld 7">
            <a:extLst>
              <a:ext uri="{FF2B5EF4-FFF2-40B4-BE49-F238E27FC236}">
                <a16:creationId xmlns:a16="http://schemas.microsoft.com/office/drawing/2014/main" id="{C60285D4-27D0-1041-B546-6575BCD2814B}"/>
              </a:ext>
            </a:extLst>
          </p:cNvPr>
          <p:cNvSpPr txBox="1"/>
          <p:nvPr/>
        </p:nvSpPr>
        <p:spPr>
          <a:xfrm>
            <a:off x="1138342" y="5540694"/>
            <a:ext cx="10693658"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Manche Anwendungsfälle können sowohl als Klassifikations- als auch als Regressionsproblem angegangen werden</a:t>
            </a:r>
          </a:p>
        </p:txBody>
      </p:sp>
      <p:grpSp>
        <p:nvGrpSpPr>
          <p:cNvPr id="9" name="Grafik 13">
            <a:extLst>
              <a:ext uri="{FF2B5EF4-FFF2-40B4-BE49-F238E27FC236}">
                <a16:creationId xmlns:a16="http://schemas.microsoft.com/office/drawing/2014/main" id="{1F5E3AC9-8D1D-B64C-A992-752865644D1B}"/>
              </a:ext>
            </a:extLst>
          </p:cNvPr>
          <p:cNvGrpSpPr/>
          <p:nvPr/>
        </p:nvGrpSpPr>
        <p:grpSpPr>
          <a:xfrm>
            <a:off x="604941" y="5796277"/>
            <a:ext cx="438150" cy="438150"/>
            <a:chOff x="1399518" y="5824282"/>
            <a:chExt cx="438150" cy="438150"/>
          </a:xfrm>
        </p:grpSpPr>
        <p:sp>
          <p:nvSpPr>
            <p:cNvPr id="10" name="Freihandform 9">
              <a:extLst>
                <a:ext uri="{FF2B5EF4-FFF2-40B4-BE49-F238E27FC236}">
                  <a16:creationId xmlns:a16="http://schemas.microsoft.com/office/drawing/2014/main" id="{D5A64247-9D38-A84F-A2EB-99A7D3472580}"/>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1" name="Freihandform 10">
              <a:extLst>
                <a:ext uri="{FF2B5EF4-FFF2-40B4-BE49-F238E27FC236}">
                  <a16:creationId xmlns:a16="http://schemas.microsoft.com/office/drawing/2014/main" id="{DAD9D165-8C72-2548-BDAE-450E37ACBEF4}"/>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2" name="Freihandform 11">
              <a:extLst>
                <a:ext uri="{FF2B5EF4-FFF2-40B4-BE49-F238E27FC236}">
                  <a16:creationId xmlns:a16="http://schemas.microsoft.com/office/drawing/2014/main" id="{6FBEA4C9-1009-434A-8798-4E6E85A7FD4D}"/>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3" name="Freihandform 12">
              <a:extLst>
                <a:ext uri="{FF2B5EF4-FFF2-40B4-BE49-F238E27FC236}">
                  <a16:creationId xmlns:a16="http://schemas.microsoft.com/office/drawing/2014/main" id="{9B415AC4-0565-DA4A-B34A-F08D3F2AA68A}"/>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0E93D194-93E4-CC40-A6A7-E72CFEECA090}"/>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83AF3E7F-64D1-394D-A7CF-684E7D93C32A}"/>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4F303263-73EF-5D4A-B129-D01BA7093F82}"/>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E94C9472-7E27-3443-B67C-6DA707A48AB0}"/>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B5BAC480-7B34-DD4E-A5AB-F8F0E5C15616}"/>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47A274C0-E3EB-194F-ACB1-82E104908973}"/>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12777717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A16ED7-A42F-9A4C-A55B-889F9531DE12}"/>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8E933A3A-AEC8-1448-8176-3C302655677E}"/>
              </a:ext>
            </a:extLst>
          </p:cNvPr>
          <p:cNvSpPr>
            <a:spLocks noGrp="1"/>
          </p:cNvSpPr>
          <p:nvPr>
            <p:ph type="body" sz="quarter" idx="13"/>
          </p:nvPr>
        </p:nvSpPr>
        <p:spPr/>
        <p:txBody>
          <a:bodyPr/>
          <a:lstStyle/>
          <a:p>
            <a:r>
              <a:rPr lang="de-DE" i="1" dirty="0" err="1"/>
              <a:t>Unsupervised</a:t>
            </a:r>
            <a:r>
              <a:rPr lang="de-DE" i="1" dirty="0"/>
              <a:t> </a:t>
            </a:r>
            <a:r>
              <a:rPr lang="de-DE" i="1" dirty="0" err="1"/>
              <a:t>learning</a:t>
            </a:r>
            <a:endParaRPr lang="de-DE" i="1" dirty="0"/>
          </a:p>
        </p:txBody>
      </p:sp>
      <p:sp>
        <p:nvSpPr>
          <p:cNvPr id="20" name="Textfeld 19">
            <a:extLst>
              <a:ext uri="{FF2B5EF4-FFF2-40B4-BE49-F238E27FC236}">
                <a16:creationId xmlns:a16="http://schemas.microsoft.com/office/drawing/2014/main" id="{BA6E016B-B3E9-EF40-816E-F4D32D4F626C}"/>
              </a:ext>
            </a:extLst>
          </p:cNvPr>
          <p:cNvSpPr txBox="1"/>
          <p:nvPr/>
        </p:nvSpPr>
        <p:spPr>
          <a:xfrm>
            <a:off x="382952" y="2286759"/>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Es liegt </a:t>
            </a:r>
            <a:r>
              <a:rPr lang="de-DE" b="1" i="1" dirty="0" err="1">
                <a:latin typeface="Arial Standard" charset="0"/>
              </a:rPr>
              <a:t>unlabelled</a:t>
            </a:r>
            <a:r>
              <a:rPr lang="de-DE" b="1" i="1" dirty="0">
                <a:latin typeface="Arial Standard" charset="0"/>
              </a:rPr>
              <a:t> </a:t>
            </a:r>
            <a:r>
              <a:rPr lang="de-DE" b="1" i="1" dirty="0" err="1">
                <a:latin typeface="Arial Standard" charset="0"/>
              </a:rPr>
              <a:t>data</a:t>
            </a:r>
            <a:r>
              <a:rPr lang="de-DE" b="1" i="1" dirty="0">
                <a:latin typeface="Arial Standard" charset="0"/>
              </a:rPr>
              <a:t> </a:t>
            </a:r>
            <a:r>
              <a:rPr lang="de-DE" dirty="0">
                <a:latin typeface="Arial Standard" charset="0"/>
              </a:rPr>
              <a:t>vor, zu der Zielgröße die uns interessiert, gibt es keine Daten. Es kann somit </a:t>
            </a:r>
            <a:r>
              <a:rPr lang="de-DE" b="1" dirty="0">
                <a:latin typeface="Arial Standard" charset="0"/>
              </a:rPr>
              <a:t>kein Modell erzeugt werden, dass eine Zielgröße vorhersagt</a:t>
            </a:r>
          </a:p>
        </p:txBody>
      </p:sp>
      <p:sp>
        <p:nvSpPr>
          <p:cNvPr id="22" name="Textfeld 21">
            <a:extLst>
              <a:ext uri="{FF2B5EF4-FFF2-40B4-BE49-F238E27FC236}">
                <a16:creationId xmlns:a16="http://schemas.microsoft.com/office/drawing/2014/main" id="{09071EF0-3AEC-1042-B08E-B590544C7100}"/>
              </a:ext>
            </a:extLst>
          </p:cNvPr>
          <p:cNvSpPr txBox="1"/>
          <p:nvPr/>
        </p:nvSpPr>
        <p:spPr>
          <a:xfrm>
            <a:off x="382951" y="3326615"/>
            <a:ext cx="6108678" cy="644618"/>
          </a:xfrm>
          <a:prstGeom prst="rect">
            <a:avLst/>
          </a:prstGeom>
          <a:noFill/>
        </p:spPr>
        <p:txBody>
          <a:bodyPr vert="horz" wrap="none" lIns="180000" tIns="180000" rIns="180000" bIns="180000" rtlCol="0" anchor="t" anchorCtr="0">
            <a:spAutoFit/>
          </a:bodyPr>
          <a:lstStyle/>
          <a:p>
            <a:pPr>
              <a:lnSpc>
                <a:spcPct val="110000"/>
              </a:lnSpc>
            </a:pPr>
            <a:r>
              <a:rPr lang="de-DE" i="1" dirty="0" err="1">
                <a:latin typeface="Arial Standard" charset="0"/>
              </a:rPr>
              <a:t>Unsupervised</a:t>
            </a:r>
            <a:r>
              <a:rPr lang="de-DE" i="1" dirty="0">
                <a:latin typeface="Arial Standard" charset="0"/>
              </a:rPr>
              <a:t> </a:t>
            </a:r>
            <a:r>
              <a:rPr lang="de-DE" i="1" dirty="0" err="1">
                <a:latin typeface="Arial Standard" charset="0"/>
              </a:rPr>
              <a:t>learning</a:t>
            </a:r>
            <a:r>
              <a:rPr lang="de-DE" i="1" dirty="0">
                <a:latin typeface="Arial Standard" charset="0"/>
              </a:rPr>
              <a:t> </a:t>
            </a:r>
            <a:r>
              <a:rPr lang="de-DE" dirty="0">
                <a:latin typeface="Arial Standard" charset="0"/>
              </a:rPr>
              <a:t>sucht nach Mustern in den Daten</a:t>
            </a:r>
          </a:p>
        </p:txBody>
      </p:sp>
      <p:sp>
        <p:nvSpPr>
          <p:cNvPr id="25" name="Textfeld 24">
            <a:extLst>
              <a:ext uri="{FF2B5EF4-FFF2-40B4-BE49-F238E27FC236}">
                <a16:creationId xmlns:a16="http://schemas.microsoft.com/office/drawing/2014/main" id="{A59FE35F-0F6B-C046-9461-E79835BA7F5D}"/>
              </a:ext>
            </a:extLst>
          </p:cNvPr>
          <p:cNvSpPr txBox="1"/>
          <p:nvPr/>
        </p:nvSpPr>
        <p:spPr>
          <a:xfrm>
            <a:off x="371476" y="1551602"/>
            <a:ext cx="540335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Die </a:t>
            </a:r>
            <a:r>
              <a:rPr lang="de-DE" b="1" dirty="0">
                <a:latin typeface="Arial Standard" charset="0"/>
              </a:rPr>
              <a:t>zweitwichtigste</a:t>
            </a:r>
            <a:r>
              <a:rPr lang="de-DE" dirty="0">
                <a:latin typeface="Arial Standard" charset="0"/>
              </a:rPr>
              <a:t> Form von </a:t>
            </a:r>
            <a:r>
              <a:rPr lang="de-DE" dirty="0" err="1">
                <a:latin typeface="Arial Standard" charset="0"/>
              </a:rPr>
              <a:t>Machine</a:t>
            </a:r>
            <a:r>
              <a:rPr lang="de-DE" dirty="0">
                <a:latin typeface="Arial Standard" charset="0"/>
              </a:rPr>
              <a:t> Learning</a:t>
            </a:r>
          </a:p>
        </p:txBody>
      </p:sp>
      <p:sp>
        <p:nvSpPr>
          <p:cNvPr id="26" name="Textfeld 25">
            <a:extLst>
              <a:ext uri="{FF2B5EF4-FFF2-40B4-BE49-F238E27FC236}">
                <a16:creationId xmlns:a16="http://schemas.microsoft.com/office/drawing/2014/main" id="{EF8980B9-9B7D-7842-95B2-82BA3D167DAE}"/>
              </a:ext>
            </a:extLst>
          </p:cNvPr>
          <p:cNvSpPr txBox="1"/>
          <p:nvPr/>
        </p:nvSpPr>
        <p:spPr>
          <a:xfrm>
            <a:off x="394426" y="4061772"/>
            <a:ext cx="731420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Ohne Zielgröße gibt es beim Trainieren des Modells </a:t>
            </a:r>
            <a:r>
              <a:rPr lang="de-DE" b="1" dirty="0">
                <a:latin typeface="Arial Standard" charset="0"/>
              </a:rPr>
              <a:t>kein Feedback</a:t>
            </a:r>
          </a:p>
        </p:txBody>
      </p:sp>
      <p:sp>
        <p:nvSpPr>
          <p:cNvPr id="27" name="Textfeld 26">
            <a:extLst>
              <a:ext uri="{FF2B5EF4-FFF2-40B4-BE49-F238E27FC236}">
                <a16:creationId xmlns:a16="http://schemas.microsoft.com/office/drawing/2014/main" id="{9DC9CBA6-EB42-8144-B9A9-5BDA916B260C}"/>
              </a:ext>
            </a:extLst>
          </p:cNvPr>
          <p:cNvSpPr txBox="1"/>
          <p:nvPr/>
        </p:nvSpPr>
        <p:spPr>
          <a:xfrm>
            <a:off x="394426" y="4796930"/>
            <a:ext cx="669858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Wird oft angewandt um </a:t>
            </a:r>
            <a:r>
              <a:rPr lang="de-DE" i="1" dirty="0" err="1">
                <a:latin typeface="Arial Standard" charset="0"/>
              </a:rPr>
              <a:t>labels</a:t>
            </a:r>
            <a:r>
              <a:rPr lang="de-DE" dirty="0">
                <a:latin typeface="Arial Standard" charset="0"/>
              </a:rPr>
              <a:t> für </a:t>
            </a:r>
            <a:r>
              <a:rPr lang="de-DE" i="1" dirty="0" err="1">
                <a:latin typeface="Arial Standard" charset="0"/>
              </a:rPr>
              <a:t>unlabelled</a:t>
            </a:r>
            <a:r>
              <a:rPr lang="de-DE" i="1" dirty="0">
                <a:latin typeface="Arial Standard" charset="0"/>
              </a:rPr>
              <a:t> </a:t>
            </a:r>
            <a:r>
              <a:rPr lang="de-DE" i="1" dirty="0" err="1">
                <a:latin typeface="Arial Standard" charset="0"/>
              </a:rPr>
              <a:t>data</a:t>
            </a:r>
            <a:r>
              <a:rPr lang="de-DE" i="1" dirty="0">
                <a:latin typeface="Arial Standard" charset="0"/>
              </a:rPr>
              <a:t> </a:t>
            </a:r>
            <a:r>
              <a:rPr lang="de-DE" dirty="0">
                <a:latin typeface="Arial Standard" charset="0"/>
              </a:rPr>
              <a:t>zu erzeugen</a:t>
            </a:r>
          </a:p>
        </p:txBody>
      </p:sp>
      <p:sp>
        <p:nvSpPr>
          <p:cNvPr id="28" name="Textfeld 27">
            <a:extLst>
              <a:ext uri="{FF2B5EF4-FFF2-40B4-BE49-F238E27FC236}">
                <a16:creationId xmlns:a16="http://schemas.microsoft.com/office/drawing/2014/main" id="{7920F6D5-27C0-044A-AB56-69528E63F17B}"/>
              </a:ext>
            </a:extLst>
          </p:cNvPr>
          <p:cNvSpPr txBox="1"/>
          <p:nvPr/>
        </p:nvSpPr>
        <p:spPr>
          <a:xfrm>
            <a:off x="394426" y="5972489"/>
            <a:ext cx="999435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Gruppieren von Fahrzeugen mit ähnlichen Symptomen um die Erstdiagnose zu beschleunigen</a:t>
            </a:r>
          </a:p>
        </p:txBody>
      </p:sp>
    </p:spTree>
    <p:extLst>
      <p:ext uri="{BB962C8B-B14F-4D97-AF65-F5344CB8AC3E}">
        <p14:creationId xmlns:p14="http://schemas.microsoft.com/office/powerpoint/2010/main" val="32312101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9AB36F-474B-EE47-852D-0D7B4CB54E95}"/>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3EF50A33-8FDC-0E4D-9BA6-F72587F780C2}"/>
              </a:ext>
            </a:extLst>
          </p:cNvPr>
          <p:cNvSpPr>
            <a:spLocks noGrp="1"/>
          </p:cNvSpPr>
          <p:nvPr>
            <p:ph type="body" sz="quarter" idx="13"/>
          </p:nvPr>
        </p:nvSpPr>
        <p:spPr/>
        <p:txBody>
          <a:bodyPr/>
          <a:lstStyle/>
          <a:p>
            <a:r>
              <a:rPr lang="de-DE" dirty="0"/>
              <a:t>Clustering, Anomalie Erkennung und Autoencoder</a:t>
            </a:r>
            <a:endParaRPr lang="de-DE" i="1" dirty="0"/>
          </a:p>
        </p:txBody>
      </p:sp>
      <p:sp>
        <p:nvSpPr>
          <p:cNvPr id="4" name="Textfeld 3">
            <a:extLst>
              <a:ext uri="{FF2B5EF4-FFF2-40B4-BE49-F238E27FC236}">
                <a16:creationId xmlns:a16="http://schemas.microsoft.com/office/drawing/2014/main" id="{FEEDC962-94EA-B34B-A48D-E7BE19C5ACC3}"/>
              </a:ext>
            </a:extLst>
          </p:cNvPr>
          <p:cNvSpPr txBox="1"/>
          <p:nvPr/>
        </p:nvSpPr>
        <p:spPr>
          <a:xfrm>
            <a:off x="371476" y="1556029"/>
            <a:ext cx="1504854"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Clustering</a:t>
            </a:r>
          </a:p>
        </p:txBody>
      </p:sp>
      <p:sp>
        <p:nvSpPr>
          <p:cNvPr id="6" name="Textfeld 5">
            <a:extLst>
              <a:ext uri="{FF2B5EF4-FFF2-40B4-BE49-F238E27FC236}">
                <a16:creationId xmlns:a16="http://schemas.microsoft.com/office/drawing/2014/main" id="{F9565482-AD84-2040-A2C8-54595D414463}"/>
              </a:ext>
            </a:extLst>
          </p:cNvPr>
          <p:cNvSpPr txBox="1"/>
          <p:nvPr/>
        </p:nvSpPr>
        <p:spPr>
          <a:xfrm>
            <a:off x="371476" y="2200647"/>
            <a:ext cx="11301542"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Gruppierung von Beobachtungen so dass es innerhalb der Gruppe große und zwischen den Gruppen geringe Ähnlichkeiten gibt</a:t>
            </a:r>
          </a:p>
        </p:txBody>
      </p:sp>
      <p:sp>
        <p:nvSpPr>
          <p:cNvPr id="7" name="Textfeld 6">
            <a:extLst>
              <a:ext uri="{FF2B5EF4-FFF2-40B4-BE49-F238E27FC236}">
                <a16:creationId xmlns:a16="http://schemas.microsoft.com/office/drawing/2014/main" id="{919D6628-A718-1545-9111-C24885C147EF}"/>
              </a:ext>
            </a:extLst>
          </p:cNvPr>
          <p:cNvSpPr txBox="1"/>
          <p:nvPr/>
        </p:nvSpPr>
        <p:spPr>
          <a:xfrm>
            <a:off x="382951" y="3840107"/>
            <a:ext cx="948146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Erkennen von Ausreißern: Seltene und / oder signifikant unterschiedliche Beobachtungen</a:t>
            </a:r>
          </a:p>
        </p:txBody>
      </p:sp>
      <p:sp>
        <p:nvSpPr>
          <p:cNvPr id="8" name="Textfeld 7">
            <a:extLst>
              <a:ext uri="{FF2B5EF4-FFF2-40B4-BE49-F238E27FC236}">
                <a16:creationId xmlns:a16="http://schemas.microsoft.com/office/drawing/2014/main" id="{59616472-D722-E44A-9635-FB680D4BC8BE}"/>
              </a:ext>
            </a:extLst>
          </p:cNvPr>
          <p:cNvSpPr txBox="1"/>
          <p:nvPr/>
        </p:nvSpPr>
        <p:spPr>
          <a:xfrm>
            <a:off x="371476" y="3213099"/>
            <a:ext cx="2582072" cy="644618"/>
          </a:xfrm>
          <a:prstGeom prst="rect">
            <a:avLst/>
          </a:prstGeom>
          <a:noFill/>
        </p:spPr>
        <p:txBody>
          <a:bodyPr vert="horz" wrap="none" lIns="180000" tIns="180000" rIns="180000" bIns="180000" rtlCol="0" anchor="t" anchorCtr="0">
            <a:spAutoFit/>
          </a:bodyPr>
          <a:lstStyle/>
          <a:p>
            <a:pPr>
              <a:lnSpc>
                <a:spcPct val="110000"/>
              </a:lnSpc>
            </a:pPr>
            <a:r>
              <a:rPr lang="de-DE" b="1" dirty="0" err="1">
                <a:latin typeface="Arial Standard" charset="0"/>
              </a:rPr>
              <a:t>Anomalieerkennung</a:t>
            </a:r>
            <a:endParaRPr lang="de-DE" b="1" dirty="0">
              <a:latin typeface="Arial Standard" charset="0"/>
            </a:endParaRPr>
          </a:p>
        </p:txBody>
      </p:sp>
      <p:sp>
        <p:nvSpPr>
          <p:cNvPr id="9" name="Textfeld 8">
            <a:extLst>
              <a:ext uri="{FF2B5EF4-FFF2-40B4-BE49-F238E27FC236}">
                <a16:creationId xmlns:a16="http://schemas.microsoft.com/office/drawing/2014/main" id="{1620EC36-05F0-C149-85E9-C142F3DEEE28}"/>
              </a:ext>
            </a:extLst>
          </p:cNvPr>
          <p:cNvSpPr txBox="1"/>
          <p:nvPr/>
        </p:nvSpPr>
        <p:spPr>
          <a:xfrm>
            <a:off x="371476" y="4530250"/>
            <a:ext cx="178698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Autoencoder</a:t>
            </a:r>
          </a:p>
        </p:txBody>
      </p:sp>
      <p:sp>
        <p:nvSpPr>
          <p:cNvPr id="10" name="Textfeld 9">
            <a:extLst>
              <a:ext uri="{FF2B5EF4-FFF2-40B4-BE49-F238E27FC236}">
                <a16:creationId xmlns:a16="http://schemas.microsoft.com/office/drawing/2014/main" id="{7E5BBBF9-15BE-2C4B-981F-D51AA07F2354}"/>
              </a:ext>
            </a:extLst>
          </p:cNvPr>
          <p:cNvSpPr txBox="1"/>
          <p:nvPr/>
        </p:nvSpPr>
        <p:spPr>
          <a:xfrm>
            <a:off x="382951" y="5108753"/>
            <a:ext cx="695089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Erlernen von einer effizienten Repräsentation eines Datensatzes</a:t>
            </a:r>
          </a:p>
        </p:txBody>
      </p:sp>
      <p:sp>
        <p:nvSpPr>
          <p:cNvPr id="12" name="Textfeld 11">
            <a:extLst>
              <a:ext uri="{FF2B5EF4-FFF2-40B4-BE49-F238E27FC236}">
                <a16:creationId xmlns:a16="http://schemas.microsoft.com/office/drawing/2014/main" id="{580CE293-BEDA-F044-AD0D-16F14F96736E}"/>
              </a:ext>
            </a:extLst>
          </p:cNvPr>
          <p:cNvSpPr txBox="1"/>
          <p:nvPr/>
        </p:nvSpPr>
        <p:spPr>
          <a:xfrm>
            <a:off x="1126868" y="5791754"/>
            <a:ext cx="10693658"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Was für Muster lassen sich in einem Datensatz finden</a:t>
            </a:r>
          </a:p>
        </p:txBody>
      </p:sp>
      <p:grpSp>
        <p:nvGrpSpPr>
          <p:cNvPr id="13" name="Grafik 13">
            <a:extLst>
              <a:ext uri="{FF2B5EF4-FFF2-40B4-BE49-F238E27FC236}">
                <a16:creationId xmlns:a16="http://schemas.microsoft.com/office/drawing/2014/main" id="{61D0DCA8-F050-6B4C-AD27-49EC82FF1359}"/>
              </a:ext>
            </a:extLst>
          </p:cNvPr>
          <p:cNvGrpSpPr/>
          <p:nvPr/>
        </p:nvGrpSpPr>
        <p:grpSpPr>
          <a:xfrm>
            <a:off x="604941" y="5900775"/>
            <a:ext cx="438150" cy="438150"/>
            <a:chOff x="1399518" y="5824282"/>
            <a:chExt cx="438150" cy="438150"/>
          </a:xfrm>
        </p:grpSpPr>
        <p:sp>
          <p:nvSpPr>
            <p:cNvPr id="14" name="Freihandform 13">
              <a:extLst>
                <a:ext uri="{FF2B5EF4-FFF2-40B4-BE49-F238E27FC236}">
                  <a16:creationId xmlns:a16="http://schemas.microsoft.com/office/drawing/2014/main" id="{D81472F9-E8DC-CB40-9EFF-020B78434B01}"/>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15" name="Freihandform 14">
              <a:extLst>
                <a:ext uri="{FF2B5EF4-FFF2-40B4-BE49-F238E27FC236}">
                  <a16:creationId xmlns:a16="http://schemas.microsoft.com/office/drawing/2014/main" id="{56C0C005-3526-E84C-8A33-A29C9B609A8C}"/>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D8F86E3F-5C80-2044-8FE0-A364B5D22D70}"/>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188C440F-1727-D64F-803D-DFFD9AD86E6D}"/>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9E156BB0-4F7B-D840-B609-FFA87A08AE62}"/>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7E6B0838-E9ED-1240-97FA-D939727B5D7D}"/>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20" name="Freihandform 19">
              <a:extLst>
                <a:ext uri="{FF2B5EF4-FFF2-40B4-BE49-F238E27FC236}">
                  <a16:creationId xmlns:a16="http://schemas.microsoft.com/office/drawing/2014/main" id="{9E97A441-7704-BA42-8CE5-9745AF60549F}"/>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21" name="Freihandform 20">
              <a:extLst>
                <a:ext uri="{FF2B5EF4-FFF2-40B4-BE49-F238E27FC236}">
                  <a16:creationId xmlns:a16="http://schemas.microsoft.com/office/drawing/2014/main" id="{93E60527-EDF2-EE4C-B3A4-82372CAE9791}"/>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3A137CFF-799D-B048-B2D5-5B14D19EEF41}"/>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23" name="Freihandform 22">
              <a:extLst>
                <a:ext uri="{FF2B5EF4-FFF2-40B4-BE49-F238E27FC236}">
                  <a16:creationId xmlns:a16="http://schemas.microsoft.com/office/drawing/2014/main" id="{BA0462FB-F4CD-3B4F-AA7B-C64510ADA37A}"/>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2430316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87F9384-0709-E447-AD1C-45FC1F661FA9}"/>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2D03957A-2BA1-2244-A971-F83EB0CAB5A1}"/>
              </a:ext>
            </a:extLst>
          </p:cNvPr>
          <p:cNvSpPr>
            <a:spLocks noGrp="1"/>
          </p:cNvSpPr>
          <p:nvPr>
            <p:ph type="body" sz="quarter" idx="13"/>
          </p:nvPr>
        </p:nvSpPr>
        <p:spPr/>
        <p:txBody>
          <a:bodyPr/>
          <a:lstStyle/>
          <a:p>
            <a:r>
              <a:rPr lang="de-DE" dirty="0"/>
              <a:t>Was ist ein </a:t>
            </a:r>
            <a:r>
              <a:rPr lang="de-DE" dirty="0" err="1"/>
              <a:t>Machine</a:t>
            </a:r>
            <a:r>
              <a:rPr lang="de-DE" dirty="0"/>
              <a:t> Learning Modell</a:t>
            </a:r>
          </a:p>
        </p:txBody>
      </p:sp>
      <p:sp>
        <p:nvSpPr>
          <p:cNvPr id="4" name="Textfeld 3">
            <a:extLst>
              <a:ext uri="{FF2B5EF4-FFF2-40B4-BE49-F238E27FC236}">
                <a16:creationId xmlns:a16="http://schemas.microsoft.com/office/drawing/2014/main" id="{B3C58BC4-7B84-DC4F-91AE-90D7A97CAE7A}"/>
              </a:ext>
            </a:extLst>
          </p:cNvPr>
          <p:cNvSpPr txBox="1"/>
          <p:nvPr/>
        </p:nvSpPr>
        <p:spPr>
          <a:xfrm>
            <a:off x="382951" y="1779639"/>
            <a:ext cx="7037823"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 Modell ist die </a:t>
            </a:r>
            <a:r>
              <a:rPr lang="de-DE" b="1" dirty="0">
                <a:latin typeface="Arial Standard" charset="0"/>
              </a:rPr>
              <a:t>Repräsentation eines Aspekts der echten Welt</a:t>
            </a:r>
          </a:p>
        </p:txBody>
      </p:sp>
      <p:sp>
        <p:nvSpPr>
          <p:cNvPr id="5" name="Textfeld 4">
            <a:extLst>
              <a:ext uri="{FF2B5EF4-FFF2-40B4-BE49-F238E27FC236}">
                <a16:creationId xmlns:a16="http://schemas.microsoft.com/office/drawing/2014/main" id="{56E7A8DB-4018-BA4C-BD57-49DB2BCAE80E}"/>
              </a:ext>
            </a:extLst>
          </p:cNvPr>
          <p:cNvSpPr txBox="1"/>
          <p:nvPr/>
        </p:nvSpPr>
        <p:spPr>
          <a:xfrm>
            <a:off x="371476" y="2424257"/>
            <a:ext cx="11449051" cy="949317"/>
          </a:xfrm>
          <a:prstGeom prst="rect">
            <a:avLst/>
          </a:prstGeom>
          <a:noFill/>
        </p:spPr>
        <p:txBody>
          <a:bodyPr vert="horz" wrap="square" lIns="180000" tIns="180000" rIns="180000" bIns="180000" rtlCol="0" anchor="t" anchorCtr="0">
            <a:spAutoFit/>
          </a:bodyPr>
          <a:lstStyle/>
          <a:p>
            <a:pPr>
              <a:lnSpc>
                <a:spcPct val="110000"/>
              </a:lnSpc>
            </a:pPr>
            <a:r>
              <a:rPr lang="de-DE" dirty="0" err="1">
                <a:latin typeface="Arial Standard" charset="0"/>
              </a:rPr>
              <a:t>Machine</a:t>
            </a:r>
            <a:r>
              <a:rPr lang="de-DE" dirty="0">
                <a:latin typeface="Arial Standard" charset="0"/>
              </a:rPr>
              <a:t> Learning Modelle repräsentieren ebenfalls einen Aspekt der echten Welt, durch die Vorhersage einer Zielgröße basierend auf Einflussgrößen</a:t>
            </a:r>
          </a:p>
        </p:txBody>
      </p:sp>
      <p:sp>
        <p:nvSpPr>
          <p:cNvPr id="6" name="Textfeld 5">
            <a:extLst>
              <a:ext uri="{FF2B5EF4-FFF2-40B4-BE49-F238E27FC236}">
                <a16:creationId xmlns:a16="http://schemas.microsoft.com/office/drawing/2014/main" id="{FFCFFEB4-E67E-FE40-8BDC-20B734447E23}"/>
              </a:ext>
            </a:extLst>
          </p:cNvPr>
          <p:cNvSpPr txBox="1"/>
          <p:nvPr/>
        </p:nvSpPr>
        <p:spPr>
          <a:xfrm>
            <a:off x="371476" y="3523756"/>
            <a:ext cx="11437576"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 ML Modell besteht aus </a:t>
            </a:r>
            <a:r>
              <a:rPr lang="de-DE" b="1" dirty="0">
                <a:latin typeface="Arial Standard" charset="0"/>
              </a:rPr>
              <a:t>mathematischen Funktionen</a:t>
            </a:r>
            <a:r>
              <a:rPr lang="de-DE" dirty="0">
                <a:latin typeface="Arial Standard" charset="0"/>
              </a:rPr>
              <a:t>, den Regeln, welche das zugrunde liegende </a:t>
            </a:r>
            <a:r>
              <a:rPr lang="de-DE" b="1" dirty="0">
                <a:latin typeface="Arial Standard" charset="0"/>
              </a:rPr>
              <a:t>Muster abbilden </a:t>
            </a:r>
            <a:r>
              <a:rPr lang="de-DE" dirty="0">
                <a:latin typeface="Arial Standard" charset="0"/>
              </a:rPr>
              <a:t>sollen</a:t>
            </a:r>
          </a:p>
        </p:txBody>
      </p:sp>
      <p:sp>
        <p:nvSpPr>
          <p:cNvPr id="7" name="Textfeld 6">
            <a:extLst>
              <a:ext uri="{FF2B5EF4-FFF2-40B4-BE49-F238E27FC236}">
                <a16:creationId xmlns:a16="http://schemas.microsoft.com/office/drawing/2014/main" id="{BA5E7F7E-C4AC-3742-9F3C-8FB2078E6543}"/>
              </a:ext>
            </a:extLst>
          </p:cNvPr>
          <p:cNvSpPr txBox="1"/>
          <p:nvPr/>
        </p:nvSpPr>
        <p:spPr>
          <a:xfrm>
            <a:off x="371476" y="4609636"/>
            <a:ext cx="424925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Über Training wird das Modell erzeugt</a:t>
            </a:r>
          </a:p>
        </p:txBody>
      </p:sp>
    </p:spTree>
    <p:extLst>
      <p:ext uri="{BB962C8B-B14F-4D97-AF65-F5344CB8AC3E}">
        <p14:creationId xmlns:p14="http://schemas.microsoft.com/office/powerpoint/2010/main" val="455912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D79442-8D50-DB42-951C-CE70E65E8FD5}"/>
              </a:ext>
            </a:extLst>
          </p:cNvPr>
          <p:cNvSpPr>
            <a:spLocks noGrp="1"/>
          </p:cNvSpPr>
          <p:nvPr>
            <p:ph type="title"/>
          </p:nvPr>
        </p:nvSpPr>
        <p:spPr/>
        <p:txBody>
          <a:bodyPr/>
          <a:lstStyle/>
          <a:p>
            <a:r>
              <a:rPr lang="de-DE" dirty="0"/>
              <a:t>Wissen aus Daten generieren</a:t>
            </a:r>
          </a:p>
        </p:txBody>
      </p:sp>
      <p:sp>
        <p:nvSpPr>
          <p:cNvPr id="3" name="Textplatzhalter 2">
            <a:extLst>
              <a:ext uri="{FF2B5EF4-FFF2-40B4-BE49-F238E27FC236}">
                <a16:creationId xmlns:a16="http://schemas.microsoft.com/office/drawing/2014/main" id="{1CB2C403-2A50-BE4F-89F4-72EAEE1CA942}"/>
              </a:ext>
            </a:extLst>
          </p:cNvPr>
          <p:cNvSpPr>
            <a:spLocks noGrp="1"/>
          </p:cNvSpPr>
          <p:nvPr>
            <p:ph type="body" sz="quarter" idx="13"/>
          </p:nvPr>
        </p:nvSpPr>
        <p:spPr/>
        <p:txBody>
          <a:bodyPr/>
          <a:lstStyle/>
          <a:p>
            <a:r>
              <a:rPr lang="de-DE" dirty="0"/>
              <a:t>Verbreitete Technologien für </a:t>
            </a:r>
            <a:r>
              <a:rPr lang="de-DE" dirty="0" err="1"/>
              <a:t>Machine</a:t>
            </a:r>
            <a:r>
              <a:rPr lang="de-DE" dirty="0"/>
              <a:t> Learning</a:t>
            </a:r>
          </a:p>
        </p:txBody>
      </p:sp>
      <p:pic>
        <p:nvPicPr>
          <p:cNvPr id="4" name="Picture 2" descr="Bildergebnis für jupyter symbol">
            <a:extLst>
              <a:ext uri="{FF2B5EF4-FFF2-40B4-BE49-F238E27FC236}">
                <a16:creationId xmlns:a16="http://schemas.microsoft.com/office/drawing/2014/main" id="{F5B7DB40-AD5F-FD40-ABEF-5318330FE4C2}"/>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1976544" y="4057174"/>
            <a:ext cx="575341" cy="663560"/>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5" name="Picture 4" descr="Bildergebnis für python symbol">
            <a:extLst>
              <a:ext uri="{FF2B5EF4-FFF2-40B4-BE49-F238E27FC236}">
                <a16:creationId xmlns:a16="http://schemas.microsoft.com/office/drawing/2014/main" id="{37F7F38F-57F4-D84C-98A8-7C0238393B23}"/>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722531" y="1872156"/>
            <a:ext cx="612169" cy="60944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6" name="Picture 6" descr="Bildergebnis für rstudio">
            <a:extLst>
              <a:ext uri="{FF2B5EF4-FFF2-40B4-BE49-F238E27FC236}">
                <a16:creationId xmlns:a16="http://schemas.microsoft.com/office/drawing/2014/main" id="{AC1B4EB3-8514-2F4F-837A-83D8C1F1DA02}"/>
              </a:ext>
            </a:extLst>
          </p:cNvPr>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1251549" y="4913660"/>
            <a:ext cx="926495" cy="327573"/>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7" name="Picture 8" descr="Bildergebnis für data brickssymbol">
            <a:extLst>
              <a:ext uri="{FF2B5EF4-FFF2-40B4-BE49-F238E27FC236}">
                <a16:creationId xmlns:a16="http://schemas.microsoft.com/office/drawing/2014/main" id="{5D0F9897-5C1E-E547-8030-FEF7DE3D8FD8}"/>
              </a:ext>
            </a:extLst>
          </p:cNvPr>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371476" y="4091206"/>
            <a:ext cx="1267056" cy="666226"/>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8" name="Grafik 7">
            <a:extLst>
              <a:ext uri="{FF2B5EF4-FFF2-40B4-BE49-F238E27FC236}">
                <a16:creationId xmlns:a16="http://schemas.microsoft.com/office/drawing/2014/main" id="{C137FA17-7CA9-874D-A27C-3AB4F253A2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944785" y="3110781"/>
            <a:ext cx="1706452" cy="609448"/>
          </a:xfrm>
          <a:prstGeom prst="rect">
            <a:avLst/>
          </a:prstGeom>
          <a:ln>
            <a:noFill/>
          </a:ln>
        </p:spPr>
      </p:pic>
      <p:graphicFrame>
        <p:nvGraphicFramePr>
          <p:cNvPr id="9" name="Objekt 8">
            <a:extLst>
              <a:ext uri="{FF2B5EF4-FFF2-40B4-BE49-F238E27FC236}">
                <a16:creationId xmlns:a16="http://schemas.microsoft.com/office/drawing/2014/main" id="{503B6B47-8023-8844-85AE-4CA3467B9446}"/>
              </a:ext>
            </a:extLst>
          </p:cNvPr>
          <p:cNvGraphicFramePr>
            <a:graphicFrameLocks noChangeAspect="1"/>
          </p:cNvGraphicFramePr>
          <p:nvPr>
            <p:extLst>
              <p:ext uri="{D42A27DB-BD31-4B8C-83A1-F6EECF244321}">
                <p14:modId xmlns:p14="http://schemas.microsoft.com/office/powerpoint/2010/main" val="1464936868"/>
              </p:ext>
            </p:extLst>
          </p:nvPr>
        </p:nvGraphicFramePr>
        <p:xfrm>
          <a:off x="722531" y="2691890"/>
          <a:ext cx="612168" cy="612168"/>
        </p:xfrm>
        <a:graphic>
          <a:graphicData uri="http://schemas.openxmlformats.org/presentationml/2006/ole">
            <mc:AlternateContent xmlns:mc="http://schemas.openxmlformats.org/markup-compatibility/2006">
              <mc:Choice xmlns:v="urn:schemas-microsoft-com:vml" Requires="v">
                <p:oleObj spid="_x0000_s1030" name="Bitmap-Bild" r:id="rId8" imgW="4876920" imgH="4876920" progId="Paint.Picture">
                  <p:embed/>
                </p:oleObj>
              </mc:Choice>
              <mc:Fallback>
                <p:oleObj name="Bitmap-Bild" r:id="rId8" imgW="4876920" imgH="4876920" progId="Paint.Picture">
                  <p:embed/>
                  <p:pic>
                    <p:nvPicPr>
                      <p:cNvPr id="9" name="Objekt 8">
                        <a:extLst>
                          <a:ext uri="{FF2B5EF4-FFF2-40B4-BE49-F238E27FC236}">
                            <a16:creationId xmlns:a16="http://schemas.microsoft.com/office/drawing/2014/main" id="{503B6B47-8023-8844-85AE-4CA3467B9446}"/>
                          </a:ext>
                        </a:extLst>
                      </p:cNvPr>
                      <p:cNvPicPr/>
                      <p:nvPr/>
                    </p:nvPicPr>
                    <p:blipFill>
                      <a:blip r:embed="rId9"/>
                      <a:stretch>
                        <a:fillRect/>
                      </a:stretch>
                    </p:blipFill>
                    <p:spPr>
                      <a:xfrm>
                        <a:off x="722531" y="2691890"/>
                        <a:ext cx="612168" cy="612168"/>
                      </a:xfrm>
                      <a:prstGeom prst="rect">
                        <a:avLst/>
                      </a:prstGeom>
                    </p:spPr>
                  </p:pic>
                </p:oleObj>
              </mc:Fallback>
            </mc:AlternateContent>
          </a:graphicData>
        </a:graphic>
      </p:graphicFrame>
      <p:pic>
        <p:nvPicPr>
          <p:cNvPr id="10" name="Grafik 9">
            <a:extLst>
              <a:ext uri="{FF2B5EF4-FFF2-40B4-BE49-F238E27FC236}">
                <a16:creationId xmlns:a16="http://schemas.microsoft.com/office/drawing/2014/main" id="{3D646299-7717-3145-A5E2-45E02D6C0326}"/>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6363863" y="4394827"/>
            <a:ext cx="752620" cy="627184"/>
          </a:xfrm>
          <a:prstGeom prst="rect">
            <a:avLst/>
          </a:prstGeom>
          <a:ln>
            <a:noFill/>
          </a:ln>
        </p:spPr>
      </p:pic>
      <p:pic>
        <p:nvPicPr>
          <p:cNvPr id="11" name="Grafik 10">
            <a:extLst>
              <a:ext uri="{FF2B5EF4-FFF2-40B4-BE49-F238E27FC236}">
                <a16:creationId xmlns:a16="http://schemas.microsoft.com/office/drawing/2014/main" id="{040D3D64-46ED-724C-A511-63EE3EBF4C4B}"/>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7405600" y="4256355"/>
            <a:ext cx="954982" cy="276945"/>
          </a:xfrm>
          <a:prstGeom prst="rect">
            <a:avLst/>
          </a:prstGeom>
          <a:ln>
            <a:noFill/>
          </a:ln>
        </p:spPr>
      </p:pic>
      <p:pic>
        <p:nvPicPr>
          <p:cNvPr id="12" name="Grafik 11">
            <a:extLst>
              <a:ext uri="{FF2B5EF4-FFF2-40B4-BE49-F238E27FC236}">
                <a16:creationId xmlns:a16="http://schemas.microsoft.com/office/drawing/2014/main" id="{851FFE2B-10BF-674B-A361-94AFF5384990}"/>
              </a:ext>
            </a:extLst>
          </p:cNvPr>
          <p:cNvPicPr>
            <a:picLocks noChangeAspect="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340497" y="4788818"/>
            <a:ext cx="1085188" cy="643107"/>
          </a:xfrm>
          <a:prstGeom prst="rect">
            <a:avLst/>
          </a:prstGeom>
          <a:ln>
            <a:noFill/>
          </a:ln>
        </p:spPr>
      </p:pic>
      <p:sp>
        <p:nvSpPr>
          <p:cNvPr id="13" name="Textfeld 12">
            <a:extLst>
              <a:ext uri="{FF2B5EF4-FFF2-40B4-BE49-F238E27FC236}">
                <a16:creationId xmlns:a16="http://schemas.microsoft.com/office/drawing/2014/main" id="{A6D94683-A291-044E-8292-4FAC1C5B5816}"/>
              </a:ext>
            </a:extLst>
          </p:cNvPr>
          <p:cNvSpPr txBox="1"/>
          <p:nvPr/>
        </p:nvSpPr>
        <p:spPr>
          <a:xfrm>
            <a:off x="8649699" y="4030905"/>
            <a:ext cx="3425588"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Aufbau und Training von neuronalen Netzwerken (</a:t>
            </a:r>
            <a:r>
              <a:rPr lang="de-DE" dirty="0" err="1">
                <a:latin typeface="Arial Standard" charset="0"/>
              </a:rPr>
              <a:t>Deep</a:t>
            </a:r>
            <a:r>
              <a:rPr lang="de-DE" dirty="0">
                <a:latin typeface="Arial Standard" charset="0"/>
              </a:rPr>
              <a:t> Learning)</a:t>
            </a:r>
          </a:p>
        </p:txBody>
      </p:sp>
      <p:sp>
        <p:nvSpPr>
          <p:cNvPr id="14" name="Textfeld 13">
            <a:extLst>
              <a:ext uri="{FF2B5EF4-FFF2-40B4-BE49-F238E27FC236}">
                <a16:creationId xmlns:a16="http://schemas.microsoft.com/office/drawing/2014/main" id="{41C6F629-B3D6-3F4B-B8B5-B3E81874C8BF}"/>
              </a:ext>
            </a:extLst>
          </p:cNvPr>
          <p:cNvSpPr txBox="1"/>
          <p:nvPr/>
        </p:nvSpPr>
        <p:spPr>
          <a:xfrm>
            <a:off x="2748982" y="4210991"/>
            <a:ext cx="290267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Interaktive Datenanalyse</a:t>
            </a:r>
          </a:p>
        </p:txBody>
      </p:sp>
      <p:sp>
        <p:nvSpPr>
          <p:cNvPr id="15" name="Textfeld 14">
            <a:extLst>
              <a:ext uri="{FF2B5EF4-FFF2-40B4-BE49-F238E27FC236}">
                <a16:creationId xmlns:a16="http://schemas.microsoft.com/office/drawing/2014/main" id="{259BF9B7-D6C4-CB46-B8B3-DC8EAD86D8B4}"/>
              </a:ext>
            </a:extLst>
          </p:cNvPr>
          <p:cNvSpPr txBox="1"/>
          <p:nvPr/>
        </p:nvSpPr>
        <p:spPr>
          <a:xfrm>
            <a:off x="7477523" y="3106691"/>
            <a:ext cx="4428731"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Machine</a:t>
            </a:r>
            <a:r>
              <a:rPr lang="de-DE" dirty="0">
                <a:latin typeface="Arial Standard" charset="0"/>
              </a:rPr>
              <a:t> Learning optimiert für Big Data</a:t>
            </a:r>
          </a:p>
        </p:txBody>
      </p:sp>
      <p:sp>
        <p:nvSpPr>
          <p:cNvPr id="16" name="Textfeld 15">
            <a:extLst>
              <a:ext uri="{FF2B5EF4-FFF2-40B4-BE49-F238E27FC236}">
                <a16:creationId xmlns:a16="http://schemas.microsoft.com/office/drawing/2014/main" id="{E449131B-008D-CC43-B0F0-2E5A5D79D4A1}"/>
              </a:ext>
            </a:extLst>
          </p:cNvPr>
          <p:cNvSpPr txBox="1"/>
          <p:nvPr/>
        </p:nvSpPr>
        <p:spPr>
          <a:xfrm>
            <a:off x="1698323" y="1860343"/>
            <a:ext cx="3016155" cy="1558715"/>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Python und R sind die meist genutzten Sprachen für </a:t>
            </a:r>
            <a:r>
              <a:rPr lang="de-DE" dirty="0" err="1">
                <a:latin typeface="Arial Standard" charset="0"/>
              </a:rPr>
              <a:t>Machine</a:t>
            </a:r>
            <a:r>
              <a:rPr lang="de-DE" dirty="0">
                <a:latin typeface="Arial Standard" charset="0"/>
              </a:rPr>
              <a:t> Learning Anwendungen</a:t>
            </a:r>
          </a:p>
        </p:txBody>
      </p:sp>
      <p:pic>
        <p:nvPicPr>
          <p:cNvPr id="19" name="Grafik 18">
            <a:extLst>
              <a:ext uri="{FF2B5EF4-FFF2-40B4-BE49-F238E27FC236}">
                <a16:creationId xmlns:a16="http://schemas.microsoft.com/office/drawing/2014/main" id="{FE46096C-5AEE-E04E-AB62-9190367D1DF7}"/>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704025" y="1896938"/>
            <a:ext cx="1254145" cy="678571"/>
          </a:xfrm>
          <a:prstGeom prst="rect">
            <a:avLst/>
          </a:prstGeom>
        </p:spPr>
      </p:pic>
      <p:sp>
        <p:nvSpPr>
          <p:cNvPr id="20" name="Textfeld 19">
            <a:extLst>
              <a:ext uri="{FF2B5EF4-FFF2-40B4-BE49-F238E27FC236}">
                <a16:creationId xmlns:a16="http://schemas.microsoft.com/office/drawing/2014/main" id="{A30653FD-A98C-B44E-B289-C5F7C574D16D}"/>
              </a:ext>
            </a:extLst>
          </p:cNvPr>
          <p:cNvSpPr txBox="1"/>
          <p:nvPr/>
        </p:nvSpPr>
        <p:spPr>
          <a:xfrm>
            <a:off x="7116483" y="1951211"/>
            <a:ext cx="478780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Die Python Bibliothek für </a:t>
            </a:r>
            <a:r>
              <a:rPr lang="de-DE" dirty="0" err="1">
                <a:latin typeface="Arial Standard" charset="0"/>
              </a:rPr>
              <a:t>Machine</a:t>
            </a:r>
            <a:r>
              <a:rPr lang="de-DE" dirty="0">
                <a:latin typeface="Arial Standard" charset="0"/>
              </a:rPr>
              <a:t> Learning</a:t>
            </a:r>
          </a:p>
        </p:txBody>
      </p:sp>
    </p:spTree>
    <p:extLst>
      <p:ext uri="{BB962C8B-B14F-4D97-AF65-F5344CB8AC3E}">
        <p14:creationId xmlns:p14="http://schemas.microsoft.com/office/powerpoint/2010/main" val="7191650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en-US" sz="2400" b="1" spc="300" dirty="0">
                <a:solidFill>
                  <a:schemeClr val="bg1"/>
                </a:solidFill>
                <a:latin typeface="+mj-lt"/>
                <a:ea typeface="Montserrat" charset="0"/>
                <a:cs typeface="Montserrat" charset="0"/>
              </a:rPr>
              <a:t>Explorative </a:t>
            </a:r>
            <a:r>
              <a:rPr lang="en-US" sz="2400" b="1" spc="300" dirty="0" err="1">
                <a:solidFill>
                  <a:schemeClr val="bg1"/>
                </a:solidFill>
                <a:latin typeface="+mj-lt"/>
                <a:ea typeface="Montserrat" charset="0"/>
                <a:cs typeface="Montserrat" charset="0"/>
              </a:rPr>
              <a:t>Datenanalyse</a:t>
            </a:r>
            <a:endParaRPr lang="en-US" sz="2400" b="1" spc="300" dirty="0">
              <a:solidFill>
                <a:schemeClr val="bg1"/>
              </a:solidFill>
              <a:latin typeface="+mj-lt"/>
              <a:ea typeface="Montserrat" charset="0"/>
              <a:cs typeface="Montserrat" charset="0"/>
            </a:endParaRP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en-US"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en-US" sz="6400" spc="300" dirty="0">
                <a:solidFill>
                  <a:schemeClr val="bg1"/>
                </a:solidFill>
                <a:latin typeface="+mj-lt"/>
                <a:ea typeface="Montserrat" charset="0"/>
                <a:cs typeface="Montserrat" charset="0"/>
              </a:rPr>
              <a:t>3</a:t>
            </a:r>
          </a:p>
        </p:txBody>
      </p:sp>
    </p:spTree>
    <p:extLst>
      <p:ext uri="{BB962C8B-B14F-4D97-AF65-F5344CB8AC3E}">
        <p14:creationId xmlns:p14="http://schemas.microsoft.com/office/powerpoint/2010/main" val="1898278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a:extLst>
              <a:ext uri="{FF2B5EF4-FFF2-40B4-BE49-F238E27FC236}">
                <a16:creationId xmlns:a16="http://schemas.microsoft.com/office/drawing/2014/main" id="{B4A5F91C-ACDD-B544-BADE-E172232691CC}"/>
              </a:ext>
            </a:extLst>
          </p:cNvPr>
          <p:cNvSpPr/>
          <p:nvPr/>
        </p:nvSpPr>
        <p:spPr>
          <a:xfrm>
            <a:off x="2994903" y="3034273"/>
            <a:ext cx="1698172" cy="63600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1" name="Rechteck 20">
            <a:extLst>
              <a:ext uri="{FF2B5EF4-FFF2-40B4-BE49-F238E27FC236}">
                <a16:creationId xmlns:a16="http://schemas.microsoft.com/office/drawing/2014/main" id="{BDAC6727-47D5-7F40-BCE7-235A68528B35}"/>
              </a:ext>
            </a:extLst>
          </p:cNvPr>
          <p:cNvSpPr/>
          <p:nvPr/>
        </p:nvSpPr>
        <p:spPr>
          <a:xfrm>
            <a:off x="3004457" y="1851503"/>
            <a:ext cx="1698172" cy="11495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 name="Titel 1">
            <a:extLst>
              <a:ext uri="{FF2B5EF4-FFF2-40B4-BE49-F238E27FC236}">
                <a16:creationId xmlns:a16="http://schemas.microsoft.com/office/drawing/2014/main" id="{405384D1-73DE-E949-8992-2BC39D79A2F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C8C508AB-9E77-9D42-AB84-391B40898DF7}"/>
              </a:ext>
            </a:extLst>
          </p:cNvPr>
          <p:cNvSpPr>
            <a:spLocks noGrp="1"/>
          </p:cNvSpPr>
          <p:nvPr>
            <p:ph type="body" sz="quarter" idx="13"/>
          </p:nvPr>
        </p:nvSpPr>
        <p:spPr/>
        <p:txBody>
          <a:bodyPr/>
          <a:lstStyle/>
          <a:p>
            <a:r>
              <a:rPr lang="de-DE" dirty="0"/>
              <a:t>Übersicht</a:t>
            </a:r>
          </a:p>
        </p:txBody>
      </p:sp>
      <p:sp>
        <p:nvSpPr>
          <p:cNvPr id="6" name="Textfeld 5">
            <a:extLst>
              <a:ext uri="{FF2B5EF4-FFF2-40B4-BE49-F238E27FC236}">
                <a16:creationId xmlns:a16="http://schemas.microsoft.com/office/drawing/2014/main" id="{54621EC9-0F92-4D43-864D-6B289A25188E}"/>
              </a:ext>
            </a:extLst>
          </p:cNvPr>
          <p:cNvSpPr txBox="1"/>
          <p:nvPr/>
        </p:nvSpPr>
        <p:spPr>
          <a:xfrm>
            <a:off x="364140" y="2246126"/>
            <a:ext cx="1953695" cy="644618"/>
          </a:xfrm>
          <a:prstGeom prst="rect">
            <a:avLst/>
          </a:prstGeom>
          <a:solidFill>
            <a:schemeClr val="accent1">
              <a:lumMod val="75000"/>
            </a:schemeClr>
          </a:solidFill>
        </p:spPr>
        <p:txBody>
          <a:bodyPr vert="horz" wrap="none" lIns="180000" tIns="180000" rIns="180000" bIns="180000" rtlCol="0" anchor="t" anchorCtr="0">
            <a:spAutoFit/>
          </a:bodyPr>
          <a:lstStyle/>
          <a:p>
            <a:pPr>
              <a:lnSpc>
                <a:spcPct val="110000"/>
              </a:lnSpc>
            </a:pPr>
            <a:r>
              <a:rPr lang="de-DE" dirty="0">
                <a:solidFill>
                  <a:schemeClr val="bg1"/>
                </a:solidFill>
                <a:latin typeface="Arial Standard" charset="0"/>
              </a:rPr>
              <a:t>Bezeichnungen</a:t>
            </a:r>
          </a:p>
        </p:txBody>
      </p:sp>
      <p:sp>
        <p:nvSpPr>
          <p:cNvPr id="7" name="Textfeld 6">
            <a:extLst>
              <a:ext uri="{FF2B5EF4-FFF2-40B4-BE49-F238E27FC236}">
                <a16:creationId xmlns:a16="http://schemas.microsoft.com/office/drawing/2014/main" id="{9A0E1893-A96E-8E4D-B4A6-D141B95B3251}"/>
              </a:ext>
            </a:extLst>
          </p:cNvPr>
          <p:cNvSpPr txBox="1"/>
          <p:nvPr/>
        </p:nvSpPr>
        <p:spPr>
          <a:xfrm>
            <a:off x="364140" y="2957930"/>
            <a:ext cx="1953695" cy="644618"/>
          </a:xfrm>
          <a:prstGeom prst="rect">
            <a:avLst/>
          </a:prstGeom>
          <a:solidFill>
            <a:schemeClr val="accent1">
              <a:lumMod val="75000"/>
            </a:schemeClr>
          </a:solidFill>
        </p:spPr>
        <p:txBody>
          <a:bodyPr vert="horz" wrap="square" lIns="180000" tIns="180000" rIns="180000" bIns="180000" rtlCol="0" anchor="t" anchorCtr="0">
            <a:spAutoFit/>
          </a:bodyPr>
          <a:lstStyle/>
          <a:p>
            <a:pPr>
              <a:lnSpc>
                <a:spcPct val="110000"/>
              </a:lnSpc>
            </a:pPr>
            <a:r>
              <a:rPr lang="de-DE" dirty="0">
                <a:solidFill>
                  <a:schemeClr val="bg1"/>
                </a:solidFill>
                <a:latin typeface="Arial Standard" charset="0"/>
              </a:rPr>
              <a:t>Rohdaten</a:t>
            </a:r>
          </a:p>
        </p:txBody>
      </p:sp>
      <p:sp>
        <p:nvSpPr>
          <p:cNvPr id="8" name="Textfeld 7">
            <a:extLst>
              <a:ext uri="{FF2B5EF4-FFF2-40B4-BE49-F238E27FC236}">
                <a16:creationId xmlns:a16="http://schemas.microsoft.com/office/drawing/2014/main" id="{8CDF5346-7F40-674D-89BB-4A6B68AD0862}"/>
              </a:ext>
            </a:extLst>
          </p:cNvPr>
          <p:cNvSpPr txBox="1"/>
          <p:nvPr/>
        </p:nvSpPr>
        <p:spPr>
          <a:xfrm>
            <a:off x="2917371" y="2454881"/>
            <a:ext cx="1880982" cy="644618"/>
          </a:xfrm>
          <a:prstGeom prst="rect">
            <a:avLst/>
          </a:prstGeom>
          <a:noFill/>
        </p:spPr>
        <p:txBody>
          <a:bodyPr vert="horz" wrap="none" lIns="180000" tIns="180000" rIns="180000" bIns="180000" rtlCol="0" anchor="t" anchorCtr="0">
            <a:spAutoFit/>
          </a:bodyPr>
          <a:lstStyle/>
          <a:p>
            <a:pPr>
              <a:lnSpc>
                <a:spcPct val="110000"/>
              </a:lnSpc>
            </a:pPr>
            <a:r>
              <a:rPr lang="de-DE" dirty="0">
                <a:solidFill>
                  <a:schemeClr val="bg1"/>
                </a:solidFill>
                <a:latin typeface="Arial Standard" charset="0"/>
              </a:rPr>
              <a:t>Trainingsdaten</a:t>
            </a:r>
          </a:p>
        </p:txBody>
      </p:sp>
      <p:sp>
        <p:nvSpPr>
          <p:cNvPr id="9" name="Textfeld 8">
            <a:extLst>
              <a:ext uri="{FF2B5EF4-FFF2-40B4-BE49-F238E27FC236}">
                <a16:creationId xmlns:a16="http://schemas.microsoft.com/office/drawing/2014/main" id="{2CADCEB9-568F-B74F-AD7B-8D6648647B60}"/>
              </a:ext>
            </a:extLst>
          </p:cNvPr>
          <p:cNvSpPr txBox="1"/>
          <p:nvPr/>
        </p:nvSpPr>
        <p:spPr>
          <a:xfrm>
            <a:off x="2917371" y="2957930"/>
            <a:ext cx="136385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Testdaten</a:t>
            </a:r>
          </a:p>
        </p:txBody>
      </p:sp>
      <p:sp>
        <p:nvSpPr>
          <p:cNvPr id="11" name="Textfeld 10">
            <a:extLst>
              <a:ext uri="{FF2B5EF4-FFF2-40B4-BE49-F238E27FC236}">
                <a16:creationId xmlns:a16="http://schemas.microsoft.com/office/drawing/2014/main" id="{E2858388-7512-D34A-899F-991FE2100DAB}"/>
              </a:ext>
            </a:extLst>
          </p:cNvPr>
          <p:cNvSpPr txBox="1"/>
          <p:nvPr/>
        </p:nvSpPr>
        <p:spPr>
          <a:xfrm>
            <a:off x="8312856" y="2861449"/>
            <a:ext cx="138943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ML-Model</a:t>
            </a:r>
          </a:p>
        </p:txBody>
      </p:sp>
      <p:sp>
        <p:nvSpPr>
          <p:cNvPr id="12" name="Textfeld 11">
            <a:extLst>
              <a:ext uri="{FF2B5EF4-FFF2-40B4-BE49-F238E27FC236}">
                <a16:creationId xmlns:a16="http://schemas.microsoft.com/office/drawing/2014/main" id="{CC0F06B9-6474-494E-BE69-6456433E50BE}"/>
              </a:ext>
            </a:extLst>
          </p:cNvPr>
          <p:cNvSpPr txBox="1"/>
          <p:nvPr/>
        </p:nvSpPr>
        <p:spPr>
          <a:xfrm>
            <a:off x="371476" y="3950534"/>
            <a:ext cx="3159153" cy="1254016"/>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Explorative Datenanalyse</a:t>
            </a:r>
          </a:p>
          <a:p>
            <a:pPr marL="285750" indent="-285750">
              <a:lnSpc>
                <a:spcPct val="110000"/>
              </a:lnSpc>
              <a:buFont typeface="Arial" panose="020B0604020202020204" pitchFamily="34" charset="0"/>
              <a:buChar char="•"/>
            </a:pPr>
            <a:r>
              <a:rPr lang="de-DE" dirty="0">
                <a:latin typeface="Arial Standard" charset="0"/>
              </a:rPr>
              <a:t>Verteilungen</a:t>
            </a:r>
          </a:p>
          <a:p>
            <a:pPr marL="285750" indent="-285750">
              <a:lnSpc>
                <a:spcPct val="110000"/>
              </a:lnSpc>
              <a:buFont typeface="Arial" panose="020B0604020202020204" pitchFamily="34" charset="0"/>
              <a:buChar char="•"/>
            </a:pPr>
            <a:r>
              <a:rPr lang="de-DE" dirty="0">
                <a:latin typeface="Arial Standard" charset="0"/>
              </a:rPr>
              <a:t>Korrelationen</a:t>
            </a:r>
          </a:p>
        </p:txBody>
      </p:sp>
      <p:sp>
        <p:nvSpPr>
          <p:cNvPr id="13" name="Textfeld 12">
            <a:extLst>
              <a:ext uri="{FF2B5EF4-FFF2-40B4-BE49-F238E27FC236}">
                <a16:creationId xmlns:a16="http://schemas.microsoft.com/office/drawing/2014/main" id="{A2E72B32-A645-9F47-83E0-276C5498F6F8}"/>
              </a:ext>
            </a:extLst>
          </p:cNvPr>
          <p:cNvSpPr txBox="1"/>
          <p:nvPr/>
        </p:nvSpPr>
        <p:spPr>
          <a:xfrm>
            <a:off x="3588965" y="3950534"/>
            <a:ext cx="3216861" cy="2472811"/>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Data Preprocessing</a:t>
            </a:r>
          </a:p>
          <a:p>
            <a:pPr marL="285750" indent="-285750">
              <a:lnSpc>
                <a:spcPct val="110000"/>
              </a:lnSpc>
              <a:buFont typeface="Arial" panose="020B0604020202020204" pitchFamily="34" charset="0"/>
              <a:buChar char="•"/>
            </a:pPr>
            <a:r>
              <a:rPr lang="de-DE" dirty="0">
                <a:latin typeface="Arial Standard" charset="0"/>
              </a:rPr>
              <a:t>Merkmalsextraktion</a:t>
            </a:r>
          </a:p>
          <a:p>
            <a:pPr marL="285750" indent="-285750">
              <a:lnSpc>
                <a:spcPct val="110000"/>
              </a:lnSpc>
              <a:buFont typeface="Arial" panose="020B0604020202020204" pitchFamily="34" charset="0"/>
              <a:buChar char="•"/>
            </a:pPr>
            <a:r>
              <a:rPr lang="de-DE" dirty="0">
                <a:latin typeface="Arial Standard" charset="0"/>
              </a:rPr>
              <a:t>Merkmalsselektion</a:t>
            </a:r>
          </a:p>
          <a:p>
            <a:pPr marL="285750" indent="-285750">
              <a:lnSpc>
                <a:spcPct val="110000"/>
              </a:lnSpc>
              <a:buFont typeface="Arial" panose="020B0604020202020204" pitchFamily="34" charset="0"/>
              <a:buChar char="•"/>
            </a:pPr>
            <a:r>
              <a:rPr lang="de-DE" dirty="0">
                <a:latin typeface="Arial Standard" charset="0"/>
              </a:rPr>
              <a:t>Dimensionsreduktion</a:t>
            </a:r>
          </a:p>
          <a:p>
            <a:pPr marL="285750" indent="-285750">
              <a:lnSpc>
                <a:spcPct val="110000"/>
              </a:lnSpc>
              <a:buFont typeface="Arial" panose="020B0604020202020204" pitchFamily="34" charset="0"/>
              <a:buChar char="•"/>
            </a:pPr>
            <a:r>
              <a:rPr lang="de-DE" dirty="0">
                <a:latin typeface="Arial Standard" charset="0"/>
              </a:rPr>
              <a:t>Stichproben</a:t>
            </a:r>
          </a:p>
          <a:p>
            <a:pPr marL="285750" indent="-285750">
              <a:lnSpc>
                <a:spcPct val="110000"/>
              </a:lnSpc>
              <a:buFont typeface="Arial" panose="020B0604020202020204" pitchFamily="34" charset="0"/>
              <a:buChar char="•"/>
            </a:pPr>
            <a:r>
              <a:rPr lang="de-DE" dirty="0">
                <a:latin typeface="Arial Standard" charset="0"/>
              </a:rPr>
              <a:t>Skalierung und Encoding</a:t>
            </a:r>
          </a:p>
          <a:p>
            <a:pPr marL="285750" indent="-285750">
              <a:lnSpc>
                <a:spcPct val="110000"/>
              </a:lnSpc>
              <a:buFont typeface="Arial" panose="020B0604020202020204" pitchFamily="34" charset="0"/>
              <a:buChar char="•"/>
            </a:pPr>
            <a:r>
              <a:rPr lang="de-DE" dirty="0">
                <a:latin typeface="Arial Standard" charset="0"/>
              </a:rPr>
              <a:t>Feature Engineering</a:t>
            </a:r>
          </a:p>
        </p:txBody>
      </p:sp>
      <p:sp>
        <p:nvSpPr>
          <p:cNvPr id="14" name="Textfeld 13">
            <a:extLst>
              <a:ext uri="{FF2B5EF4-FFF2-40B4-BE49-F238E27FC236}">
                <a16:creationId xmlns:a16="http://schemas.microsoft.com/office/drawing/2014/main" id="{0FFEC648-BF30-4D44-8CAC-8D9635B0CACB}"/>
              </a:ext>
            </a:extLst>
          </p:cNvPr>
          <p:cNvSpPr txBox="1"/>
          <p:nvPr/>
        </p:nvSpPr>
        <p:spPr>
          <a:xfrm>
            <a:off x="7646362" y="3950534"/>
            <a:ext cx="3652878" cy="1863413"/>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Modellierung</a:t>
            </a:r>
          </a:p>
          <a:p>
            <a:pPr marL="285750" indent="-285750">
              <a:lnSpc>
                <a:spcPct val="110000"/>
              </a:lnSpc>
              <a:buFont typeface="Arial" panose="020B0604020202020204" pitchFamily="34" charset="0"/>
              <a:buChar char="•"/>
            </a:pPr>
            <a:r>
              <a:rPr lang="de-DE" dirty="0">
                <a:latin typeface="Arial Standard" charset="0"/>
              </a:rPr>
              <a:t>Modellauswahl</a:t>
            </a:r>
          </a:p>
          <a:p>
            <a:pPr marL="285750" indent="-285750">
              <a:lnSpc>
                <a:spcPct val="110000"/>
              </a:lnSpc>
              <a:buFont typeface="Arial" panose="020B0604020202020204" pitchFamily="34" charset="0"/>
              <a:buChar char="•"/>
            </a:pPr>
            <a:r>
              <a:rPr lang="de-DE" dirty="0">
                <a:latin typeface="Arial Standard" charset="0"/>
              </a:rPr>
              <a:t>Validierung</a:t>
            </a:r>
          </a:p>
          <a:p>
            <a:pPr marL="285750" indent="-285750">
              <a:lnSpc>
                <a:spcPct val="110000"/>
              </a:lnSpc>
              <a:buFont typeface="Arial" panose="020B0604020202020204" pitchFamily="34" charset="0"/>
              <a:buChar char="•"/>
            </a:pPr>
            <a:r>
              <a:rPr lang="de-DE" dirty="0" err="1">
                <a:latin typeface="Arial Standard" charset="0"/>
              </a:rPr>
              <a:t>Performancekritierien</a:t>
            </a:r>
            <a:endParaRPr lang="de-DE" dirty="0">
              <a:latin typeface="Arial Standard" charset="0"/>
            </a:endParaRPr>
          </a:p>
          <a:p>
            <a:pPr marL="285750" indent="-285750">
              <a:lnSpc>
                <a:spcPct val="110000"/>
              </a:lnSpc>
              <a:buFont typeface="Arial" panose="020B0604020202020204" pitchFamily="34" charset="0"/>
              <a:buChar char="•"/>
            </a:pPr>
            <a:r>
              <a:rPr lang="de-DE" dirty="0">
                <a:latin typeface="Arial Standard" charset="0"/>
              </a:rPr>
              <a:t>Hyperparameter-Optimierung</a:t>
            </a:r>
          </a:p>
        </p:txBody>
      </p:sp>
      <p:sp>
        <p:nvSpPr>
          <p:cNvPr id="18" name="Textfeld 17">
            <a:extLst>
              <a:ext uri="{FF2B5EF4-FFF2-40B4-BE49-F238E27FC236}">
                <a16:creationId xmlns:a16="http://schemas.microsoft.com/office/drawing/2014/main" id="{DC0CAAC5-E270-114B-BEFC-5108FBBDBECA}"/>
              </a:ext>
            </a:extLst>
          </p:cNvPr>
          <p:cNvSpPr txBox="1"/>
          <p:nvPr/>
        </p:nvSpPr>
        <p:spPr>
          <a:xfrm>
            <a:off x="5650276" y="1589085"/>
            <a:ext cx="139366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Trainieren</a:t>
            </a:r>
          </a:p>
        </p:txBody>
      </p:sp>
      <p:sp>
        <p:nvSpPr>
          <p:cNvPr id="19" name="Textfeld 18">
            <a:extLst>
              <a:ext uri="{FF2B5EF4-FFF2-40B4-BE49-F238E27FC236}">
                <a16:creationId xmlns:a16="http://schemas.microsoft.com/office/drawing/2014/main" id="{62E1F3AD-039B-EF4B-A5A2-B701CC25C75F}"/>
              </a:ext>
            </a:extLst>
          </p:cNvPr>
          <p:cNvSpPr txBox="1"/>
          <p:nvPr/>
        </p:nvSpPr>
        <p:spPr>
          <a:xfrm>
            <a:off x="5650276" y="3280239"/>
            <a:ext cx="137231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Validieren</a:t>
            </a:r>
          </a:p>
        </p:txBody>
      </p:sp>
      <p:sp>
        <p:nvSpPr>
          <p:cNvPr id="20" name="Textfeld 19">
            <a:extLst>
              <a:ext uri="{FF2B5EF4-FFF2-40B4-BE49-F238E27FC236}">
                <a16:creationId xmlns:a16="http://schemas.microsoft.com/office/drawing/2014/main" id="{BE4296CC-2A59-F44E-B2C0-FB1336FB52C3}"/>
              </a:ext>
            </a:extLst>
          </p:cNvPr>
          <p:cNvSpPr txBox="1"/>
          <p:nvPr/>
        </p:nvSpPr>
        <p:spPr>
          <a:xfrm>
            <a:off x="10295436" y="2861449"/>
            <a:ext cx="1594622"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Deployment</a:t>
            </a:r>
            <a:endParaRPr lang="de-DE" dirty="0">
              <a:latin typeface="Arial Standard" charset="0"/>
            </a:endParaRPr>
          </a:p>
        </p:txBody>
      </p:sp>
      <p:cxnSp>
        <p:nvCxnSpPr>
          <p:cNvPr id="26" name="Gewinkelte Verbindung 25">
            <a:extLst>
              <a:ext uri="{FF2B5EF4-FFF2-40B4-BE49-F238E27FC236}">
                <a16:creationId xmlns:a16="http://schemas.microsoft.com/office/drawing/2014/main" id="{B0E73367-C86F-6C40-978E-0F91946B8C78}"/>
              </a:ext>
            </a:extLst>
          </p:cNvPr>
          <p:cNvCxnSpPr>
            <a:cxnSpLocks/>
            <a:stCxn id="21" idx="0"/>
            <a:endCxn id="11" idx="0"/>
          </p:cNvCxnSpPr>
          <p:nvPr/>
        </p:nvCxnSpPr>
        <p:spPr>
          <a:xfrm rot="16200000" flipH="1">
            <a:off x="5925586" y="-220540"/>
            <a:ext cx="1009946" cy="5154032"/>
          </a:xfrm>
          <a:prstGeom prst="bentConnector3">
            <a:avLst>
              <a:gd name="adj1" fmla="val -22635"/>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28" name="Gewinkelte Verbindung 27">
            <a:extLst>
              <a:ext uri="{FF2B5EF4-FFF2-40B4-BE49-F238E27FC236}">
                <a16:creationId xmlns:a16="http://schemas.microsoft.com/office/drawing/2014/main" id="{2142C27C-BEDA-794E-B382-7469CF5957AC}"/>
              </a:ext>
            </a:extLst>
          </p:cNvPr>
          <p:cNvCxnSpPr>
            <a:cxnSpLocks/>
            <a:stCxn id="22" idx="2"/>
            <a:endCxn id="11" idx="2"/>
          </p:cNvCxnSpPr>
          <p:nvPr/>
        </p:nvCxnSpPr>
        <p:spPr>
          <a:xfrm rot="5400000" flipH="1" flipV="1">
            <a:off x="6343676" y="1006380"/>
            <a:ext cx="164211" cy="5163586"/>
          </a:xfrm>
          <a:prstGeom prst="bentConnector3">
            <a:avLst>
              <a:gd name="adj1" fmla="val -139211"/>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8" name="Gerade Verbindung mit Pfeil 37">
            <a:extLst>
              <a:ext uri="{FF2B5EF4-FFF2-40B4-BE49-F238E27FC236}">
                <a16:creationId xmlns:a16="http://schemas.microsoft.com/office/drawing/2014/main" id="{A1412F5E-AC0E-C04D-8994-E30C4107187C}"/>
              </a:ext>
            </a:extLst>
          </p:cNvPr>
          <p:cNvCxnSpPr>
            <a:stCxn id="11" idx="3"/>
            <a:endCxn id="20" idx="1"/>
          </p:cNvCxnSpPr>
          <p:nvPr/>
        </p:nvCxnSpPr>
        <p:spPr>
          <a:xfrm>
            <a:off x="9702294" y="3183758"/>
            <a:ext cx="593142" cy="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40" name="Pfeil nach oben 39">
            <a:extLst>
              <a:ext uri="{FF2B5EF4-FFF2-40B4-BE49-F238E27FC236}">
                <a16:creationId xmlns:a16="http://schemas.microsoft.com/office/drawing/2014/main" id="{CF332368-47A4-1B4C-BD1B-3E1CE54385F4}"/>
              </a:ext>
            </a:extLst>
          </p:cNvPr>
          <p:cNvSpPr/>
          <p:nvPr/>
        </p:nvSpPr>
        <p:spPr>
          <a:xfrm rot="5400000">
            <a:off x="2432535" y="2677906"/>
            <a:ext cx="484632" cy="527072"/>
          </a:xfrm>
          <a:prstGeom prs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Tree>
    <p:extLst>
      <p:ext uri="{BB962C8B-B14F-4D97-AF65-F5344CB8AC3E}">
        <p14:creationId xmlns:p14="http://schemas.microsoft.com/office/powerpoint/2010/main" val="2645839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A3BC58-4102-A24D-9C4E-FB91156D00A8}"/>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E039D0C9-D1A5-274E-AC48-69828B19BD14}"/>
              </a:ext>
            </a:extLst>
          </p:cNvPr>
          <p:cNvSpPr>
            <a:spLocks noGrp="1"/>
          </p:cNvSpPr>
          <p:nvPr>
            <p:ph type="body" sz="quarter" idx="13"/>
          </p:nvPr>
        </p:nvSpPr>
        <p:spPr/>
        <p:txBody>
          <a:bodyPr/>
          <a:lstStyle/>
          <a:p>
            <a:r>
              <a:rPr lang="de-DE" dirty="0"/>
              <a:t>Was ist explorative Datenanalyse?</a:t>
            </a:r>
          </a:p>
        </p:txBody>
      </p:sp>
      <p:sp>
        <p:nvSpPr>
          <p:cNvPr id="5" name="Textfeld 4">
            <a:extLst>
              <a:ext uri="{FF2B5EF4-FFF2-40B4-BE49-F238E27FC236}">
                <a16:creationId xmlns:a16="http://schemas.microsoft.com/office/drawing/2014/main" id="{20C6894E-336D-4C43-9D10-400AD550266F}"/>
              </a:ext>
            </a:extLst>
          </p:cNvPr>
          <p:cNvSpPr txBox="1"/>
          <p:nvPr/>
        </p:nvSpPr>
        <p:spPr>
          <a:xfrm>
            <a:off x="2222565" y="2667220"/>
            <a:ext cx="5044284" cy="644618"/>
          </a:xfrm>
          <a:prstGeom prst="rect">
            <a:avLst/>
          </a:prstGeom>
          <a:noFill/>
        </p:spPr>
        <p:txBody>
          <a:bodyPr vert="horz" wrap="none" lIns="180000" tIns="180000" rIns="180000" bIns="180000" rtlCol="0" anchor="t" anchorCtr="0">
            <a:spAutoFit/>
          </a:bodyPr>
          <a:lstStyle/>
          <a:p>
            <a:pPr>
              <a:lnSpc>
                <a:spcPct val="110000"/>
              </a:lnSpc>
            </a:pPr>
            <a:r>
              <a:rPr lang="de-DE" i="1" dirty="0">
                <a:latin typeface="Arial Standard" charset="0"/>
              </a:rPr>
              <a:t>„</a:t>
            </a:r>
            <a:r>
              <a:rPr lang="de-DE" i="1" dirty="0" err="1">
                <a:latin typeface="Arial Standard" charset="0"/>
              </a:rPr>
              <a:t>Explanatory</a:t>
            </a:r>
            <a:r>
              <a:rPr lang="de-DE" i="1" dirty="0">
                <a:latin typeface="Arial Standard" charset="0"/>
              </a:rPr>
              <a:t> </a:t>
            </a:r>
            <a:r>
              <a:rPr lang="de-DE" i="1" dirty="0" err="1">
                <a:latin typeface="Arial Standard" charset="0"/>
              </a:rPr>
              <a:t>data</a:t>
            </a:r>
            <a:r>
              <a:rPr lang="de-DE" i="1" dirty="0">
                <a:latin typeface="Arial Standard" charset="0"/>
              </a:rPr>
              <a:t> </a:t>
            </a:r>
            <a:r>
              <a:rPr lang="de-DE" i="1" dirty="0" err="1">
                <a:latin typeface="Arial Standard" charset="0"/>
              </a:rPr>
              <a:t>analysis</a:t>
            </a:r>
            <a:r>
              <a:rPr lang="de-DE" i="1" dirty="0">
                <a:latin typeface="Arial Standard" charset="0"/>
              </a:rPr>
              <a:t> </a:t>
            </a:r>
            <a:r>
              <a:rPr lang="de-DE" i="1" dirty="0" err="1">
                <a:latin typeface="Arial Standard" charset="0"/>
              </a:rPr>
              <a:t>is</a:t>
            </a:r>
            <a:r>
              <a:rPr lang="de-DE" i="1" dirty="0">
                <a:latin typeface="Arial Standard" charset="0"/>
              </a:rPr>
              <a:t> </a:t>
            </a:r>
            <a:r>
              <a:rPr lang="de-DE" i="1" dirty="0" err="1">
                <a:latin typeface="Arial Standard" charset="0"/>
              </a:rPr>
              <a:t>detective</a:t>
            </a:r>
            <a:r>
              <a:rPr lang="de-DE" i="1" dirty="0">
                <a:latin typeface="Arial Standard" charset="0"/>
              </a:rPr>
              <a:t> work“</a:t>
            </a:r>
            <a:r>
              <a:rPr lang="de-DE" baseline="30000" dirty="0">
                <a:latin typeface="Arial Standard" charset="0"/>
              </a:rPr>
              <a:t>1</a:t>
            </a:r>
          </a:p>
        </p:txBody>
      </p:sp>
      <p:sp>
        <p:nvSpPr>
          <p:cNvPr id="6" name="Textfeld 5">
            <a:extLst>
              <a:ext uri="{FF2B5EF4-FFF2-40B4-BE49-F238E27FC236}">
                <a16:creationId xmlns:a16="http://schemas.microsoft.com/office/drawing/2014/main" id="{D7926AF2-62B8-4049-86FD-F802480DB912}"/>
              </a:ext>
            </a:extLst>
          </p:cNvPr>
          <p:cNvSpPr txBox="1"/>
          <p:nvPr/>
        </p:nvSpPr>
        <p:spPr>
          <a:xfrm>
            <a:off x="2222565" y="3451486"/>
            <a:ext cx="5541264" cy="1558715"/>
          </a:xfrm>
          <a:prstGeom prst="rect">
            <a:avLst/>
          </a:prstGeom>
          <a:noFill/>
        </p:spPr>
        <p:txBody>
          <a:bodyPr vert="horz" wrap="square" lIns="180000" tIns="180000" rIns="180000" bIns="180000" rtlCol="0" anchor="t" anchorCtr="0">
            <a:spAutoFit/>
          </a:bodyPr>
          <a:lstStyle/>
          <a:p>
            <a:pPr>
              <a:lnSpc>
                <a:spcPct val="110000"/>
              </a:lnSpc>
            </a:pPr>
            <a:r>
              <a:rPr lang="de-DE" i="1" dirty="0">
                <a:latin typeface="Arial Standard" charset="0"/>
              </a:rPr>
              <a:t>„Die Arbeit eines guten Ermittlers zeichnet sich dadurch aus, dass er weiß, wonach es sich an einem Tatort zu suchen lohnt und welche Hilfsmittel er dazu benötigt“</a:t>
            </a:r>
            <a:r>
              <a:rPr lang="de-DE" baseline="30000" dirty="0">
                <a:latin typeface="Arial Standard" charset="0"/>
              </a:rPr>
              <a:t>2</a:t>
            </a:r>
          </a:p>
        </p:txBody>
      </p:sp>
      <p:sp>
        <p:nvSpPr>
          <p:cNvPr id="7" name="Textfeld 6">
            <a:extLst>
              <a:ext uri="{FF2B5EF4-FFF2-40B4-BE49-F238E27FC236}">
                <a16:creationId xmlns:a16="http://schemas.microsoft.com/office/drawing/2014/main" id="{BEC3A04D-ACC0-114B-9DB8-7754CA990D4D}"/>
              </a:ext>
            </a:extLst>
          </p:cNvPr>
          <p:cNvSpPr txBox="1"/>
          <p:nvPr/>
        </p:nvSpPr>
        <p:spPr>
          <a:xfrm>
            <a:off x="382951" y="5744830"/>
            <a:ext cx="6368942" cy="754072"/>
          </a:xfrm>
          <a:prstGeom prst="rect">
            <a:avLst/>
          </a:prstGeom>
          <a:noFill/>
        </p:spPr>
        <p:txBody>
          <a:bodyPr vert="horz" wrap="none" lIns="180000" tIns="180000" rIns="180000" bIns="180000" rtlCol="0" anchor="t" anchorCtr="0">
            <a:spAutoFit/>
          </a:bodyPr>
          <a:lstStyle/>
          <a:p>
            <a:pPr>
              <a:lnSpc>
                <a:spcPct val="110000"/>
              </a:lnSpc>
            </a:pPr>
            <a:r>
              <a:rPr lang="de-DE" sz="1200" baseline="30000" dirty="0">
                <a:latin typeface="Arial Standard" charset="0"/>
              </a:rPr>
              <a:t>1</a:t>
            </a:r>
            <a:r>
              <a:rPr lang="de-DE" sz="1200" dirty="0">
                <a:latin typeface="Arial Standard" charset="0"/>
              </a:rPr>
              <a:t>Tukey, J., W., </a:t>
            </a:r>
            <a:r>
              <a:rPr lang="de-DE" sz="1200" dirty="0" err="1">
                <a:latin typeface="Arial Standard" charset="0"/>
              </a:rPr>
              <a:t>Explanatory</a:t>
            </a:r>
            <a:r>
              <a:rPr lang="de-DE" sz="1200" dirty="0">
                <a:latin typeface="Arial Standard" charset="0"/>
              </a:rPr>
              <a:t> </a:t>
            </a:r>
            <a:r>
              <a:rPr lang="de-DE" sz="1200" dirty="0" err="1">
                <a:latin typeface="Arial Standard" charset="0"/>
              </a:rPr>
              <a:t>data</a:t>
            </a:r>
            <a:r>
              <a:rPr lang="de-DE" sz="1200" dirty="0">
                <a:latin typeface="Arial Standard" charset="0"/>
              </a:rPr>
              <a:t> </a:t>
            </a:r>
            <a:r>
              <a:rPr lang="de-DE" sz="1200" dirty="0" err="1">
                <a:latin typeface="Arial Standard" charset="0"/>
              </a:rPr>
              <a:t>analyses</a:t>
            </a:r>
            <a:r>
              <a:rPr lang="de-DE" sz="1200" dirty="0">
                <a:latin typeface="Arial Standard" charset="0"/>
              </a:rPr>
              <a:t>, 1977, S 1.</a:t>
            </a:r>
          </a:p>
          <a:p>
            <a:pPr>
              <a:lnSpc>
                <a:spcPct val="110000"/>
              </a:lnSpc>
            </a:pPr>
            <a:r>
              <a:rPr lang="de-DE" sz="1200" baseline="30000" dirty="0">
                <a:latin typeface="Arial Standard" charset="0"/>
              </a:rPr>
              <a:t>2</a:t>
            </a:r>
            <a:r>
              <a:rPr lang="de-DE" sz="1200" dirty="0">
                <a:latin typeface="Arial Standard" charset="0"/>
              </a:rPr>
              <a:t>Burkhardt, M., </a:t>
            </a:r>
            <a:r>
              <a:rPr lang="de-DE" sz="1200" dirty="0" err="1">
                <a:latin typeface="Arial Standard" charset="0"/>
              </a:rPr>
              <a:t>Sedlmeier</a:t>
            </a:r>
            <a:r>
              <a:rPr lang="de-DE" sz="1200" dirty="0">
                <a:latin typeface="Arial Standard" charset="0"/>
              </a:rPr>
              <a:t>, P., Explorative und deskriptive Datenanalyse mit R, 2015, S.9</a:t>
            </a:r>
          </a:p>
        </p:txBody>
      </p:sp>
      <p:grpSp>
        <p:nvGrpSpPr>
          <p:cNvPr id="10" name="Grafik 8">
            <a:extLst>
              <a:ext uri="{FF2B5EF4-FFF2-40B4-BE49-F238E27FC236}">
                <a16:creationId xmlns:a16="http://schemas.microsoft.com/office/drawing/2014/main" id="{807C7823-B6E1-444F-9DF1-1D1EF1F554CB}"/>
              </a:ext>
            </a:extLst>
          </p:cNvPr>
          <p:cNvGrpSpPr/>
          <p:nvPr/>
        </p:nvGrpSpPr>
        <p:grpSpPr>
          <a:xfrm>
            <a:off x="7622969" y="3032359"/>
            <a:ext cx="1186071" cy="1563438"/>
            <a:chOff x="7423676" y="2189553"/>
            <a:chExt cx="1186071" cy="1563438"/>
          </a:xfrm>
        </p:grpSpPr>
        <p:sp>
          <p:nvSpPr>
            <p:cNvPr id="11" name="Freihandform 10">
              <a:extLst>
                <a:ext uri="{FF2B5EF4-FFF2-40B4-BE49-F238E27FC236}">
                  <a16:creationId xmlns:a16="http://schemas.microsoft.com/office/drawing/2014/main" id="{219386D6-00A0-8240-B019-15B3761219D1}"/>
                </a:ext>
              </a:extLst>
            </p:cNvPr>
            <p:cNvSpPr/>
            <p:nvPr/>
          </p:nvSpPr>
          <p:spPr>
            <a:xfrm>
              <a:off x="7423695" y="3068720"/>
              <a:ext cx="1186052" cy="684271"/>
            </a:xfrm>
            <a:custGeom>
              <a:avLst/>
              <a:gdLst>
                <a:gd name="connsiteX0" fmla="*/ 778168 w 1186052"/>
                <a:gd name="connsiteY0" fmla="*/ 1 h 684271"/>
                <a:gd name="connsiteX1" fmla="*/ 778168 w 1186052"/>
                <a:gd name="connsiteY1" fmla="*/ 1 h 684271"/>
                <a:gd name="connsiteX2" fmla="*/ 734553 w 1186052"/>
                <a:gd name="connsiteY2" fmla="*/ 202978 h 684271"/>
                <a:gd name="connsiteX3" fmla="*/ 593036 w 1186052"/>
                <a:gd name="connsiteY3" fmla="*/ 39006 h 684271"/>
                <a:gd name="connsiteX4" fmla="*/ 456019 w 1186052"/>
                <a:gd name="connsiteY4" fmla="*/ 202978 h 684271"/>
                <a:gd name="connsiteX5" fmla="*/ 408254 w 1186052"/>
                <a:gd name="connsiteY5" fmla="*/ 55 h 684271"/>
                <a:gd name="connsiteX6" fmla="*/ 9 w 1186052"/>
                <a:gd name="connsiteY6" fmla="*/ 495582 h 684271"/>
                <a:gd name="connsiteX7" fmla="*/ 215655 w 1186052"/>
                <a:gd name="connsiteY7" fmla="*/ 603405 h 684271"/>
                <a:gd name="connsiteX8" fmla="*/ 593251 w 1186052"/>
                <a:gd name="connsiteY8" fmla="*/ 684273 h 684271"/>
                <a:gd name="connsiteX9" fmla="*/ 970416 w 1186052"/>
                <a:gd name="connsiteY9" fmla="*/ 603405 h 684271"/>
                <a:gd name="connsiteX10" fmla="*/ 1186062 w 1186052"/>
                <a:gd name="connsiteY10" fmla="*/ 495582 h 684271"/>
                <a:gd name="connsiteX11" fmla="*/ 778168 w 1186052"/>
                <a:gd name="connsiteY11" fmla="*/ 1 h 68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6052" h="684271">
                  <a:moveTo>
                    <a:pt x="778168" y="1"/>
                  </a:moveTo>
                  <a:lnTo>
                    <a:pt x="778168" y="1"/>
                  </a:lnTo>
                  <a:lnTo>
                    <a:pt x="734553" y="202978"/>
                  </a:lnTo>
                  <a:lnTo>
                    <a:pt x="593036" y="39006"/>
                  </a:lnTo>
                  <a:lnTo>
                    <a:pt x="456019" y="202978"/>
                  </a:lnTo>
                  <a:lnTo>
                    <a:pt x="408254" y="55"/>
                  </a:lnTo>
                  <a:cubicBezTo>
                    <a:pt x="38205" y="60382"/>
                    <a:pt x="9" y="328538"/>
                    <a:pt x="9" y="495582"/>
                  </a:cubicBezTo>
                  <a:cubicBezTo>
                    <a:pt x="9" y="576450"/>
                    <a:pt x="120205" y="596532"/>
                    <a:pt x="215655" y="603405"/>
                  </a:cubicBezTo>
                  <a:cubicBezTo>
                    <a:pt x="269890" y="682925"/>
                    <a:pt x="555567" y="684273"/>
                    <a:pt x="593251" y="684273"/>
                  </a:cubicBezTo>
                  <a:cubicBezTo>
                    <a:pt x="630908" y="684273"/>
                    <a:pt x="916181" y="682925"/>
                    <a:pt x="970416" y="603405"/>
                  </a:cubicBezTo>
                  <a:cubicBezTo>
                    <a:pt x="1065866" y="596532"/>
                    <a:pt x="1186062" y="576450"/>
                    <a:pt x="1186062" y="495582"/>
                  </a:cubicBezTo>
                  <a:cubicBezTo>
                    <a:pt x="1186062" y="328780"/>
                    <a:pt x="1146653" y="60921"/>
                    <a:pt x="778168" y="1"/>
                  </a:cubicBezTo>
                </a:path>
              </a:pathLst>
            </a:custGeom>
            <a:solidFill>
              <a:srgbClr val="FFFFFF"/>
            </a:solidFill>
            <a:ln w="26938" cap="flat">
              <a:solidFill>
                <a:schemeClr val="accent1">
                  <a:lumMod val="75000"/>
                </a:schemeClr>
              </a:solidFill>
              <a:prstDash val="solid"/>
              <a:miter/>
            </a:ln>
          </p:spPr>
          <p:txBody>
            <a:bodyPr rtlCol="0" anchor="ctr"/>
            <a:lstStyle/>
            <a:p>
              <a:endParaRPr lang="de-DE"/>
            </a:p>
          </p:txBody>
        </p:sp>
        <p:sp>
          <p:nvSpPr>
            <p:cNvPr id="12" name="Freihandform 11">
              <a:extLst>
                <a:ext uri="{FF2B5EF4-FFF2-40B4-BE49-F238E27FC236}">
                  <a16:creationId xmlns:a16="http://schemas.microsoft.com/office/drawing/2014/main" id="{D4196E4F-8A2D-8144-A692-DB095F1991DC}"/>
                </a:ext>
              </a:extLst>
            </p:cNvPr>
            <p:cNvSpPr/>
            <p:nvPr/>
          </p:nvSpPr>
          <p:spPr>
            <a:xfrm>
              <a:off x="7960567" y="3296437"/>
              <a:ext cx="112297" cy="456549"/>
            </a:xfrm>
            <a:custGeom>
              <a:avLst/>
              <a:gdLst>
                <a:gd name="connsiteX0" fmla="*/ 9 w 112297"/>
                <a:gd name="connsiteY0" fmla="*/ 455472 h 456549"/>
                <a:gd name="connsiteX1" fmla="*/ 56373 w 112297"/>
                <a:gd name="connsiteY1" fmla="*/ 456551 h 456549"/>
                <a:gd name="connsiteX2" fmla="*/ 112307 w 112297"/>
                <a:gd name="connsiteY2" fmla="*/ 455472 h 456549"/>
                <a:gd name="connsiteX3" fmla="*/ 56158 w 112297"/>
                <a:gd name="connsiteY3" fmla="*/ 1 h 456549"/>
                <a:gd name="connsiteX4" fmla="*/ 9 w 112297"/>
                <a:gd name="connsiteY4" fmla="*/ 455472 h 456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297" h="456549">
                  <a:moveTo>
                    <a:pt x="9" y="455472"/>
                  </a:moveTo>
                  <a:cubicBezTo>
                    <a:pt x="27288" y="456443"/>
                    <a:pt x="48044" y="456551"/>
                    <a:pt x="56373" y="456551"/>
                  </a:cubicBezTo>
                  <a:cubicBezTo>
                    <a:pt x="64622" y="456551"/>
                    <a:pt x="85243" y="456443"/>
                    <a:pt x="112307" y="455472"/>
                  </a:cubicBezTo>
                  <a:lnTo>
                    <a:pt x="56158" y="1"/>
                  </a:lnTo>
                  <a:lnTo>
                    <a:pt x="9" y="455472"/>
                  </a:lnTo>
                  <a:close/>
                </a:path>
              </a:pathLst>
            </a:custGeom>
            <a:solidFill>
              <a:srgbClr val="A0DCF0"/>
            </a:solidFill>
            <a:ln w="26938" cap="flat">
              <a:solidFill>
                <a:schemeClr val="accent1">
                  <a:lumMod val="75000"/>
                </a:schemeClr>
              </a:solidFill>
              <a:prstDash val="solid"/>
              <a:miter/>
            </a:ln>
          </p:spPr>
          <p:txBody>
            <a:bodyPr rtlCol="0" anchor="ctr"/>
            <a:lstStyle/>
            <a:p>
              <a:endParaRPr lang="de-DE"/>
            </a:p>
          </p:txBody>
        </p:sp>
        <p:sp>
          <p:nvSpPr>
            <p:cNvPr id="13" name="Freihandform 12">
              <a:extLst>
                <a:ext uri="{FF2B5EF4-FFF2-40B4-BE49-F238E27FC236}">
                  <a16:creationId xmlns:a16="http://schemas.microsoft.com/office/drawing/2014/main" id="{AD935CB8-7283-674C-94EC-E5034C293B2C}"/>
                </a:ext>
              </a:extLst>
            </p:cNvPr>
            <p:cNvSpPr/>
            <p:nvPr/>
          </p:nvSpPr>
          <p:spPr>
            <a:xfrm>
              <a:off x="7928829" y="3107731"/>
              <a:ext cx="172570" cy="193164"/>
            </a:xfrm>
            <a:custGeom>
              <a:avLst/>
              <a:gdLst>
                <a:gd name="connsiteX0" fmla="*/ 172580 w 172570"/>
                <a:gd name="connsiteY0" fmla="*/ 98902 h 193164"/>
                <a:gd name="connsiteX1" fmla="*/ 87885 w 172570"/>
                <a:gd name="connsiteY1" fmla="*/ 193166 h 193164"/>
                <a:gd name="connsiteX2" fmla="*/ 9 w 172570"/>
                <a:gd name="connsiteY2" fmla="*/ 105290 h 193164"/>
                <a:gd name="connsiteX3" fmla="*/ 87885 w 172570"/>
                <a:gd name="connsiteY3" fmla="*/ 1 h 193164"/>
              </a:gdLst>
              <a:ahLst/>
              <a:cxnLst>
                <a:cxn ang="0">
                  <a:pos x="connsiteX0" y="connsiteY0"/>
                </a:cxn>
                <a:cxn ang="0">
                  <a:pos x="connsiteX1" y="connsiteY1"/>
                </a:cxn>
                <a:cxn ang="0">
                  <a:pos x="connsiteX2" y="connsiteY2"/>
                </a:cxn>
                <a:cxn ang="0">
                  <a:pos x="connsiteX3" y="connsiteY3"/>
                </a:cxn>
              </a:cxnLst>
              <a:rect l="l" t="t" r="r" b="b"/>
              <a:pathLst>
                <a:path w="172570" h="193164">
                  <a:moveTo>
                    <a:pt x="172580" y="98902"/>
                  </a:moveTo>
                  <a:lnTo>
                    <a:pt x="87885" y="193166"/>
                  </a:lnTo>
                  <a:lnTo>
                    <a:pt x="9" y="105290"/>
                  </a:lnTo>
                  <a:lnTo>
                    <a:pt x="87885" y="1"/>
                  </a:lnTo>
                  <a:close/>
                </a:path>
              </a:pathLst>
            </a:custGeom>
            <a:solidFill>
              <a:schemeClr val="accent1">
                <a:lumMod val="60000"/>
                <a:lumOff val="40000"/>
              </a:schemeClr>
            </a:solidFill>
            <a:ln w="26938" cap="flat">
              <a:solidFill>
                <a:schemeClr val="accent1">
                  <a:lumMod val="75000"/>
                </a:schemeClr>
              </a:solidFill>
              <a:prstDash val="solid"/>
              <a:miter/>
            </a:ln>
          </p:spPr>
          <p:txBody>
            <a:bodyPr rtlCol="0" anchor="ctr"/>
            <a:lstStyle/>
            <a:p>
              <a:endParaRPr lang="de-DE"/>
            </a:p>
          </p:txBody>
        </p:sp>
        <p:sp>
          <p:nvSpPr>
            <p:cNvPr id="14" name="Freihandform 13">
              <a:extLst>
                <a:ext uri="{FF2B5EF4-FFF2-40B4-BE49-F238E27FC236}">
                  <a16:creationId xmlns:a16="http://schemas.microsoft.com/office/drawing/2014/main" id="{23A2247C-4C66-8847-9B29-A9262A9CED7E}"/>
                </a:ext>
              </a:extLst>
            </p:cNvPr>
            <p:cNvSpPr/>
            <p:nvPr/>
          </p:nvSpPr>
          <p:spPr>
            <a:xfrm>
              <a:off x="7640103" y="2297382"/>
              <a:ext cx="753952" cy="834873"/>
            </a:xfrm>
            <a:custGeom>
              <a:avLst/>
              <a:gdLst>
                <a:gd name="connsiteX0" fmla="*/ 191853 w 753952"/>
                <a:gd name="connsiteY0" fmla="*/ 771394 h 834873"/>
                <a:gd name="connsiteX1" fmla="*/ 187918 w 753952"/>
                <a:gd name="connsiteY1" fmla="*/ 754762 h 834873"/>
                <a:gd name="connsiteX2" fmla="*/ 241829 w 753952"/>
                <a:gd name="connsiteY2" fmla="*/ 702522 h 834873"/>
                <a:gd name="connsiteX3" fmla="*/ 376608 w 753952"/>
                <a:gd name="connsiteY3" fmla="*/ 810345 h 834873"/>
                <a:gd name="connsiteX4" fmla="*/ 511602 w 753952"/>
                <a:gd name="connsiteY4" fmla="*/ 702522 h 834873"/>
                <a:gd name="connsiteX5" fmla="*/ 565298 w 753952"/>
                <a:gd name="connsiteY5" fmla="*/ 754762 h 834873"/>
                <a:gd name="connsiteX6" fmla="*/ 561740 w 753952"/>
                <a:gd name="connsiteY6" fmla="*/ 771340 h 834873"/>
                <a:gd name="connsiteX7" fmla="*/ 561767 w 753952"/>
                <a:gd name="connsiteY7" fmla="*/ 771340 h 834873"/>
                <a:gd name="connsiteX8" fmla="*/ 753961 w 753952"/>
                <a:gd name="connsiteY8" fmla="*/ 834874 h 834873"/>
                <a:gd name="connsiteX9" fmla="*/ 646381 w 753952"/>
                <a:gd name="connsiteY9" fmla="*/ 323470 h 834873"/>
                <a:gd name="connsiteX10" fmla="*/ 376823 w 753952"/>
                <a:gd name="connsiteY10" fmla="*/ 1 h 834873"/>
                <a:gd name="connsiteX11" fmla="*/ 107266 w 753952"/>
                <a:gd name="connsiteY11" fmla="*/ 323470 h 834873"/>
                <a:gd name="connsiteX12" fmla="*/ 9 w 753952"/>
                <a:gd name="connsiteY12" fmla="*/ 834147 h 834873"/>
                <a:gd name="connsiteX13" fmla="*/ 191853 w 753952"/>
                <a:gd name="connsiteY13" fmla="*/ 771394 h 83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952" h="834873">
                  <a:moveTo>
                    <a:pt x="191853" y="771394"/>
                  </a:moveTo>
                  <a:lnTo>
                    <a:pt x="187918" y="754762"/>
                  </a:lnTo>
                  <a:lnTo>
                    <a:pt x="241829" y="702522"/>
                  </a:lnTo>
                  <a:lnTo>
                    <a:pt x="376608" y="810345"/>
                  </a:lnTo>
                  <a:lnTo>
                    <a:pt x="511602" y="702522"/>
                  </a:lnTo>
                  <a:lnTo>
                    <a:pt x="565298" y="754762"/>
                  </a:lnTo>
                  <a:lnTo>
                    <a:pt x="561740" y="771340"/>
                  </a:lnTo>
                  <a:lnTo>
                    <a:pt x="561767" y="771340"/>
                  </a:lnTo>
                  <a:cubicBezTo>
                    <a:pt x="639642" y="784225"/>
                    <a:pt x="702718" y="806409"/>
                    <a:pt x="753961" y="834874"/>
                  </a:cubicBezTo>
                  <a:cubicBezTo>
                    <a:pt x="646408" y="565614"/>
                    <a:pt x="646381" y="323470"/>
                    <a:pt x="646381" y="323470"/>
                  </a:cubicBezTo>
                  <a:cubicBezTo>
                    <a:pt x="646381" y="144807"/>
                    <a:pt x="565514" y="1"/>
                    <a:pt x="376823" y="1"/>
                  </a:cubicBezTo>
                  <a:cubicBezTo>
                    <a:pt x="188133" y="1"/>
                    <a:pt x="107266" y="144807"/>
                    <a:pt x="107266" y="323470"/>
                  </a:cubicBezTo>
                  <a:cubicBezTo>
                    <a:pt x="107266" y="323470"/>
                    <a:pt x="107239" y="565182"/>
                    <a:pt x="9" y="834147"/>
                  </a:cubicBezTo>
                  <a:cubicBezTo>
                    <a:pt x="51171" y="806005"/>
                    <a:pt x="114113" y="784063"/>
                    <a:pt x="191853" y="771394"/>
                  </a:cubicBezTo>
                </a:path>
              </a:pathLst>
            </a:custGeom>
            <a:solidFill>
              <a:schemeClr val="accent1"/>
            </a:solidFill>
            <a:ln w="26938" cap="flat">
              <a:solidFill>
                <a:schemeClr val="accent1">
                  <a:lumMod val="75000"/>
                </a:schemeClr>
              </a:solidFill>
              <a:prstDash val="solid"/>
              <a:miter/>
            </a:ln>
          </p:spPr>
          <p:txBody>
            <a:bodyPr rtlCol="0" anchor="ctr"/>
            <a:lstStyle/>
            <a:p>
              <a:endParaRPr lang="de-DE"/>
            </a:p>
          </p:txBody>
        </p:sp>
        <p:sp>
          <p:nvSpPr>
            <p:cNvPr id="15" name="Freihandform 14">
              <a:extLst>
                <a:ext uri="{FF2B5EF4-FFF2-40B4-BE49-F238E27FC236}">
                  <a16:creationId xmlns:a16="http://schemas.microsoft.com/office/drawing/2014/main" id="{D73641CC-190A-7B48-BBF3-6145ED295469}"/>
                </a:ext>
              </a:extLst>
            </p:cNvPr>
            <p:cNvSpPr/>
            <p:nvPr/>
          </p:nvSpPr>
          <p:spPr>
            <a:xfrm>
              <a:off x="7828020" y="2999910"/>
              <a:ext cx="377380" cy="271794"/>
            </a:xfrm>
            <a:custGeom>
              <a:avLst/>
              <a:gdLst>
                <a:gd name="connsiteX0" fmla="*/ 323694 w 377380"/>
                <a:gd name="connsiteY0" fmla="*/ 1 h 271794"/>
                <a:gd name="connsiteX1" fmla="*/ 377390 w 377380"/>
                <a:gd name="connsiteY1" fmla="*/ 52214 h 271794"/>
                <a:gd name="connsiteX2" fmla="*/ 330217 w 377380"/>
                <a:gd name="connsiteY2" fmla="*/ 271796 h 271794"/>
                <a:gd name="connsiteX3" fmla="*/ 188699 w 377380"/>
                <a:gd name="connsiteY3" fmla="*/ 107824 h 271794"/>
                <a:gd name="connsiteX4" fmla="*/ 51683 w 377380"/>
                <a:gd name="connsiteY4" fmla="*/ 271796 h 271794"/>
                <a:gd name="connsiteX5" fmla="*/ 9 w 377380"/>
                <a:gd name="connsiteY5" fmla="*/ 52214 h 271794"/>
                <a:gd name="connsiteX6" fmla="*/ 53921 w 377380"/>
                <a:gd name="connsiteY6" fmla="*/ 1 h 271794"/>
                <a:gd name="connsiteX7" fmla="*/ 188699 w 377380"/>
                <a:gd name="connsiteY7" fmla="*/ 107824 h 27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7380" h="271794">
                  <a:moveTo>
                    <a:pt x="323694" y="1"/>
                  </a:moveTo>
                  <a:lnTo>
                    <a:pt x="377390" y="52214"/>
                  </a:lnTo>
                  <a:lnTo>
                    <a:pt x="330217" y="271796"/>
                  </a:lnTo>
                  <a:lnTo>
                    <a:pt x="188699" y="107824"/>
                  </a:lnTo>
                  <a:lnTo>
                    <a:pt x="51683" y="271796"/>
                  </a:lnTo>
                  <a:lnTo>
                    <a:pt x="9" y="52214"/>
                  </a:lnTo>
                  <a:lnTo>
                    <a:pt x="53921" y="1"/>
                  </a:lnTo>
                  <a:lnTo>
                    <a:pt x="188699" y="107824"/>
                  </a:lnTo>
                  <a:close/>
                </a:path>
              </a:pathLst>
            </a:custGeom>
            <a:solidFill>
              <a:srgbClr val="FFFFFF"/>
            </a:solidFill>
            <a:ln w="26938" cap="flat">
              <a:solidFill>
                <a:schemeClr val="accent1">
                  <a:lumMod val="75000"/>
                </a:schemeClr>
              </a:solidFill>
              <a:prstDash val="solid"/>
              <a:miter/>
            </a:ln>
          </p:spPr>
          <p:txBody>
            <a:bodyPr rtlCol="0" anchor="ctr"/>
            <a:lstStyle/>
            <a:p>
              <a:endParaRPr lang="de-DE"/>
            </a:p>
          </p:txBody>
        </p:sp>
        <p:sp>
          <p:nvSpPr>
            <p:cNvPr id="16" name="Freihandform 15">
              <a:extLst>
                <a:ext uri="{FF2B5EF4-FFF2-40B4-BE49-F238E27FC236}">
                  <a16:creationId xmlns:a16="http://schemas.microsoft.com/office/drawing/2014/main" id="{F8106E43-5F35-404B-B269-3D24C4FF1FA7}"/>
                </a:ext>
              </a:extLst>
            </p:cNvPr>
            <p:cNvSpPr/>
            <p:nvPr/>
          </p:nvSpPr>
          <p:spPr>
            <a:xfrm>
              <a:off x="7881932" y="2925391"/>
              <a:ext cx="269773" cy="182328"/>
            </a:xfrm>
            <a:custGeom>
              <a:avLst/>
              <a:gdLst>
                <a:gd name="connsiteX0" fmla="*/ 135003 w 269773"/>
                <a:gd name="connsiteY0" fmla="*/ 72835 h 182328"/>
                <a:gd name="connsiteX1" fmla="*/ 9 w 269773"/>
                <a:gd name="connsiteY1" fmla="*/ 1 h 182328"/>
                <a:gd name="connsiteX2" fmla="*/ 9 w 269773"/>
                <a:gd name="connsiteY2" fmla="*/ 74507 h 182328"/>
                <a:gd name="connsiteX3" fmla="*/ 134788 w 269773"/>
                <a:gd name="connsiteY3" fmla="*/ 182330 h 182328"/>
                <a:gd name="connsiteX4" fmla="*/ 269782 w 269773"/>
                <a:gd name="connsiteY4" fmla="*/ 74507 h 182328"/>
                <a:gd name="connsiteX5" fmla="*/ 269674 w 269773"/>
                <a:gd name="connsiteY5" fmla="*/ 324 h 182328"/>
                <a:gd name="connsiteX6" fmla="*/ 135003 w 269773"/>
                <a:gd name="connsiteY6" fmla="*/ 72835 h 18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773" h="182328">
                  <a:moveTo>
                    <a:pt x="135003" y="72835"/>
                  </a:moveTo>
                  <a:cubicBezTo>
                    <a:pt x="89206" y="72835"/>
                    <a:pt x="41494" y="46958"/>
                    <a:pt x="9" y="1"/>
                  </a:cubicBezTo>
                  <a:lnTo>
                    <a:pt x="9" y="74507"/>
                  </a:lnTo>
                  <a:lnTo>
                    <a:pt x="134788" y="182330"/>
                  </a:lnTo>
                  <a:lnTo>
                    <a:pt x="269782" y="74507"/>
                  </a:lnTo>
                  <a:lnTo>
                    <a:pt x="269674" y="324"/>
                  </a:lnTo>
                  <a:cubicBezTo>
                    <a:pt x="228270" y="47039"/>
                    <a:pt x="180666" y="72835"/>
                    <a:pt x="135003" y="72835"/>
                  </a:cubicBezTo>
                </a:path>
              </a:pathLst>
            </a:custGeom>
            <a:solidFill>
              <a:srgbClr val="FFFFFF"/>
            </a:solidFill>
            <a:ln w="26938" cap="flat">
              <a:solidFill>
                <a:schemeClr val="accent1">
                  <a:lumMod val="75000"/>
                </a:schemeClr>
              </a:solidFill>
              <a:prstDash val="solid"/>
              <a:miter/>
            </a:ln>
          </p:spPr>
          <p:txBody>
            <a:bodyPr rtlCol="0" anchor="ctr"/>
            <a:lstStyle/>
            <a:p>
              <a:endParaRPr lang="de-DE"/>
            </a:p>
          </p:txBody>
        </p:sp>
        <p:sp>
          <p:nvSpPr>
            <p:cNvPr id="17" name="Freihandform 16">
              <a:extLst>
                <a:ext uri="{FF2B5EF4-FFF2-40B4-BE49-F238E27FC236}">
                  <a16:creationId xmlns:a16="http://schemas.microsoft.com/office/drawing/2014/main" id="{B4133BA7-B534-9D49-A799-10306285EBEF}"/>
                </a:ext>
              </a:extLst>
            </p:cNvPr>
            <p:cNvSpPr/>
            <p:nvPr/>
          </p:nvSpPr>
          <p:spPr>
            <a:xfrm>
              <a:off x="7747369" y="2459111"/>
              <a:ext cx="539115" cy="539115"/>
            </a:xfrm>
            <a:custGeom>
              <a:avLst/>
              <a:gdLst>
                <a:gd name="connsiteX0" fmla="*/ 53921 w 539115"/>
                <a:gd name="connsiteY0" fmla="*/ 323470 h 539115"/>
                <a:gd name="connsiteX1" fmla="*/ 9 w 539115"/>
                <a:gd name="connsiteY1" fmla="*/ 215647 h 539115"/>
                <a:gd name="connsiteX2" fmla="*/ 53921 w 539115"/>
                <a:gd name="connsiteY2" fmla="*/ 134780 h 539115"/>
                <a:gd name="connsiteX3" fmla="*/ 323478 w 539115"/>
                <a:gd name="connsiteY3" fmla="*/ 1 h 539115"/>
                <a:gd name="connsiteX4" fmla="*/ 485212 w 539115"/>
                <a:gd name="connsiteY4" fmla="*/ 134780 h 539115"/>
                <a:gd name="connsiteX5" fmla="*/ 539124 w 539115"/>
                <a:gd name="connsiteY5" fmla="*/ 215647 h 539115"/>
                <a:gd name="connsiteX6" fmla="*/ 485212 w 539115"/>
                <a:gd name="connsiteY6" fmla="*/ 323470 h 539115"/>
                <a:gd name="connsiteX7" fmla="*/ 269566 w 539115"/>
                <a:gd name="connsiteY7" fmla="*/ 539116 h 539115"/>
                <a:gd name="connsiteX8" fmla="*/ 53921 w 539115"/>
                <a:gd name="connsiteY8" fmla="*/ 323470 h 53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115" h="539115">
                  <a:moveTo>
                    <a:pt x="53921" y="323470"/>
                  </a:moveTo>
                  <a:cubicBezTo>
                    <a:pt x="47936" y="323470"/>
                    <a:pt x="9" y="268561"/>
                    <a:pt x="9" y="215647"/>
                  </a:cubicBezTo>
                  <a:cubicBezTo>
                    <a:pt x="9" y="188691"/>
                    <a:pt x="9" y="134780"/>
                    <a:pt x="53921" y="134780"/>
                  </a:cubicBezTo>
                  <a:cubicBezTo>
                    <a:pt x="215655" y="134780"/>
                    <a:pt x="323478" y="1"/>
                    <a:pt x="323478" y="1"/>
                  </a:cubicBezTo>
                  <a:cubicBezTo>
                    <a:pt x="323478" y="1"/>
                    <a:pt x="377389" y="134780"/>
                    <a:pt x="485212" y="134780"/>
                  </a:cubicBezTo>
                  <a:cubicBezTo>
                    <a:pt x="539124" y="134780"/>
                    <a:pt x="539124" y="188691"/>
                    <a:pt x="539124" y="215647"/>
                  </a:cubicBezTo>
                  <a:cubicBezTo>
                    <a:pt x="539124" y="268561"/>
                    <a:pt x="491251" y="323470"/>
                    <a:pt x="485212" y="323470"/>
                  </a:cubicBezTo>
                  <a:cubicBezTo>
                    <a:pt x="437339" y="458411"/>
                    <a:pt x="350434" y="539116"/>
                    <a:pt x="269566" y="539116"/>
                  </a:cubicBezTo>
                  <a:cubicBezTo>
                    <a:pt x="188699" y="539116"/>
                    <a:pt x="101848" y="458572"/>
                    <a:pt x="53921" y="323470"/>
                  </a:cubicBezTo>
                </a:path>
              </a:pathLst>
            </a:custGeom>
            <a:solidFill>
              <a:srgbClr val="FFFFFF"/>
            </a:solidFill>
            <a:ln w="26938" cap="flat">
              <a:solidFill>
                <a:schemeClr val="accent1">
                  <a:lumMod val="75000"/>
                </a:schemeClr>
              </a:solidFill>
              <a:prstDash val="solid"/>
              <a:miter/>
            </a:ln>
          </p:spPr>
          <p:txBody>
            <a:bodyPr rtlCol="0" anchor="ctr"/>
            <a:lstStyle/>
            <a:p>
              <a:endParaRPr lang="de-DE"/>
            </a:p>
          </p:txBody>
        </p:sp>
        <p:sp>
          <p:nvSpPr>
            <p:cNvPr id="18" name="Freihandform 17">
              <a:extLst>
                <a:ext uri="{FF2B5EF4-FFF2-40B4-BE49-F238E27FC236}">
                  <a16:creationId xmlns:a16="http://schemas.microsoft.com/office/drawing/2014/main" id="{A0336432-81EB-6947-9697-B189869F87E5}"/>
                </a:ext>
              </a:extLst>
            </p:cNvPr>
            <p:cNvSpPr/>
            <p:nvPr/>
          </p:nvSpPr>
          <p:spPr>
            <a:xfrm>
              <a:off x="7720203" y="2459111"/>
              <a:ext cx="593026" cy="161747"/>
            </a:xfrm>
            <a:custGeom>
              <a:avLst/>
              <a:gdLst>
                <a:gd name="connsiteX0" fmla="*/ 53921 w 593026"/>
                <a:gd name="connsiteY0" fmla="*/ 1 h 161747"/>
                <a:gd name="connsiteX1" fmla="*/ 9 w 593026"/>
                <a:gd name="connsiteY1" fmla="*/ 107824 h 161747"/>
                <a:gd name="connsiteX2" fmla="*/ 301536 w 593026"/>
                <a:gd name="connsiteY2" fmla="*/ 161736 h 161747"/>
                <a:gd name="connsiteX3" fmla="*/ 593036 w 593026"/>
                <a:gd name="connsiteY3" fmla="*/ 107824 h 161747"/>
                <a:gd name="connsiteX4" fmla="*/ 539124 w 593026"/>
                <a:gd name="connsiteY4" fmla="*/ 1 h 161747"/>
                <a:gd name="connsiteX5" fmla="*/ 53921 w 593026"/>
                <a:gd name="connsiteY5" fmla="*/ 1 h 16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3026" h="161747">
                  <a:moveTo>
                    <a:pt x="53921" y="1"/>
                  </a:moveTo>
                  <a:lnTo>
                    <a:pt x="9" y="107824"/>
                  </a:lnTo>
                  <a:cubicBezTo>
                    <a:pt x="63" y="106907"/>
                    <a:pt x="107886" y="160765"/>
                    <a:pt x="301536" y="161736"/>
                  </a:cubicBezTo>
                  <a:cubicBezTo>
                    <a:pt x="495213" y="162706"/>
                    <a:pt x="593036" y="107824"/>
                    <a:pt x="593036" y="107824"/>
                  </a:cubicBezTo>
                  <a:lnTo>
                    <a:pt x="539124" y="1"/>
                  </a:lnTo>
                  <a:lnTo>
                    <a:pt x="53921" y="1"/>
                  </a:lnTo>
                  <a:close/>
                </a:path>
              </a:pathLst>
            </a:custGeom>
            <a:solidFill>
              <a:schemeClr val="accent1"/>
            </a:solidFill>
            <a:ln w="26938" cap="flat">
              <a:solidFill>
                <a:schemeClr val="accent1">
                  <a:lumMod val="75000"/>
                </a:schemeClr>
              </a:solidFill>
              <a:prstDash val="solid"/>
              <a:miter/>
            </a:ln>
          </p:spPr>
          <p:txBody>
            <a:bodyPr rtlCol="0" anchor="ctr"/>
            <a:lstStyle/>
            <a:p>
              <a:endParaRPr lang="de-DE"/>
            </a:p>
          </p:txBody>
        </p:sp>
        <p:sp>
          <p:nvSpPr>
            <p:cNvPr id="19" name="Freihandform 18">
              <a:extLst>
                <a:ext uri="{FF2B5EF4-FFF2-40B4-BE49-F238E27FC236}">
                  <a16:creationId xmlns:a16="http://schemas.microsoft.com/office/drawing/2014/main" id="{39CEB8AB-F166-0C4B-8928-4C956EE4ED04}"/>
                </a:ext>
              </a:extLst>
            </p:cNvPr>
            <p:cNvSpPr/>
            <p:nvPr/>
          </p:nvSpPr>
          <p:spPr>
            <a:xfrm>
              <a:off x="7666291" y="2189553"/>
              <a:ext cx="700849" cy="269557"/>
            </a:xfrm>
            <a:custGeom>
              <a:avLst/>
              <a:gdLst>
                <a:gd name="connsiteX0" fmla="*/ 9 w 700849"/>
                <a:gd name="connsiteY0" fmla="*/ 161736 h 269557"/>
                <a:gd name="connsiteX1" fmla="*/ 107832 w 700849"/>
                <a:gd name="connsiteY1" fmla="*/ 269559 h 269557"/>
                <a:gd name="connsiteX2" fmla="*/ 593036 w 700849"/>
                <a:gd name="connsiteY2" fmla="*/ 269559 h 269557"/>
                <a:gd name="connsiteX3" fmla="*/ 700859 w 700849"/>
                <a:gd name="connsiteY3" fmla="*/ 161736 h 269557"/>
                <a:gd name="connsiteX4" fmla="*/ 350434 w 700849"/>
                <a:gd name="connsiteY4" fmla="*/ 1 h 269557"/>
                <a:gd name="connsiteX5" fmla="*/ 9 w 700849"/>
                <a:gd name="connsiteY5" fmla="*/ 161736 h 2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849" h="269557">
                  <a:moveTo>
                    <a:pt x="9" y="161736"/>
                  </a:moveTo>
                  <a:cubicBezTo>
                    <a:pt x="9" y="215647"/>
                    <a:pt x="107832" y="269559"/>
                    <a:pt x="107832" y="269559"/>
                  </a:cubicBezTo>
                  <a:lnTo>
                    <a:pt x="593036" y="269559"/>
                  </a:lnTo>
                  <a:cubicBezTo>
                    <a:pt x="593036" y="269559"/>
                    <a:pt x="700859" y="215647"/>
                    <a:pt x="700859" y="161736"/>
                  </a:cubicBezTo>
                  <a:cubicBezTo>
                    <a:pt x="700859" y="161736"/>
                    <a:pt x="458257" y="107824"/>
                    <a:pt x="350434" y="1"/>
                  </a:cubicBezTo>
                  <a:cubicBezTo>
                    <a:pt x="215655" y="107824"/>
                    <a:pt x="9" y="161736"/>
                    <a:pt x="9" y="161736"/>
                  </a:cubicBezTo>
                </a:path>
              </a:pathLst>
            </a:custGeom>
            <a:solidFill>
              <a:schemeClr val="accent1"/>
            </a:solidFill>
            <a:ln w="26938" cap="flat">
              <a:solidFill>
                <a:schemeClr val="accent1">
                  <a:lumMod val="75000"/>
                </a:schemeClr>
              </a:solidFill>
              <a:prstDash val="solid"/>
              <a:miter/>
            </a:ln>
          </p:spPr>
          <p:txBody>
            <a:bodyPr rtlCol="0" anchor="ctr"/>
            <a:lstStyle/>
            <a:p>
              <a:endParaRPr lang="de-DE"/>
            </a:p>
          </p:txBody>
        </p:sp>
        <p:sp>
          <p:nvSpPr>
            <p:cNvPr id="20" name="Freihandform 19">
              <a:extLst>
                <a:ext uri="{FF2B5EF4-FFF2-40B4-BE49-F238E27FC236}">
                  <a16:creationId xmlns:a16="http://schemas.microsoft.com/office/drawing/2014/main" id="{FC16CD83-2B8E-9240-9786-BDA8D4619765}"/>
                </a:ext>
              </a:extLst>
            </p:cNvPr>
            <p:cNvSpPr/>
            <p:nvPr/>
          </p:nvSpPr>
          <p:spPr>
            <a:xfrm>
              <a:off x="7962804" y="2297376"/>
              <a:ext cx="107823" cy="107823"/>
            </a:xfrm>
            <a:custGeom>
              <a:avLst/>
              <a:gdLst>
                <a:gd name="connsiteX0" fmla="*/ 107832 w 107823"/>
                <a:gd name="connsiteY0" fmla="*/ 53913 h 107823"/>
                <a:gd name="connsiteX1" fmla="*/ 53921 w 107823"/>
                <a:gd name="connsiteY1" fmla="*/ 107824 h 107823"/>
                <a:gd name="connsiteX2" fmla="*/ 9 w 107823"/>
                <a:gd name="connsiteY2" fmla="*/ 53913 h 107823"/>
                <a:gd name="connsiteX3" fmla="*/ 53921 w 107823"/>
                <a:gd name="connsiteY3" fmla="*/ 1 h 107823"/>
                <a:gd name="connsiteX4" fmla="*/ 107832 w 107823"/>
                <a:gd name="connsiteY4" fmla="*/ 53913 h 107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23" h="107823">
                  <a:moveTo>
                    <a:pt x="107832" y="53913"/>
                  </a:moveTo>
                  <a:cubicBezTo>
                    <a:pt x="107832" y="83672"/>
                    <a:pt x="83680" y="107824"/>
                    <a:pt x="53921" y="107824"/>
                  </a:cubicBezTo>
                  <a:cubicBezTo>
                    <a:pt x="24161" y="107824"/>
                    <a:pt x="9" y="83672"/>
                    <a:pt x="9" y="53913"/>
                  </a:cubicBezTo>
                  <a:cubicBezTo>
                    <a:pt x="9" y="24153"/>
                    <a:pt x="24161" y="1"/>
                    <a:pt x="53921" y="1"/>
                  </a:cubicBezTo>
                  <a:cubicBezTo>
                    <a:pt x="83680" y="1"/>
                    <a:pt x="107832" y="24153"/>
                    <a:pt x="107832" y="53913"/>
                  </a:cubicBezTo>
                </a:path>
              </a:pathLst>
            </a:custGeom>
            <a:solidFill>
              <a:srgbClr val="FFFFFF"/>
            </a:solidFill>
            <a:ln w="26938" cap="flat">
              <a:solidFill>
                <a:schemeClr val="accent1">
                  <a:lumMod val="75000"/>
                </a:schemeClr>
              </a:solidFill>
              <a:prstDash val="solid"/>
              <a:miter/>
            </a:ln>
          </p:spPr>
          <p:txBody>
            <a:bodyPr rtlCol="0" anchor="ctr"/>
            <a:lstStyle/>
            <a:p>
              <a:endParaRPr lang="de-DE"/>
            </a:p>
          </p:txBody>
        </p:sp>
        <p:sp>
          <p:nvSpPr>
            <p:cNvPr id="21" name="Freihandform 20">
              <a:extLst>
                <a:ext uri="{FF2B5EF4-FFF2-40B4-BE49-F238E27FC236}">
                  <a16:creationId xmlns:a16="http://schemas.microsoft.com/office/drawing/2014/main" id="{D3306DE1-67AA-6A4B-8C91-6C615CB276A0}"/>
                </a:ext>
              </a:extLst>
            </p:cNvPr>
            <p:cNvSpPr/>
            <p:nvPr/>
          </p:nvSpPr>
          <p:spPr>
            <a:xfrm>
              <a:off x="7747382" y="2593879"/>
              <a:ext cx="539447" cy="404336"/>
            </a:xfrm>
            <a:custGeom>
              <a:avLst/>
              <a:gdLst>
                <a:gd name="connsiteX0" fmla="*/ 492518 w 539447"/>
                <a:gd name="connsiteY0" fmla="*/ 432 h 404336"/>
                <a:gd name="connsiteX1" fmla="*/ 539124 w 539447"/>
                <a:gd name="connsiteY1" fmla="*/ 80868 h 404336"/>
                <a:gd name="connsiteX2" fmla="*/ 485213 w 539447"/>
                <a:gd name="connsiteY2" fmla="*/ 188691 h 404336"/>
                <a:gd name="connsiteX3" fmla="*/ 269567 w 539447"/>
                <a:gd name="connsiteY3" fmla="*/ 404337 h 404336"/>
                <a:gd name="connsiteX4" fmla="*/ 53921 w 539447"/>
                <a:gd name="connsiteY4" fmla="*/ 188691 h 404336"/>
                <a:gd name="connsiteX5" fmla="*/ 9 w 539447"/>
                <a:gd name="connsiteY5" fmla="*/ 80868 h 404336"/>
                <a:gd name="connsiteX6" fmla="*/ 53921 w 539447"/>
                <a:gd name="connsiteY6" fmla="*/ 1 h 40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447" h="404336">
                  <a:moveTo>
                    <a:pt x="492518" y="432"/>
                  </a:moveTo>
                  <a:cubicBezTo>
                    <a:pt x="546429" y="432"/>
                    <a:pt x="539124" y="53912"/>
                    <a:pt x="539124" y="80868"/>
                  </a:cubicBezTo>
                  <a:cubicBezTo>
                    <a:pt x="539124" y="133782"/>
                    <a:pt x="491224" y="188691"/>
                    <a:pt x="485213" y="188691"/>
                  </a:cubicBezTo>
                  <a:cubicBezTo>
                    <a:pt x="437312" y="323632"/>
                    <a:pt x="350434" y="404337"/>
                    <a:pt x="269567" y="404337"/>
                  </a:cubicBezTo>
                  <a:cubicBezTo>
                    <a:pt x="188699" y="404337"/>
                    <a:pt x="101848" y="323793"/>
                    <a:pt x="53921" y="188691"/>
                  </a:cubicBezTo>
                  <a:cubicBezTo>
                    <a:pt x="47936" y="188691"/>
                    <a:pt x="9" y="133782"/>
                    <a:pt x="9" y="80868"/>
                  </a:cubicBezTo>
                  <a:cubicBezTo>
                    <a:pt x="9" y="53912"/>
                    <a:pt x="9" y="1"/>
                    <a:pt x="53921" y="1"/>
                  </a:cubicBezTo>
                </a:path>
              </a:pathLst>
            </a:custGeom>
            <a:noFill/>
            <a:ln w="53876"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C15C8679-ED65-FA4E-89E0-CB8D86B7F663}"/>
                </a:ext>
              </a:extLst>
            </p:cNvPr>
            <p:cNvSpPr/>
            <p:nvPr/>
          </p:nvSpPr>
          <p:spPr>
            <a:xfrm>
              <a:off x="7639551" y="2577490"/>
              <a:ext cx="107607" cy="555504"/>
            </a:xfrm>
            <a:custGeom>
              <a:avLst/>
              <a:gdLst>
                <a:gd name="connsiteX0" fmla="*/ 107616 w 107607"/>
                <a:gd name="connsiteY0" fmla="*/ 1 h 555504"/>
                <a:gd name="connsiteX1" fmla="*/ 9 w 107607"/>
                <a:gd name="connsiteY1" fmla="*/ 555505 h 555504"/>
              </a:gdLst>
              <a:ahLst/>
              <a:cxnLst>
                <a:cxn ang="0">
                  <a:pos x="connsiteX0" y="connsiteY0"/>
                </a:cxn>
                <a:cxn ang="0">
                  <a:pos x="connsiteX1" y="connsiteY1"/>
                </a:cxn>
              </a:cxnLst>
              <a:rect l="l" t="t" r="r" b="b"/>
              <a:pathLst>
                <a:path w="107607" h="555504">
                  <a:moveTo>
                    <a:pt x="107616" y="1"/>
                  </a:moveTo>
                  <a:cubicBezTo>
                    <a:pt x="107616" y="1"/>
                    <a:pt x="107832" y="285948"/>
                    <a:pt x="9" y="555505"/>
                  </a:cubicBezTo>
                </a:path>
              </a:pathLst>
            </a:custGeom>
            <a:noFill/>
            <a:ln w="53876" cap="rnd">
              <a:solidFill>
                <a:schemeClr val="accent1">
                  <a:lumMod val="75000"/>
                </a:schemeClr>
              </a:solidFill>
              <a:prstDash val="solid"/>
              <a:round/>
            </a:ln>
          </p:spPr>
          <p:txBody>
            <a:bodyPr rtlCol="0" anchor="ctr"/>
            <a:lstStyle/>
            <a:p>
              <a:endParaRPr lang="de-DE"/>
            </a:p>
          </p:txBody>
        </p:sp>
        <p:sp>
          <p:nvSpPr>
            <p:cNvPr id="23" name="Freihandform 22">
              <a:extLst>
                <a:ext uri="{FF2B5EF4-FFF2-40B4-BE49-F238E27FC236}">
                  <a16:creationId xmlns:a16="http://schemas.microsoft.com/office/drawing/2014/main" id="{86FBEAF1-0559-7442-97A5-20B0A272E3C9}"/>
                </a:ext>
              </a:extLst>
            </p:cNvPr>
            <p:cNvSpPr/>
            <p:nvPr/>
          </p:nvSpPr>
          <p:spPr>
            <a:xfrm>
              <a:off x="8286268" y="2578767"/>
              <a:ext cx="108038" cy="554237"/>
            </a:xfrm>
            <a:custGeom>
              <a:avLst/>
              <a:gdLst>
                <a:gd name="connsiteX0" fmla="*/ 108048 w 108038"/>
                <a:gd name="connsiteY0" fmla="*/ 554238 h 554237"/>
                <a:gd name="connsiteX1" fmla="*/ 9 w 108038"/>
                <a:gd name="connsiteY1" fmla="*/ 1 h 554237"/>
              </a:gdLst>
              <a:ahLst/>
              <a:cxnLst>
                <a:cxn ang="0">
                  <a:pos x="connsiteX0" y="connsiteY0"/>
                </a:cxn>
                <a:cxn ang="0">
                  <a:pos x="connsiteX1" y="connsiteY1"/>
                </a:cxn>
              </a:cxnLst>
              <a:rect l="l" t="t" r="r" b="b"/>
              <a:pathLst>
                <a:path w="108038" h="554237">
                  <a:moveTo>
                    <a:pt x="108048" y="554238"/>
                  </a:moveTo>
                  <a:cubicBezTo>
                    <a:pt x="225" y="284681"/>
                    <a:pt x="9" y="1"/>
                    <a:pt x="9" y="1"/>
                  </a:cubicBezTo>
                </a:path>
              </a:pathLst>
            </a:custGeom>
            <a:noFill/>
            <a:ln w="53876" cap="rnd">
              <a:solidFill>
                <a:schemeClr val="accent1">
                  <a:lumMod val="75000"/>
                </a:schemeClr>
              </a:solidFill>
              <a:prstDash val="solid"/>
              <a:round/>
            </a:ln>
          </p:spPr>
          <p:txBody>
            <a:bodyPr rtlCol="0" anchor="ctr"/>
            <a:lstStyle/>
            <a:p>
              <a:endParaRPr lang="de-DE"/>
            </a:p>
          </p:txBody>
        </p:sp>
        <p:sp>
          <p:nvSpPr>
            <p:cNvPr id="24" name="Freihandform 23">
              <a:extLst>
                <a:ext uri="{FF2B5EF4-FFF2-40B4-BE49-F238E27FC236}">
                  <a16:creationId xmlns:a16="http://schemas.microsoft.com/office/drawing/2014/main" id="{CE1F2436-0F88-714E-AA0B-3E3CDB75A84A}"/>
                </a:ext>
              </a:extLst>
            </p:cNvPr>
            <p:cNvSpPr/>
            <p:nvPr/>
          </p:nvSpPr>
          <p:spPr>
            <a:xfrm>
              <a:off x="7423676" y="3068720"/>
              <a:ext cx="1186053" cy="684271"/>
            </a:xfrm>
            <a:custGeom>
              <a:avLst/>
              <a:gdLst>
                <a:gd name="connsiteX0" fmla="*/ 408281 w 1186053"/>
                <a:gd name="connsiteY0" fmla="*/ 55 h 684271"/>
                <a:gd name="connsiteX1" fmla="*/ 9 w 1186053"/>
                <a:gd name="connsiteY1" fmla="*/ 495582 h 684271"/>
                <a:gd name="connsiteX2" fmla="*/ 215655 w 1186053"/>
                <a:gd name="connsiteY2" fmla="*/ 603405 h 684271"/>
                <a:gd name="connsiteX3" fmla="*/ 593251 w 1186053"/>
                <a:gd name="connsiteY3" fmla="*/ 684273 h 684271"/>
                <a:gd name="connsiteX4" fmla="*/ 970416 w 1186053"/>
                <a:gd name="connsiteY4" fmla="*/ 603405 h 684271"/>
                <a:gd name="connsiteX5" fmla="*/ 1186062 w 1186053"/>
                <a:gd name="connsiteY5" fmla="*/ 495582 h 684271"/>
                <a:gd name="connsiteX6" fmla="*/ 778195 w 1186053"/>
                <a:gd name="connsiteY6" fmla="*/ 1 h 68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053" h="684271">
                  <a:moveTo>
                    <a:pt x="408281" y="55"/>
                  </a:moveTo>
                  <a:cubicBezTo>
                    <a:pt x="38205" y="60382"/>
                    <a:pt x="9" y="328538"/>
                    <a:pt x="9" y="495582"/>
                  </a:cubicBezTo>
                  <a:cubicBezTo>
                    <a:pt x="9" y="576450"/>
                    <a:pt x="120205" y="596532"/>
                    <a:pt x="215655" y="603405"/>
                  </a:cubicBezTo>
                  <a:cubicBezTo>
                    <a:pt x="269890" y="682925"/>
                    <a:pt x="555594" y="684273"/>
                    <a:pt x="593251" y="684273"/>
                  </a:cubicBezTo>
                  <a:cubicBezTo>
                    <a:pt x="630935" y="684273"/>
                    <a:pt x="916208" y="682925"/>
                    <a:pt x="970416" y="603405"/>
                  </a:cubicBezTo>
                  <a:cubicBezTo>
                    <a:pt x="1065893" y="596532"/>
                    <a:pt x="1186062" y="576450"/>
                    <a:pt x="1186062" y="495582"/>
                  </a:cubicBezTo>
                  <a:cubicBezTo>
                    <a:pt x="1186062" y="328780"/>
                    <a:pt x="1146680" y="60921"/>
                    <a:pt x="778195" y="1"/>
                  </a:cubicBezTo>
                </a:path>
              </a:pathLst>
            </a:custGeom>
            <a:noFill/>
            <a:ln w="53876" cap="flat">
              <a:solidFill>
                <a:schemeClr val="accent1">
                  <a:lumMod val="75000"/>
                </a:schemeClr>
              </a:solidFill>
              <a:prstDash val="solid"/>
              <a:round/>
            </a:ln>
          </p:spPr>
          <p:txBody>
            <a:bodyPr rtlCol="0" anchor="ctr"/>
            <a:lstStyle/>
            <a:p>
              <a:endParaRPr lang="de-DE"/>
            </a:p>
          </p:txBody>
        </p:sp>
        <p:sp>
          <p:nvSpPr>
            <p:cNvPr id="25" name="Freihandform 24">
              <a:extLst>
                <a:ext uri="{FF2B5EF4-FFF2-40B4-BE49-F238E27FC236}">
                  <a16:creationId xmlns:a16="http://schemas.microsoft.com/office/drawing/2014/main" id="{2359EB60-00E7-5F45-A9A0-4EB41C36AEA7}"/>
                </a:ext>
              </a:extLst>
            </p:cNvPr>
            <p:cNvSpPr/>
            <p:nvPr/>
          </p:nvSpPr>
          <p:spPr>
            <a:xfrm>
              <a:off x="7639335" y="3321695"/>
              <a:ext cx="26955" cy="350424"/>
            </a:xfrm>
            <a:custGeom>
              <a:avLst/>
              <a:gdLst>
                <a:gd name="connsiteX0" fmla="*/ 9 w 26955"/>
                <a:gd name="connsiteY0" fmla="*/ 350426 h 350424"/>
                <a:gd name="connsiteX1" fmla="*/ 9 w 26955"/>
                <a:gd name="connsiteY1" fmla="*/ 1 h 350424"/>
              </a:gdLst>
              <a:ahLst/>
              <a:cxnLst>
                <a:cxn ang="0">
                  <a:pos x="connsiteX0" y="connsiteY0"/>
                </a:cxn>
                <a:cxn ang="0">
                  <a:pos x="connsiteX1" y="connsiteY1"/>
                </a:cxn>
              </a:cxnLst>
              <a:rect l="l" t="t" r="r" b="b"/>
              <a:pathLst>
                <a:path w="26955" h="350424">
                  <a:moveTo>
                    <a:pt x="9" y="350426"/>
                  </a:moveTo>
                  <a:lnTo>
                    <a:pt x="9" y="1"/>
                  </a:lnTo>
                </a:path>
              </a:pathLst>
            </a:custGeom>
            <a:noFill/>
            <a:ln w="53876" cap="rnd">
              <a:solidFill>
                <a:schemeClr val="accent1">
                  <a:lumMod val="75000"/>
                </a:schemeClr>
              </a:solidFill>
              <a:prstDash val="solid"/>
              <a:round/>
            </a:ln>
          </p:spPr>
          <p:txBody>
            <a:bodyPr rtlCol="0" anchor="ctr"/>
            <a:lstStyle/>
            <a:p>
              <a:endParaRPr lang="de-DE"/>
            </a:p>
          </p:txBody>
        </p:sp>
        <p:sp>
          <p:nvSpPr>
            <p:cNvPr id="26" name="Freihandform 25">
              <a:extLst>
                <a:ext uri="{FF2B5EF4-FFF2-40B4-BE49-F238E27FC236}">
                  <a16:creationId xmlns:a16="http://schemas.microsoft.com/office/drawing/2014/main" id="{44279B84-34CA-6446-9A12-188F21813377}"/>
                </a:ext>
              </a:extLst>
            </p:cNvPr>
            <p:cNvSpPr/>
            <p:nvPr/>
          </p:nvSpPr>
          <p:spPr>
            <a:xfrm>
              <a:off x="8394096" y="3321695"/>
              <a:ext cx="26955" cy="350424"/>
            </a:xfrm>
            <a:custGeom>
              <a:avLst/>
              <a:gdLst>
                <a:gd name="connsiteX0" fmla="*/ 9 w 26955"/>
                <a:gd name="connsiteY0" fmla="*/ 350426 h 350424"/>
                <a:gd name="connsiteX1" fmla="*/ 9 w 26955"/>
                <a:gd name="connsiteY1" fmla="*/ 1 h 350424"/>
              </a:gdLst>
              <a:ahLst/>
              <a:cxnLst>
                <a:cxn ang="0">
                  <a:pos x="connsiteX0" y="connsiteY0"/>
                </a:cxn>
                <a:cxn ang="0">
                  <a:pos x="connsiteX1" y="connsiteY1"/>
                </a:cxn>
              </a:cxnLst>
              <a:rect l="l" t="t" r="r" b="b"/>
              <a:pathLst>
                <a:path w="26955" h="350424">
                  <a:moveTo>
                    <a:pt x="9" y="350426"/>
                  </a:moveTo>
                  <a:lnTo>
                    <a:pt x="9" y="1"/>
                  </a:lnTo>
                </a:path>
              </a:pathLst>
            </a:custGeom>
            <a:noFill/>
            <a:ln w="53876" cap="rnd">
              <a:solidFill>
                <a:schemeClr val="accent1">
                  <a:lumMod val="75000"/>
                </a:schemeClr>
              </a:solidFill>
              <a:prstDash val="solid"/>
              <a:round/>
            </a:ln>
          </p:spPr>
          <p:txBody>
            <a:bodyPr rtlCol="0" anchor="ctr"/>
            <a:lstStyle/>
            <a:p>
              <a:endParaRPr lang="de-DE"/>
            </a:p>
          </p:txBody>
        </p:sp>
        <p:sp>
          <p:nvSpPr>
            <p:cNvPr id="27" name="Freihandform 26">
              <a:extLst>
                <a:ext uri="{FF2B5EF4-FFF2-40B4-BE49-F238E27FC236}">
                  <a16:creationId xmlns:a16="http://schemas.microsoft.com/office/drawing/2014/main" id="{0C7AF3B3-85CF-A745-B6E4-9DCDF0752B00}"/>
                </a:ext>
              </a:extLst>
            </p:cNvPr>
            <p:cNvSpPr/>
            <p:nvPr/>
          </p:nvSpPr>
          <p:spPr>
            <a:xfrm>
              <a:off x="7928821" y="3206642"/>
              <a:ext cx="172570" cy="94264"/>
            </a:xfrm>
            <a:custGeom>
              <a:avLst/>
              <a:gdLst>
                <a:gd name="connsiteX0" fmla="*/ 9 w 172570"/>
                <a:gd name="connsiteY0" fmla="*/ 6389 h 94264"/>
                <a:gd name="connsiteX1" fmla="*/ 87912 w 172570"/>
                <a:gd name="connsiteY1" fmla="*/ 94265 h 94264"/>
                <a:gd name="connsiteX2" fmla="*/ 172580 w 172570"/>
                <a:gd name="connsiteY2" fmla="*/ 1 h 94264"/>
              </a:gdLst>
              <a:ahLst/>
              <a:cxnLst>
                <a:cxn ang="0">
                  <a:pos x="connsiteX0" y="connsiteY0"/>
                </a:cxn>
                <a:cxn ang="0">
                  <a:pos x="connsiteX1" y="connsiteY1"/>
                </a:cxn>
                <a:cxn ang="0">
                  <a:pos x="connsiteX2" y="connsiteY2"/>
                </a:cxn>
              </a:cxnLst>
              <a:rect l="l" t="t" r="r" b="b"/>
              <a:pathLst>
                <a:path w="172570" h="94264">
                  <a:moveTo>
                    <a:pt x="9" y="6389"/>
                  </a:moveTo>
                  <a:lnTo>
                    <a:pt x="87912" y="94265"/>
                  </a:lnTo>
                  <a:lnTo>
                    <a:pt x="172580" y="1"/>
                  </a:lnTo>
                </a:path>
              </a:pathLst>
            </a:custGeom>
            <a:noFill/>
            <a:ln w="53876" cap="rnd">
              <a:solidFill>
                <a:schemeClr val="accent1">
                  <a:lumMod val="75000"/>
                </a:schemeClr>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5F86D76C-46E6-224F-9008-6083028C87B0}"/>
                </a:ext>
              </a:extLst>
            </p:cNvPr>
            <p:cNvSpPr/>
            <p:nvPr/>
          </p:nvSpPr>
          <p:spPr>
            <a:xfrm>
              <a:off x="7960567" y="3296421"/>
              <a:ext cx="112297" cy="455525"/>
            </a:xfrm>
            <a:custGeom>
              <a:avLst/>
              <a:gdLst>
                <a:gd name="connsiteX0" fmla="*/ 9 w 112297"/>
                <a:gd name="connsiteY0" fmla="*/ 455526 h 455525"/>
                <a:gd name="connsiteX1" fmla="*/ 56158 w 112297"/>
                <a:gd name="connsiteY1" fmla="*/ 1 h 455525"/>
                <a:gd name="connsiteX2" fmla="*/ 112307 w 112297"/>
                <a:gd name="connsiteY2" fmla="*/ 455526 h 455525"/>
              </a:gdLst>
              <a:ahLst/>
              <a:cxnLst>
                <a:cxn ang="0">
                  <a:pos x="connsiteX0" y="connsiteY0"/>
                </a:cxn>
                <a:cxn ang="0">
                  <a:pos x="connsiteX1" y="connsiteY1"/>
                </a:cxn>
                <a:cxn ang="0">
                  <a:pos x="connsiteX2" y="connsiteY2"/>
                </a:cxn>
              </a:cxnLst>
              <a:rect l="l" t="t" r="r" b="b"/>
              <a:pathLst>
                <a:path w="112297" h="455525">
                  <a:moveTo>
                    <a:pt x="9" y="455526"/>
                  </a:moveTo>
                  <a:lnTo>
                    <a:pt x="56158" y="1"/>
                  </a:lnTo>
                  <a:lnTo>
                    <a:pt x="112307" y="455526"/>
                  </a:lnTo>
                </a:path>
              </a:pathLst>
            </a:custGeom>
            <a:solidFill>
              <a:schemeClr val="accent1">
                <a:lumMod val="60000"/>
                <a:lumOff val="40000"/>
              </a:schemeClr>
            </a:solidFill>
            <a:ln w="53876" cap="rnd">
              <a:solidFill>
                <a:schemeClr val="accent1">
                  <a:lumMod val="75000"/>
                </a:schemeClr>
              </a:solidFill>
              <a:prstDash val="solid"/>
              <a:round/>
            </a:ln>
          </p:spPr>
          <p:txBody>
            <a:bodyPr rtlCol="0" anchor="ctr"/>
            <a:lstStyle/>
            <a:p>
              <a:endParaRPr lang="de-DE"/>
            </a:p>
          </p:txBody>
        </p:sp>
        <p:sp>
          <p:nvSpPr>
            <p:cNvPr id="29" name="Freihandform 28">
              <a:extLst>
                <a:ext uri="{FF2B5EF4-FFF2-40B4-BE49-F238E27FC236}">
                  <a16:creationId xmlns:a16="http://schemas.microsoft.com/office/drawing/2014/main" id="{8BE404BB-B875-2C40-BB16-C4218F219659}"/>
                </a:ext>
              </a:extLst>
            </p:cNvPr>
            <p:cNvSpPr/>
            <p:nvPr/>
          </p:nvSpPr>
          <p:spPr>
            <a:xfrm>
              <a:off x="7828020" y="2999910"/>
              <a:ext cx="377380" cy="271794"/>
            </a:xfrm>
            <a:custGeom>
              <a:avLst/>
              <a:gdLst>
                <a:gd name="connsiteX0" fmla="*/ 323694 w 377380"/>
                <a:gd name="connsiteY0" fmla="*/ 1 h 271794"/>
                <a:gd name="connsiteX1" fmla="*/ 377390 w 377380"/>
                <a:gd name="connsiteY1" fmla="*/ 52214 h 271794"/>
                <a:gd name="connsiteX2" fmla="*/ 330217 w 377380"/>
                <a:gd name="connsiteY2" fmla="*/ 271796 h 271794"/>
                <a:gd name="connsiteX3" fmla="*/ 188699 w 377380"/>
                <a:gd name="connsiteY3" fmla="*/ 107824 h 271794"/>
                <a:gd name="connsiteX4" fmla="*/ 51683 w 377380"/>
                <a:gd name="connsiteY4" fmla="*/ 271796 h 271794"/>
                <a:gd name="connsiteX5" fmla="*/ 9 w 377380"/>
                <a:gd name="connsiteY5" fmla="*/ 52214 h 271794"/>
                <a:gd name="connsiteX6" fmla="*/ 53921 w 377380"/>
                <a:gd name="connsiteY6" fmla="*/ 1 h 271794"/>
                <a:gd name="connsiteX7" fmla="*/ 188699 w 377380"/>
                <a:gd name="connsiteY7" fmla="*/ 107824 h 27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7380" h="271794">
                  <a:moveTo>
                    <a:pt x="323694" y="1"/>
                  </a:moveTo>
                  <a:lnTo>
                    <a:pt x="377390" y="52214"/>
                  </a:lnTo>
                  <a:lnTo>
                    <a:pt x="330217" y="271796"/>
                  </a:lnTo>
                  <a:lnTo>
                    <a:pt x="188699" y="107824"/>
                  </a:lnTo>
                  <a:lnTo>
                    <a:pt x="51683" y="271796"/>
                  </a:lnTo>
                  <a:lnTo>
                    <a:pt x="9" y="52214"/>
                  </a:lnTo>
                  <a:lnTo>
                    <a:pt x="53921" y="1"/>
                  </a:lnTo>
                  <a:lnTo>
                    <a:pt x="188699" y="107824"/>
                  </a:lnTo>
                  <a:close/>
                </a:path>
              </a:pathLst>
            </a:custGeom>
            <a:noFill/>
            <a:ln w="53876" cap="rnd">
              <a:solidFill>
                <a:schemeClr val="accent1">
                  <a:lumMod val="75000"/>
                </a:schemeClr>
              </a:solidFill>
              <a:prstDash val="solid"/>
              <a:round/>
            </a:ln>
          </p:spPr>
          <p:txBody>
            <a:bodyPr rtlCol="0" anchor="ctr"/>
            <a:lstStyle/>
            <a:p>
              <a:endParaRPr lang="de-DE"/>
            </a:p>
          </p:txBody>
        </p:sp>
        <p:sp>
          <p:nvSpPr>
            <p:cNvPr id="30" name="Freihandform 29">
              <a:extLst>
                <a:ext uri="{FF2B5EF4-FFF2-40B4-BE49-F238E27FC236}">
                  <a16:creationId xmlns:a16="http://schemas.microsoft.com/office/drawing/2014/main" id="{9E06C2C7-CA68-0A4A-91B1-01C7E9D7974A}"/>
                </a:ext>
              </a:extLst>
            </p:cNvPr>
            <p:cNvSpPr/>
            <p:nvPr/>
          </p:nvSpPr>
          <p:spPr>
            <a:xfrm>
              <a:off x="7881937" y="2925378"/>
              <a:ext cx="26955" cy="74532"/>
            </a:xfrm>
            <a:custGeom>
              <a:avLst/>
              <a:gdLst>
                <a:gd name="connsiteX0" fmla="*/ 9 w 26955"/>
                <a:gd name="connsiteY0" fmla="*/ 74534 h 74532"/>
                <a:gd name="connsiteX1" fmla="*/ 9 w 26955"/>
                <a:gd name="connsiteY1" fmla="*/ 1 h 74532"/>
              </a:gdLst>
              <a:ahLst/>
              <a:cxnLst>
                <a:cxn ang="0">
                  <a:pos x="connsiteX0" y="connsiteY0"/>
                </a:cxn>
                <a:cxn ang="0">
                  <a:pos x="connsiteX1" y="connsiteY1"/>
                </a:cxn>
              </a:cxnLst>
              <a:rect l="l" t="t" r="r" b="b"/>
              <a:pathLst>
                <a:path w="26955" h="74532">
                  <a:moveTo>
                    <a:pt x="9" y="74534"/>
                  </a:moveTo>
                  <a:lnTo>
                    <a:pt x="9" y="1"/>
                  </a:lnTo>
                </a:path>
              </a:pathLst>
            </a:custGeom>
            <a:noFill/>
            <a:ln w="53876" cap="rnd">
              <a:solidFill>
                <a:schemeClr val="accent1">
                  <a:lumMod val="75000"/>
                </a:schemeClr>
              </a:solidFill>
              <a:prstDash val="solid"/>
              <a:round/>
            </a:ln>
          </p:spPr>
          <p:txBody>
            <a:bodyPr rtlCol="0" anchor="ctr"/>
            <a:lstStyle/>
            <a:p>
              <a:endParaRPr lang="de-DE"/>
            </a:p>
          </p:txBody>
        </p:sp>
        <p:sp>
          <p:nvSpPr>
            <p:cNvPr id="31" name="Freihandform 30">
              <a:extLst>
                <a:ext uri="{FF2B5EF4-FFF2-40B4-BE49-F238E27FC236}">
                  <a16:creationId xmlns:a16="http://schemas.microsoft.com/office/drawing/2014/main" id="{D0AB8F01-9D7E-694D-9D41-FEBBD3B1F434}"/>
                </a:ext>
              </a:extLst>
            </p:cNvPr>
            <p:cNvSpPr/>
            <p:nvPr/>
          </p:nvSpPr>
          <p:spPr>
            <a:xfrm>
              <a:off x="8151705" y="2925378"/>
              <a:ext cx="26955" cy="74532"/>
            </a:xfrm>
            <a:custGeom>
              <a:avLst/>
              <a:gdLst>
                <a:gd name="connsiteX0" fmla="*/ 9 w 26955"/>
                <a:gd name="connsiteY0" fmla="*/ 74534 h 74532"/>
                <a:gd name="connsiteX1" fmla="*/ 9 w 26955"/>
                <a:gd name="connsiteY1" fmla="*/ 1 h 74532"/>
              </a:gdLst>
              <a:ahLst/>
              <a:cxnLst>
                <a:cxn ang="0">
                  <a:pos x="connsiteX0" y="connsiteY0"/>
                </a:cxn>
                <a:cxn ang="0">
                  <a:pos x="connsiteX1" y="connsiteY1"/>
                </a:cxn>
              </a:cxnLst>
              <a:rect l="l" t="t" r="r" b="b"/>
              <a:pathLst>
                <a:path w="26955" h="74532">
                  <a:moveTo>
                    <a:pt x="9" y="74534"/>
                  </a:moveTo>
                  <a:lnTo>
                    <a:pt x="9" y="1"/>
                  </a:lnTo>
                </a:path>
              </a:pathLst>
            </a:custGeom>
            <a:noFill/>
            <a:ln w="53876" cap="rnd">
              <a:solidFill>
                <a:schemeClr val="accent1">
                  <a:lumMod val="75000"/>
                </a:schemeClr>
              </a:solidFill>
              <a:prstDash val="solid"/>
              <a:round/>
            </a:ln>
          </p:spPr>
          <p:txBody>
            <a:bodyPr rtlCol="0" anchor="ctr"/>
            <a:lstStyle/>
            <a:p>
              <a:endParaRPr lang="de-DE"/>
            </a:p>
          </p:txBody>
        </p:sp>
        <p:sp>
          <p:nvSpPr>
            <p:cNvPr id="32" name="Freihandform 31">
              <a:extLst>
                <a:ext uri="{FF2B5EF4-FFF2-40B4-BE49-F238E27FC236}">
                  <a16:creationId xmlns:a16="http://schemas.microsoft.com/office/drawing/2014/main" id="{72C2E515-9AED-6D41-936C-2A2F6A2E1D04}"/>
                </a:ext>
              </a:extLst>
            </p:cNvPr>
            <p:cNvSpPr/>
            <p:nvPr/>
          </p:nvSpPr>
          <p:spPr>
            <a:xfrm>
              <a:off x="7666291" y="2189553"/>
              <a:ext cx="700849" cy="431304"/>
            </a:xfrm>
            <a:custGeom>
              <a:avLst/>
              <a:gdLst>
                <a:gd name="connsiteX0" fmla="*/ 350434 w 700849"/>
                <a:gd name="connsiteY0" fmla="*/ 1 h 431304"/>
                <a:gd name="connsiteX1" fmla="*/ 700859 w 700849"/>
                <a:gd name="connsiteY1" fmla="*/ 161736 h 431304"/>
                <a:gd name="connsiteX2" fmla="*/ 593036 w 700849"/>
                <a:gd name="connsiteY2" fmla="*/ 269559 h 431304"/>
                <a:gd name="connsiteX3" fmla="*/ 646947 w 700849"/>
                <a:gd name="connsiteY3" fmla="*/ 377382 h 431304"/>
                <a:gd name="connsiteX4" fmla="*/ 355448 w 700849"/>
                <a:gd name="connsiteY4" fmla="*/ 431293 h 431304"/>
                <a:gd name="connsiteX5" fmla="*/ 53921 w 700849"/>
                <a:gd name="connsiteY5" fmla="*/ 377382 h 431304"/>
                <a:gd name="connsiteX6" fmla="*/ 107832 w 700849"/>
                <a:gd name="connsiteY6" fmla="*/ 269559 h 431304"/>
                <a:gd name="connsiteX7" fmla="*/ 9 w 700849"/>
                <a:gd name="connsiteY7" fmla="*/ 161736 h 431304"/>
                <a:gd name="connsiteX8" fmla="*/ 350434 w 700849"/>
                <a:gd name="connsiteY8" fmla="*/ 1 h 4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0849" h="431304">
                  <a:moveTo>
                    <a:pt x="350434" y="1"/>
                  </a:moveTo>
                  <a:cubicBezTo>
                    <a:pt x="458257" y="107824"/>
                    <a:pt x="700859" y="161736"/>
                    <a:pt x="700859" y="161736"/>
                  </a:cubicBezTo>
                  <a:cubicBezTo>
                    <a:pt x="700859" y="215647"/>
                    <a:pt x="593036" y="269559"/>
                    <a:pt x="593036" y="269559"/>
                  </a:cubicBezTo>
                  <a:lnTo>
                    <a:pt x="646947" y="377382"/>
                  </a:lnTo>
                  <a:cubicBezTo>
                    <a:pt x="646947" y="377382"/>
                    <a:pt x="549125" y="432263"/>
                    <a:pt x="355448" y="431293"/>
                  </a:cubicBezTo>
                  <a:cubicBezTo>
                    <a:pt x="161797" y="430323"/>
                    <a:pt x="53974" y="376465"/>
                    <a:pt x="53921" y="377382"/>
                  </a:cubicBezTo>
                  <a:lnTo>
                    <a:pt x="107832" y="269559"/>
                  </a:lnTo>
                  <a:cubicBezTo>
                    <a:pt x="107832" y="269559"/>
                    <a:pt x="9" y="215647"/>
                    <a:pt x="9" y="161736"/>
                  </a:cubicBezTo>
                  <a:cubicBezTo>
                    <a:pt x="9" y="161736"/>
                    <a:pt x="215655" y="107824"/>
                    <a:pt x="350434" y="1"/>
                  </a:cubicBezTo>
                  <a:close/>
                </a:path>
              </a:pathLst>
            </a:custGeom>
            <a:noFill/>
            <a:ln w="53876" cap="rnd">
              <a:solidFill>
                <a:schemeClr val="accent1">
                  <a:lumMod val="75000"/>
                </a:schemeClr>
              </a:solidFill>
              <a:prstDash val="solid"/>
              <a:round/>
            </a:ln>
          </p:spPr>
          <p:txBody>
            <a:bodyPr rtlCol="0" anchor="ctr"/>
            <a:lstStyle/>
            <a:p>
              <a:endParaRPr lang="de-DE"/>
            </a:p>
          </p:txBody>
        </p:sp>
        <p:sp>
          <p:nvSpPr>
            <p:cNvPr id="33" name="Freihandform 32">
              <a:extLst>
                <a:ext uri="{FF2B5EF4-FFF2-40B4-BE49-F238E27FC236}">
                  <a16:creationId xmlns:a16="http://schemas.microsoft.com/office/drawing/2014/main" id="{8651D38A-8350-5F41-BE5E-07C949FF6FFE}"/>
                </a:ext>
              </a:extLst>
            </p:cNvPr>
            <p:cNvSpPr/>
            <p:nvPr/>
          </p:nvSpPr>
          <p:spPr>
            <a:xfrm>
              <a:off x="7774114" y="2459111"/>
              <a:ext cx="485203" cy="26955"/>
            </a:xfrm>
            <a:custGeom>
              <a:avLst/>
              <a:gdLst>
                <a:gd name="connsiteX0" fmla="*/ 9 w 485203"/>
                <a:gd name="connsiteY0" fmla="*/ 1 h 26955"/>
                <a:gd name="connsiteX1" fmla="*/ 485213 w 485203"/>
                <a:gd name="connsiteY1" fmla="*/ 1 h 26955"/>
              </a:gdLst>
              <a:ahLst/>
              <a:cxnLst>
                <a:cxn ang="0">
                  <a:pos x="connsiteX0" y="connsiteY0"/>
                </a:cxn>
                <a:cxn ang="0">
                  <a:pos x="connsiteX1" y="connsiteY1"/>
                </a:cxn>
              </a:cxnLst>
              <a:rect l="l" t="t" r="r" b="b"/>
              <a:pathLst>
                <a:path w="485203" h="26955">
                  <a:moveTo>
                    <a:pt x="9" y="1"/>
                  </a:moveTo>
                  <a:lnTo>
                    <a:pt x="485213" y="1"/>
                  </a:lnTo>
                </a:path>
              </a:pathLst>
            </a:custGeom>
            <a:noFill/>
            <a:ln w="53876" cap="rnd">
              <a:solidFill>
                <a:schemeClr val="accent1">
                  <a:lumMod val="75000"/>
                </a:schemeClr>
              </a:solidFill>
              <a:prstDash val="solid"/>
              <a:round/>
            </a:ln>
          </p:spPr>
          <p:txBody>
            <a:bodyPr rtlCol="0" anchor="ctr"/>
            <a:lstStyle/>
            <a:p>
              <a:endParaRPr lang="de-DE"/>
            </a:p>
          </p:txBody>
        </p:sp>
        <p:sp>
          <p:nvSpPr>
            <p:cNvPr id="34" name="Freihandform 33">
              <a:extLst>
                <a:ext uri="{FF2B5EF4-FFF2-40B4-BE49-F238E27FC236}">
                  <a16:creationId xmlns:a16="http://schemas.microsoft.com/office/drawing/2014/main" id="{00FF67F2-90A1-8449-9C0B-49898FF4E974}"/>
                </a:ext>
              </a:extLst>
            </p:cNvPr>
            <p:cNvSpPr/>
            <p:nvPr/>
          </p:nvSpPr>
          <p:spPr>
            <a:xfrm>
              <a:off x="7962804" y="2297376"/>
              <a:ext cx="107823" cy="107823"/>
            </a:xfrm>
            <a:custGeom>
              <a:avLst/>
              <a:gdLst>
                <a:gd name="connsiteX0" fmla="*/ 107832 w 107823"/>
                <a:gd name="connsiteY0" fmla="*/ 53913 h 107823"/>
                <a:gd name="connsiteX1" fmla="*/ 53921 w 107823"/>
                <a:gd name="connsiteY1" fmla="*/ 107824 h 107823"/>
                <a:gd name="connsiteX2" fmla="*/ 9 w 107823"/>
                <a:gd name="connsiteY2" fmla="*/ 53913 h 107823"/>
                <a:gd name="connsiteX3" fmla="*/ 53921 w 107823"/>
                <a:gd name="connsiteY3" fmla="*/ 1 h 107823"/>
                <a:gd name="connsiteX4" fmla="*/ 107832 w 107823"/>
                <a:gd name="connsiteY4" fmla="*/ 53913 h 107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23" h="107823">
                  <a:moveTo>
                    <a:pt x="107832" y="53913"/>
                  </a:moveTo>
                  <a:cubicBezTo>
                    <a:pt x="107832" y="83672"/>
                    <a:pt x="83680" y="107824"/>
                    <a:pt x="53921" y="107824"/>
                  </a:cubicBezTo>
                  <a:cubicBezTo>
                    <a:pt x="24161" y="107824"/>
                    <a:pt x="9" y="83672"/>
                    <a:pt x="9" y="53913"/>
                  </a:cubicBezTo>
                  <a:cubicBezTo>
                    <a:pt x="9" y="24153"/>
                    <a:pt x="24161" y="1"/>
                    <a:pt x="53921" y="1"/>
                  </a:cubicBezTo>
                  <a:cubicBezTo>
                    <a:pt x="83680" y="1"/>
                    <a:pt x="107832" y="24153"/>
                    <a:pt x="107832" y="53913"/>
                  </a:cubicBezTo>
                  <a:close/>
                </a:path>
              </a:pathLst>
            </a:custGeom>
            <a:noFill/>
            <a:ln w="53876" cap="rnd">
              <a:solidFill>
                <a:schemeClr val="accent1">
                  <a:lumMod val="75000"/>
                </a:schemeClr>
              </a:solidFill>
              <a:prstDash val="solid"/>
              <a:round/>
            </a:ln>
          </p:spPr>
          <p:txBody>
            <a:bodyPr rtlCol="0" anchor="ctr"/>
            <a:lstStyle/>
            <a:p>
              <a:endParaRPr lang="de-DE"/>
            </a:p>
          </p:txBody>
        </p:sp>
      </p:grpSp>
      <p:sp>
        <p:nvSpPr>
          <p:cNvPr id="36" name="Textfeld 35">
            <a:extLst>
              <a:ext uri="{FF2B5EF4-FFF2-40B4-BE49-F238E27FC236}">
                <a16:creationId xmlns:a16="http://schemas.microsoft.com/office/drawing/2014/main" id="{917C0A22-142C-9744-8813-799998DC3C71}"/>
              </a:ext>
            </a:extLst>
          </p:cNvPr>
          <p:cNvSpPr txBox="1"/>
          <p:nvPr/>
        </p:nvSpPr>
        <p:spPr>
          <a:xfrm>
            <a:off x="369681" y="1642643"/>
            <a:ext cx="1034060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Bevor man mit </a:t>
            </a:r>
            <a:r>
              <a:rPr lang="de-DE" dirty="0" err="1">
                <a:latin typeface="Arial Standard" charset="0"/>
              </a:rPr>
              <a:t>Machine</a:t>
            </a:r>
            <a:r>
              <a:rPr lang="de-DE" dirty="0">
                <a:latin typeface="Arial Standard" charset="0"/>
              </a:rPr>
              <a:t> Learning beginnen kann, muss man zuerst seine Daten besser verstehen!</a:t>
            </a:r>
          </a:p>
        </p:txBody>
      </p:sp>
    </p:spTree>
    <p:extLst>
      <p:ext uri="{BB962C8B-B14F-4D97-AF65-F5344CB8AC3E}">
        <p14:creationId xmlns:p14="http://schemas.microsoft.com/office/powerpoint/2010/main" val="30493745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F75398A-3D24-1049-B310-EE78EAC06764}"/>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98BE31D7-32DA-444B-A96D-FDFCB262515F}"/>
              </a:ext>
            </a:extLst>
          </p:cNvPr>
          <p:cNvSpPr>
            <a:spLocks noGrp="1"/>
          </p:cNvSpPr>
          <p:nvPr>
            <p:ph type="body" sz="quarter" idx="13"/>
          </p:nvPr>
        </p:nvSpPr>
        <p:spPr/>
        <p:txBody>
          <a:bodyPr/>
          <a:lstStyle/>
          <a:p>
            <a:r>
              <a:rPr lang="de-DE" dirty="0"/>
              <a:t>Übersicht - Arten von Features</a:t>
            </a:r>
          </a:p>
        </p:txBody>
      </p:sp>
      <p:sp>
        <p:nvSpPr>
          <p:cNvPr id="5" name="Textfeld 4">
            <a:extLst>
              <a:ext uri="{FF2B5EF4-FFF2-40B4-BE49-F238E27FC236}">
                <a16:creationId xmlns:a16="http://schemas.microsoft.com/office/drawing/2014/main" id="{E7153857-FAE7-B44D-82B8-62F21B5393BE}"/>
              </a:ext>
            </a:extLst>
          </p:cNvPr>
          <p:cNvSpPr txBox="1"/>
          <p:nvPr/>
        </p:nvSpPr>
        <p:spPr>
          <a:xfrm>
            <a:off x="5697623" y="1112239"/>
            <a:ext cx="1004717"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Daten</a:t>
            </a:r>
          </a:p>
        </p:txBody>
      </p:sp>
      <p:sp>
        <p:nvSpPr>
          <p:cNvPr id="6" name="Textfeld 5">
            <a:extLst>
              <a:ext uri="{FF2B5EF4-FFF2-40B4-BE49-F238E27FC236}">
                <a16:creationId xmlns:a16="http://schemas.microsoft.com/office/drawing/2014/main" id="{93D8E009-7C7A-D847-8E34-DAA02A728360}"/>
              </a:ext>
            </a:extLst>
          </p:cNvPr>
          <p:cNvSpPr txBox="1"/>
          <p:nvPr/>
        </p:nvSpPr>
        <p:spPr>
          <a:xfrm>
            <a:off x="332521" y="1953825"/>
            <a:ext cx="185110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Nominalskala</a:t>
            </a:r>
          </a:p>
        </p:txBody>
      </p:sp>
      <p:sp>
        <p:nvSpPr>
          <p:cNvPr id="8" name="Textfeld 7">
            <a:extLst>
              <a:ext uri="{FF2B5EF4-FFF2-40B4-BE49-F238E27FC236}">
                <a16:creationId xmlns:a16="http://schemas.microsoft.com/office/drawing/2014/main" id="{83665469-14E3-D649-8B39-CE5ACD1B66CD}"/>
              </a:ext>
            </a:extLst>
          </p:cNvPr>
          <p:cNvSpPr txBox="1"/>
          <p:nvPr/>
        </p:nvSpPr>
        <p:spPr>
          <a:xfrm>
            <a:off x="332521" y="3207841"/>
            <a:ext cx="2293531" cy="2168112"/>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Beispiele</a:t>
            </a:r>
          </a:p>
          <a:p>
            <a:pPr marL="285750" indent="-285750">
              <a:lnSpc>
                <a:spcPct val="110000"/>
              </a:lnSpc>
              <a:buFont typeface="Arial" panose="020B0604020202020204" pitchFamily="34" charset="0"/>
              <a:buChar char="•"/>
            </a:pPr>
            <a:r>
              <a:rPr lang="de-DE" dirty="0">
                <a:latin typeface="Arial Standard" charset="0"/>
              </a:rPr>
              <a:t>Geschlecht</a:t>
            </a:r>
          </a:p>
          <a:p>
            <a:pPr marL="285750" indent="-285750">
              <a:lnSpc>
                <a:spcPct val="110000"/>
              </a:lnSpc>
              <a:buFont typeface="Arial" panose="020B0604020202020204" pitchFamily="34" charset="0"/>
              <a:buChar char="•"/>
            </a:pPr>
            <a:r>
              <a:rPr lang="de-DE" dirty="0">
                <a:latin typeface="Arial Standard" charset="0"/>
              </a:rPr>
              <a:t>Beruf</a:t>
            </a:r>
          </a:p>
          <a:p>
            <a:pPr marL="285750" indent="-285750">
              <a:lnSpc>
                <a:spcPct val="110000"/>
              </a:lnSpc>
              <a:buFont typeface="Arial" panose="020B0604020202020204" pitchFamily="34" charset="0"/>
              <a:buChar char="•"/>
            </a:pPr>
            <a:r>
              <a:rPr lang="de-DE" dirty="0">
                <a:latin typeface="Arial Standard" charset="0"/>
              </a:rPr>
              <a:t>Familienstand</a:t>
            </a:r>
          </a:p>
          <a:p>
            <a:pPr marL="285750" indent="-285750">
              <a:lnSpc>
                <a:spcPct val="110000"/>
              </a:lnSpc>
              <a:buFont typeface="Arial" panose="020B0604020202020204" pitchFamily="34" charset="0"/>
              <a:buChar char="•"/>
            </a:pPr>
            <a:r>
              <a:rPr lang="de-DE" dirty="0">
                <a:latin typeface="Arial Standard" charset="0"/>
              </a:rPr>
              <a:t>Telefonnummer</a:t>
            </a:r>
          </a:p>
          <a:p>
            <a:pPr marL="285750" indent="-285750">
              <a:lnSpc>
                <a:spcPct val="110000"/>
              </a:lnSpc>
              <a:buFont typeface="Arial" panose="020B0604020202020204" pitchFamily="34" charset="0"/>
              <a:buChar char="•"/>
            </a:pPr>
            <a:r>
              <a:rPr lang="de-DE" dirty="0">
                <a:latin typeface="Arial Standard" charset="0"/>
              </a:rPr>
              <a:t>Kundennummer</a:t>
            </a:r>
          </a:p>
        </p:txBody>
      </p:sp>
      <p:sp>
        <p:nvSpPr>
          <p:cNvPr id="9" name="Textfeld 8">
            <a:extLst>
              <a:ext uri="{FF2B5EF4-FFF2-40B4-BE49-F238E27FC236}">
                <a16:creationId xmlns:a16="http://schemas.microsoft.com/office/drawing/2014/main" id="{A72AAC04-A2C7-7C40-A6A0-1FF7CD836453}"/>
              </a:ext>
            </a:extLst>
          </p:cNvPr>
          <p:cNvSpPr txBox="1"/>
          <p:nvPr/>
        </p:nvSpPr>
        <p:spPr>
          <a:xfrm>
            <a:off x="3638389" y="1953825"/>
            <a:ext cx="1748510"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Ordinalskala</a:t>
            </a:r>
          </a:p>
        </p:txBody>
      </p:sp>
      <p:sp>
        <p:nvSpPr>
          <p:cNvPr id="10" name="Textfeld 9">
            <a:extLst>
              <a:ext uri="{FF2B5EF4-FFF2-40B4-BE49-F238E27FC236}">
                <a16:creationId xmlns:a16="http://schemas.microsoft.com/office/drawing/2014/main" id="{DC83F189-78F6-844B-9EC5-56773F52705F}"/>
              </a:ext>
            </a:extLst>
          </p:cNvPr>
          <p:cNvSpPr txBox="1"/>
          <p:nvPr/>
        </p:nvSpPr>
        <p:spPr>
          <a:xfrm>
            <a:off x="3553725" y="3475876"/>
            <a:ext cx="2524364" cy="1558715"/>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Beispiele</a:t>
            </a:r>
          </a:p>
          <a:p>
            <a:pPr marL="285750" indent="-285750">
              <a:lnSpc>
                <a:spcPct val="110000"/>
              </a:lnSpc>
              <a:buFont typeface="Arial" panose="020B0604020202020204" pitchFamily="34" charset="0"/>
              <a:buChar char="•"/>
            </a:pPr>
            <a:r>
              <a:rPr lang="de-DE" dirty="0">
                <a:latin typeface="Arial Standard" charset="0"/>
              </a:rPr>
              <a:t>Schulnoten</a:t>
            </a:r>
          </a:p>
          <a:p>
            <a:pPr marL="285750" indent="-285750">
              <a:lnSpc>
                <a:spcPct val="110000"/>
              </a:lnSpc>
              <a:buFont typeface="Arial" panose="020B0604020202020204" pitchFamily="34" charset="0"/>
              <a:buChar char="•"/>
            </a:pPr>
            <a:r>
              <a:rPr lang="de-DE" dirty="0">
                <a:latin typeface="Arial Standard" charset="0"/>
              </a:rPr>
              <a:t>Steuerklassen</a:t>
            </a:r>
          </a:p>
          <a:p>
            <a:pPr marL="285750" indent="-285750">
              <a:lnSpc>
                <a:spcPct val="110000"/>
              </a:lnSpc>
              <a:buFont typeface="Arial" panose="020B0604020202020204" pitchFamily="34" charset="0"/>
              <a:buChar char="•"/>
            </a:pPr>
            <a:r>
              <a:rPr lang="de-DE" dirty="0">
                <a:latin typeface="Arial Standard" charset="0"/>
              </a:rPr>
              <a:t>Präferenzrankings</a:t>
            </a:r>
          </a:p>
        </p:txBody>
      </p:sp>
      <p:sp>
        <p:nvSpPr>
          <p:cNvPr id="11" name="Textfeld 10">
            <a:extLst>
              <a:ext uri="{FF2B5EF4-FFF2-40B4-BE49-F238E27FC236}">
                <a16:creationId xmlns:a16="http://schemas.microsoft.com/office/drawing/2014/main" id="{B775CD5F-5C2D-F046-BF94-FBB4E9BA8521}"/>
              </a:ext>
            </a:extLst>
          </p:cNvPr>
          <p:cNvSpPr txBox="1"/>
          <p:nvPr/>
        </p:nvSpPr>
        <p:spPr>
          <a:xfrm>
            <a:off x="8265197" y="1953825"/>
            <a:ext cx="3813178"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Kardinalskala / metrische Skala</a:t>
            </a:r>
          </a:p>
        </p:txBody>
      </p:sp>
      <p:sp>
        <p:nvSpPr>
          <p:cNvPr id="12" name="Textfeld 11">
            <a:extLst>
              <a:ext uri="{FF2B5EF4-FFF2-40B4-BE49-F238E27FC236}">
                <a16:creationId xmlns:a16="http://schemas.microsoft.com/office/drawing/2014/main" id="{DCDAD1A1-826E-3740-AA15-F9E2AAA57CBA}"/>
              </a:ext>
            </a:extLst>
          </p:cNvPr>
          <p:cNvSpPr txBox="1"/>
          <p:nvPr/>
        </p:nvSpPr>
        <p:spPr>
          <a:xfrm>
            <a:off x="8265196" y="3512540"/>
            <a:ext cx="3107857" cy="949317"/>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Intervallskala</a:t>
            </a:r>
          </a:p>
          <a:p>
            <a:pPr>
              <a:lnSpc>
                <a:spcPct val="110000"/>
              </a:lnSpc>
            </a:pPr>
            <a:r>
              <a:rPr lang="de-DE" dirty="0">
                <a:latin typeface="Arial Standard" charset="0"/>
              </a:rPr>
              <a:t>(kein natürlicher Nullpunkt)</a:t>
            </a:r>
          </a:p>
        </p:txBody>
      </p:sp>
      <p:sp>
        <p:nvSpPr>
          <p:cNvPr id="14" name="Textfeld 13">
            <a:extLst>
              <a:ext uri="{FF2B5EF4-FFF2-40B4-BE49-F238E27FC236}">
                <a16:creationId xmlns:a16="http://schemas.microsoft.com/office/drawing/2014/main" id="{18941BC0-1821-B045-9FE3-17684CE8E9A5}"/>
              </a:ext>
            </a:extLst>
          </p:cNvPr>
          <p:cNvSpPr txBox="1"/>
          <p:nvPr/>
        </p:nvSpPr>
        <p:spPr>
          <a:xfrm>
            <a:off x="8265195" y="4392637"/>
            <a:ext cx="2620544" cy="949317"/>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Intervallskala</a:t>
            </a:r>
          </a:p>
          <a:p>
            <a:pPr>
              <a:lnSpc>
                <a:spcPct val="110000"/>
              </a:lnSpc>
            </a:pPr>
            <a:r>
              <a:rPr lang="de-DE" dirty="0">
                <a:latin typeface="Arial Standard" charset="0"/>
              </a:rPr>
              <a:t>(natürlicher Nullpunkt)</a:t>
            </a:r>
          </a:p>
        </p:txBody>
      </p:sp>
      <p:sp>
        <p:nvSpPr>
          <p:cNvPr id="15" name="Textfeld 14">
            <a:extLst>
              <a:ext uri="{FF2B5EF4-FFF2-40B4-BE49-F238E27FC236}">
                <a16:creationId xmlns:a16="http://schemas.microsoft.com/office/drawing/2014/main" id="{74BCA30B-2D18-474F-8A69-BF0B4B5B677B}"/>
              </a:ext>
            </a:extLst>
          </p:cNvPr>
          <p:cNvSpPr txBox="1"/>
          <p:nvPr/>
        </p:nvSpPr>
        <p:spPr>
          <a:xfrm>
            <a:off x="8265194" y="5192608"/>
            <a:ext cx="1998579" cy="1254016"/>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Beispiele</a:t>
            </a:r>
          </a:p>
          <a:p>
            <a:pPr marL="285750" indent="-285750">
              <a:lnSpc>
                <a:spcPct val="110000"/>
              </a:lnSpc>
              <a:buFont typeface="Arial" panose="020B0604020202020204" pitchFamily="34" charset="0"/>
              <a:buChar char="•"/>
            </a:pPr>
            <a:r>
              <a:rPr lang="de-DE" dirty="0">
                <a:latin typeface="Arial Standard" charset="0"/>
              </a:rPr>
              <a:t>Preis in EUR</a:t>
            </a:r>
          </a:p>
          <a:p>
            <a:pPr marL="285750" indent="-285750">
              <a:lnSpc>
                <a:spcPct val="110000"/>
              </a:lnSpc>
              <a:buFont typeface="Arial" panose="020B0604020202020204" pitchFamily="34" charset="0"/>
              <a:buChar char="•"/>
            </a:pPr>
            <a:r>
              <a:rPr lang="de-DE" dirty="0">
                <a:latin typeface="Arial Standard" charset="0"/>
              </a:rPr>
              <a:t>Abstand in m</a:t>
            </a:r>
          </a:p>
        </p:txBody>
      </p:sp>
      <p:sp>
        <p:nvSpPr>
          <p:cNvPr id="16" name="Textfeld 15">
            <a:extLst>
              <a:ext uri="{FF2B5EF4-FFF2-40B4-BE49-F238E27FC236}">
                <a16:creationId xmlns:a16="http://schemas.microsoft.com/office/drawing/2014/main" id="{12F618F9-8F19-B545-B13B-339C8B2941F0}"/>
              </a:ext>
            </a:extLst>
          </p:cNvPr>
          <p:cNvSpPr txBox="1"/>
          <p:nvPr/>
        </p:nvSpPr>
        <p:spPr>
          <a:xfrm>
            <a:off x="625340" y="5563614"/>
            <a:ext cx="2928385" cy="1254016"/>
          </a:xfrm>
          <a:prstGeom prst="rect">
            <a:avLst/>
          </a:prstGeom>
          <a:noFill/>
        </p:spPr>
        <p:txBody>
          <a:bodyPr vert="horz" wrap="none" lIns="180000" tIns="180000" rIns="180000" bIns="180000" rtlCol="0" anchor="t" anchorCtr="0">
            <a:spAutoFit/>
          </a:bodyPr>
          <a:lstStyle/>
          <a:p>
            <a:pPr>
              <a:lnSpc>
                <a:spcPct val="110000"/>
              </a:lnSpc>
            </a:pPr>
            <a:r>
              <a:rPr lang="de-DE" b="1" dirty="0" err="1">
                <a:latin typeface="Arial Standard" charset="0"/>
              </a:rPr>
              <a:t>Häufbar</a:t>
            </a:r>
            <a:endParaRPr lang="de-DE" b="1" dirty="0">
              <a:latin typeface="Arial Standard" charset="0"/>
            </a:endParaRPr>
          </a:p>
          <a:p>
            <a:pPr>
              <a:lnSpc>
                <a:spcPct val="110000"/>
              </a:lnSpc>
            </a:pPr>
            <a:r>
              <a:rPr lang="de-DE" dirty="0">
                <a:latin typeface="Arial Standard" charset="0"/>
              </a:rPr>
              <a:t>(mehrere Ausprägungen)</a:t>
            </a:r>
          </a:p>
          <a:p>
            <a:pPr>
              <a:lnSpc>
                <a:spcPct val="110000"/>
              </a:lnSpc>
            </a:pPr>
            <a:r>
              <a:rPr lang="de-DE" dirty="0">
                <a:latin typeface="Arial Standard" charset="0"/>
              </a:rPr>
              <a:t>Liste</a:t>
            </a:r>
          </a:p>
        </p:txBody>
      </p:sp>
      <p:sp>
        <p:nvSpPr>
          <p:cNvPr id="17" name="Textfeld 16">
            <a:extLst>
              <a:ext uri="{FF2B5EF4-FFF2-40B4-BE49-F238E27FC236}">
                <a16:creationId xmlns:a16="http://schemas.microsoft.com/office/drawing/2014/main" id="{1C3F7054-2ADF-C047-BD35-3CC6B545EA23}"/>
              </a:ext>
            </a:extLst>
          </p:cNvPr>
          <p:cNvSpPr txBox="1"/>
          <p:nvPr/>
        </p:nvSpPr>
        <p:spPr>
          <a:xfrm>
            <a:off x="3553726" y="5533383"/>
            <a:ext cx="2646256" cy="1254016"/>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Nicht </a:t>
            </a:r>
            <a:r>
              <a:rPr lang="de-DE" b="1" dirty="0" err="1">
                <a:latin typeface="Arial Standard" charset="0"/>
              </a:rPr>
              <a:t>häufbar</a:t>
            </a:r>
            <a:endParaRPr lang="de-DE" b="1" dirty="0">
              <a:latin typeface="Arial Standard" charset="0"/>
            </a:endParaRPr>
          </a:p>
          <a:p>
            <a:pPr>
              <a:lnSpc>
                <a:spcPct val="110000"/>
              </a:lnSpc>
            </a:pPr>
            <a:r>
              <a:rPr lang="de-DE" dirty="0">
                <a:latin typeface="Arial Standard" charset="0"/>
              </a:rPr>
              <a:t>(nur eine Ausprägung)</a:t>
            </a:r>
          </a:p>
          <a:p>
            <a:pPr>
              <a:lnSpc>
                <a:spcPct val="110000"/>
              </a:lnSpc>
            </a:pPr>
            <a:r>
              <a:rPr lang="de-DE" dirty="0">
                <a:latin typeface="Arial Standard" charset="0"/>
              </a:rPr>
              <a:t>Wahr / Falsch</a:t>
            </a:r>
          </a:p>
        </p:txBody>
      </p:sp>
      <p:cxnSp>
        <p:nvCxnSpPr>
          <p:cNvPr id="21" name="Gewinkelte Verbindung 20">
            <a:extLst>
              <a:ext uri="{FF2B5EF4-FFF2-40B4-BE49-F238E27FC236}">
                <a16:creationId xmlns:a16="http://schemas.microsoft.com/office/drawing/2014/main" id="{57B75E24-8311-6A43-A010-41DC27B8C29D}"/>
              </a:ext>
            </a:extLst>
          </p:cNvPr>
          <p:cNvCxnSpPr>
            <a:stCxn id="5" idx="3"/>
            <a:endCxn id="11" idx="0"/>
          </p:cNvCxnSpPr>
          <p:nvPr/>
        </p:nvCxnSpPr>
        <p:spPr>
          <a:xfrm>
            <a:off x="6702340" y="1434548"/>
            <a:ext cx="3469446" cy="519277"/>
          </a:xfrm>
          <a:prstGeom prst="bent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2" name="Gewinkelte Verbindung 21">
            <a:extLst>
              <a:ext uri="{FF2B5EF4-FFF2-40B4-BE49-F238E27FC236}">
                <a16:creationId xmlns:a16="http://schemas.microsoft.com/office/drawing/2014/main" id="{52888F04-E01C-5149-B312-F35C705DB9FC}"/>
              </a:ext>
            </a:extLst>
          </p:cNvPr>
          <p:cNvCxnSpPr>
            <a:cxnSpLocks/>
            <a:stCxn id="5" idx="1"/>
            <a:endCxn id="6" idx="0"/>
          </p:cNvCxnSpPr>
          <p:nvPr/>
        </p:nvCxnSpPr>
        <p:spPr>
          <a:xfrm rot="10800000" flipV="1">
            <a:off x="1258073" y="1434547"/>
            <a:ext cx="4439551" cy="519277"/>
          </a:xfrm>
          <a:prstGeom prst="bent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5" name="Gewinkelte Verbindung 24">
            <a:extLst>
              <a:ext uri="{FF2B5EF4-FFF2-40B4-BE49-F238E27FC236}">
                <a16:creationId xmlns:a16="http://schemas.microsoft.com/office/drawing/2014/main" id="{B6042299-1A2A-5E41-84B3-DD697D3B7D1A}"/>
              </a:ext>
            </a:extLst>
          </p:cNvPr>
          <p:cNvCxnSpPr>
            <a:cxnSpLocks/>
            <a:stCxn id="5" idx="1"/>
            <a:endCxn id="9" idx="0"/>
          </p:cNvCxnSpPr>
          <p:nvPr/>
        </p:nvCxnSpPr>
        <p:spPr>
          <a:xfrm rot="10800000" flipV="1">
            <a:off x="4512645" y="1434547"/>
            <a:ext cx="1184979" cy="519277"/>
          </a:xfrm>
          <a:prstGeom prst="bent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8" name="Gewinkelte Verbindung 27">
            <a:extLst>
              <a:ext uri="{FF2B5EF4-FFF2-40B4-BE49-F238E27FC236}">
                <a16:creationId xmlns:a16="http://schemas.microsoft.com/office/drawing/2014/main" id="{F4299931-12D2-004D-B226-F1D973280328}"/>
              </a:ext>
            </a:extLst>
          </p:cNvPr>
          <p:cNvCxnSpPr>
            <a:cxnSpLocks/>
            <a:stCxn id="6" idx="3"/>
            <a:endCxn id="16" idx="0"/>
          </p:cNvCxnSpPr>
          <p:nvPr/>
        </p:nvCxnSpPr>
        <p:spPr>
          <a:xfrm flipH="1">
            <a:off x="2089533" y="2276134"/>
            <a:ext cx="94090" cy="3287480"/>
          </a:xfrm>
          <a:prstGeom prst="bentConnector4">
            <a:avLst>
              <a:gd name="adj1" fmla="val -1077679"/>
              <a:gd name="adj2" fmla="val 89735"/>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32" name="Gewinkelte Verbindung 31">
            <a:extLst>
              <a:ext uri="{FF2B5EF4-FFF2-40B4-BE49-F238E27FC236}">
                <a16:creationId xmlns:a16="http://schemas.microsoft.com/office/drawing/2014/main" id="{11B7356B-1B31-6C4D-BC76-F342B99C4A9C}"/>
              </a:ext>
            </a:extLst>
          </p:cNvPr>
          <p:cNvCxnSpPr>
            <a:cxnSpLocks/>
            <a:stCxn id="9" idx="1"/>
            <a:endCxn id="17" idx="0"/>
          </p:cNvCxnSpPr>
          <p:nvPr/>
        </p:nvCxnSpPr>
        <p:spPr>
          <a:xfrm rot="10800000" flipH="1" flipV="1">
            <a:off x="3638388" y="2276133"/>
            <a:ext cx="1238465" cy="3257249"/>
          </a:xfrm>
          <a:prstGeom prst="bentConnector4">
            <a:avLst>
              <a:gd name="adj1" fmla="val -35924"/>
              <a:gd name="adj2" fmla="val 90567"/>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47" name="Textfeld 46">
            <a:extLst>
              <a:ext uri="{FF2B5EF4-FFF2-40B4-BE49-F238E27FC236}">
                <a16:creationId xmlns:a16="http://schemas.microsoft.com/office/drawing/2014/main" id="{B529D480-9C48-8D44-89E7-1B807A209F78}"/>
              </a:ext>
            </a:extLst>
          </p:cNvPr>
          <p:cNvSpPr txBox="1"/>
          <p:nvPr/>
        </p:nvSpPr>
        <p:spPr>
          <a:xfrm>
            <a:off x="332521" y="2323878"/>
            <a:ext cx="2703900" cy="949317"/>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a:latin typeface="Arial Standard" charset="0"/>
              </a:rPr>
              <a:t>Keine Rangordnung</a:t>
            </a:r>
          </a:p>
          <a:p>
            <a:pPr marL="285750" indent="-285750">
              <a:lnSpc>
                <a:spcPct val="110000"/>
              </a:lnSpc>
              <a:buFont typeface="Arial" panose="020B0604020202020204" pitchFamily="34" charset="0"/>
              <a:buChar char="•"/>
            </a:pPr>
            <a:r>
              <a:rPr lang="de-DE" dirty="0">
                <a:latin typeface="Arial Standard" charset="0"/>
              </a:rPr>
              <a:t>Meist diskret</a:t>
            </a:r>
          </a:p>
        </p:txBody>
      </p:sp>
      <p:sp>
        <p:nvSpPr>
          <p:cNvPr id="48" name="Textfeld 47">
            <a:extLst>
              <a:ext uri="{FF2B5EF4-FFF2-40B4-BE49-F238E27FC236}">
                <a16:creationId xmlns:a16="http://schemas.microsoft.com/office/drawing/2014/main" id="{E18948A7-E38E-B245-A7FD-079CCE0FFC7D}"/>
              </a:ext>
            </a:extLst>
          </p:cNvPr>
          <p:cNvSpPr txBox="1"/>
          <p:nvPr/>
        </p:nvSpPr>
        <p:spPr>
          <a:xfrm>
            <a:off x="3559547" y="2319199"/>
            <a:ext cx="4024839" cy="1254016"/>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a:latin typeface="Arial Standard" charset="0"/>
              </a:rPr>
              <a:t>Rangordnung</a:t>
            </a:r>
          </a:p>
          <a:p>
            <a:pPr marL="285750" indent="-285750">
              <a:lnSpc>
                <a:spcPct val="110000"/>
              </a:lnSpc>
              <a:buFont typeface="Arial" panose="020B0604020202020204" pitchFamily="34" charset="0"/>
              <a:buChar char="•"/>
            </a:pPr>
            <a:r>
              <a:rPr lang="de-DE" dirty="0">
                <a:latin typeface="Arial Standard" charset="0"/>
              </a:rPr>
              <a:t>Keine interpretierbaren Abstände</a:t>
            </a:r>
          </a:p>
          <a:p>
            <a:pPr marL="285750" indent="-285750">
              <a:lnSpc>
                <a:spcPct val="110000"/>
              </a:lnSpc>
              <a:buFont typeface="Arial" panose="020B0604020202020204" pitchFamily="34" charset="0"/>
              <a:buChar char="•"/>
            </a:pPr>
            <a:r>
              <a:rPr lang="de-DE" dirty="0">
                <a:latin typeface="Arial Standard" charset="0"/>
              </a:rPr>
              <a:t>Meist diskret</a:t>
            </a:r>
          </a:p>
        </p:txBody>
      </p:sp>
      <p:sp>
        <p:nvSpPr>
          <p:cNvPr id="53" name="Textfeld 52">
            <a:extLst>
              <a:ext uri="{FF2B5EF4-FFF2-40B4-BE49-F238E27FC236}">
                <a16:creationId xmlns:a16="http://schemas.microsoft.com/office/drawing/2014/main" id="{29864E01-D35A-A542-AC11-416593BC7B39}"/>
              </a:ext>
            </a:extLst>
          </p:cNvPr>
          <p:cNvSpPr txBox="1"/>
          <p:nvPr/>
        </p:nvSpPr>
        <p:spPr>
          <a:xfrm>
            <a:off x="8265194" y="2319199"/>
            <a:ext cx="3255398" cy="1254016"/>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a:latin typeface="Arial Standard" charset="0"/>
              </a:rPr>
              <a:t>Rangordnung</a:t>
            </a:r>
          </a:p>
          <a:p>
            <a:pPr marL="285750" indent="-285750">
              <a:lnSpc>
                <a:spcPct val="110000"/>
              </a:lnSpc>
              <a:buFont typeface="Arial" panose="020B0604020202020204" pitchFamily="34" charset="0"/>
              <a:buChar char="•"/>
            </a:pPr>
            <a:r>
              <a:rPr lang="de-DE" dirty="0">
                <a:latin typeface="Arial Standard" charset="0"/>
              </a:rPr>
              <a:t>Interpretierbare Abstände</a:t>
            </a:r>
          </a:p>
          <a:p>
            <a:pPr marL="285750" indent="-285750">
              <a:lnSpc>
                <a:spcPct val="110000"/>
              </a:lnSpc>
              <a:buFont typeface="Arial" panose="020B0604020202020204" pitchFamily="34" charset="0"/>
              <a:buChar char="•"/>
            </a:pPr>
            <a:r>
              <a:rPr lang="de-DE" dirty="0">
                <a:latin typeface="Arial Standard" charset="0"/>
              </a:rPr>
              <a:t>Meist stetig</a:t>
            </a:r>
          </a:p>
        </p:txBody>
      </p:sp>
      <p:cxnSp>
        <p:nvCxnSpPr>
          <p:cNvPr id="58" name="Gewinkelte Verbindung 57">
            <a:extLst>
              <a:ext uri="{FF2B5EF4-FFF2-40B4-BE49-F238E27FC236}">
                <a16:creationId xmlns:a16="http://schemas.microsoft.com/office/drawing/2014/main" id="{46F96D4F-2943-5840-8036-2CABC9323C10}"/>
              </a:ext>
            </a:extLst>
          </p:cNvPr>
          <p:cNvCxnSpPr>
            <a:cxnSpLocks/>
            <a:stCxn id="11" idx="1"/>
            <a:endCxn id="12" idx="1"/>
          </p:cNvCxnSpPr>
          <p:nvPr/>
        </p:nvCxnSpPr>
        <p:spPr>
          <a:xfrm rot="10800000" flipV="1">
            <a:off x="8265197" y="2276133"/>
            <a:ext cx="1" cy="1711065"/>
          </a:xfrm>
          <a:prstGeom prst="bentConnector3">
            <a:avLst>
              <a:gd name="adj1" fmla="val 22860100000"/>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61" name="Gewinkelte Verbindung 60">
            <a:extLst>
              <a:ext uri="{FF2B5EF4-FFF2-40B4-BE49-F238E27FC236}">
                <a16:creationId xmlns:a16="http://schemas.microsoft.com/office/drawing/2014/main" id="{3F17FDE6-CDD7-324D-9477-8861F06B4CF8}"/>
              </a:ext>
            </a:extLst>
          </p:cNvPr>
          <p:cNvCxnSpPr>
            <a:cxnSpLocks/>
            <a:stCxn id="11" idx="1"/>
            <a:endCxn id="14" idx="1"/>
          </p:cNvCxnSpPr>
          <p:nvPr/>
        </p:nvCxnSpPr>
        <p:spPr>
          <a:xfrm rot="10800000" flipV="1">
            <a:off x="8265195" y="2276134"/>
            <a:ext cx="2" cy="2591162"/>
          </a:xfrm>
          <a:prstGeom prst="bentConnector3">
            <a:avLst>
              <a:gd name="adj1" fmla="val 11430100000"/>
            </a:avLst>
          </a:prstGeom>
          <a:ln w="476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6526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8D817-97CD-7D4C-974E-A2FDC7EC175F}"/>
              </a:ext>
            </a:extLst>
          </p:cNvPr>
          <p:cNvSpPr txBox="1">
            <a:spLocks/>
          </p:cNvSpPr>
          <p:nvPr/>
        </p:nvSpPr>
        <p:spPr>
          <a:xfrm>
            <a:off x="1918494" y="2956809"/>
            <a:ext cx="2665412" cy="920709"/>
          </a:xfrm>
          <a:prstGeom prst="rect">
            <a:avLst/>
          </a:prstGeom>
        </p:spPr>
        <p:txBody>
          <a:bodyPr lIns="0" tIns="0" rIns="0" bIns="0"/>
          <a:lstStyle>
            <a:defPPr>
              <a:defRPr lang="de-DE"/>
            </a:defPPr>
            <a:lvl1pPr algn="ctr">
              <a:lnSpc>
                <a:spcPct val="150000"/>
              </a:lnSpc>
              <a:spcBef>
                <a:spcPct val="0"/>
              </a:spcBef>
              <a:buNone/>
              <a:defRPr sz="4000" b="1" i="0" baseline="0">
                <a:solidFill>
                  <a:schemeClr val="accent3">
                    <a:lumMod val="75000"/>
                  </a:schemeClr>
                </a:solidFill>
                <a:latin typeface="Arial" charset="0"/>
                <a:ea typeface="Arial" charset="0"/>
                <a:cs typeface="Arial" charset="0"/>
              </a:defRPr>
            </a:lvl1pPr>
          </a:lstStyle>
          <a:p>
            <a:r>
              <a:rPr lang="de-DE" dirty="0">
                <a:solidFill>
                  <a:schemeClr val="accent1">
                    <a:lumMod val="75000"/>
                  </a:schemeClr>
                </a:solidFill>
              </a:rPr>
              <a:t>AGENDA</a:t>
            </a:r>
          </a:p>
        </p:txBody>
      </p:sp>
      <p:sp>
        <p:nvSpPr>
          <p:cNvPr id="3" name="Inhaltsplatzhalter 2">
            <a:extLst>
              <a:ext uri="{FF2B5EF4-FFF2-40B4-BE49-F238E27FC236}">
                <a16:creationId xmlns:a16="http://schemas.microsoft.com/office/drawing/2014/main" id="{481A0709-B967-6748-8DAD-11D4F9D82984}"/>
              </a:ext>
            </a:extLst>
          </p:cNvPr>
          <p:cNvSpPr txBox="1">
            <a:spLocks/>
          </p:cNvSpPr>
          <p:nvPr/>
        </p:nvSpPr>
        <p:spPr>
          <a:xfrm>
            <a:off x="6275390" y="368300"/>
            <a:ext cx="5545136" cy="6121400"/>
          </a:xfrm>
          <a:prstGeom prst="rect">
            <a:avLst/>
          </a:prstGeom>
        </p:spPr>
        <p:txBody>
          <a:bodyPr anchor="ctr" anchorCtr="0"/>
          <a:lstStyle>
            <a:lvl1pPr marL="216000" indent="-216000" algn="l" defTabSz="432000" rtl="0" eaLnBrk="1" latinLnBrk="0" hangingPunct="1">
              <a:lnSpc>
                <a:spcPct val="110000"/>
              </a:lnSpc>
              <a:spcBef>
                <a:spcPts val="0"/>
              </a:spcBef>
              <a:spcAft>
                <a:spcPts val="600"/>
              </a:spcAft>
              <a:buClr>
                <a:schemeClr val="accent3">
                  <a:lumMod val="75000"/>
                </a:schemeClr>
              </a:buClr>
              <a:buSzPct val="100000"/>
              <a:buFont typeface="Arial"/>
              <a:buChar char="•"/>
              <a:tabLst>
                <a:tab pos="432000" algn="l"/>
              </a:tabLst>
              <a:defRPr sz="1800" b="0" i="0" kern="1200" baseline="0">
                <a:solidFill>
                  <a:schemeClr val="tx1"/>
                </a:solidFill>
                <a:latin typeface="Arial" charset="0"/>
                <a:ea typeface="Arial" charset="0"/>
                <a:cs typeface="Arial" charset="0"/>
              </a:defRPr>
            </a:lvl1pPr>
            <a:lvl2pPr marL="432000" indent="-215900" algn="l" defTabSz="432000" rtl="0" eaLnBrk="1" latinLnBrk="0" hangingPunct="1">
              <a:lnSpc>
                <a:spcPct val="110000"/>
              </a:lnSpc>
              <a:spcBef>
                <a:spcPts val="0"/>
              </a:spcBef>
              <a:spcAft>
                <a:spcPts val="600"/>
              </a:spcAft>
              <a:buClr>
                <a:schemeClr val="accent3">
                  <a:lumMod val="75000"/>
                </a:schemeClr>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2pPr>
            <a:lvl3pPr marL="648000" indent="-216000" algn="l" defTabSz="432000" rtl="0" eaLnBrk="1" latinLnBrk="0" hangingPunct="1">
              <a:lnSpc>
                <a:spcPct val="110000"/>
              </a:lnSpc>
              <a:spcBef>
                <a:spcPts val="0"/>
              </a:spcBef>
              <a:spcAft>
                <a:spcPts val="600"/>
              </a:spcAft>
              <a:buClr>
                <a:schemeClr val="accent3">
                  <a:lumMod val="75000"/>
                </a:schemeClr>
              </a:buClr>
              <a:buSzPct val="100000"/>
              <a:buFont typeface="Symbol" charset="2"/>
              <a:buChar char="-"/>
              <a:tabLst>
                <a:tab pos="432000" algn="l"/>
              </a:tabLst>
              <a:defRPr sz="1600" b="0" i="0" kern="1200" baseline="0">
                <a:solidFill>
                  <a:schemeClr val="tx1"/>
                </a:solidFill>
                <a:latin typeface="Arial" charset="0"/>
                <a:ea typeface="Arial" charset="0"/>
                <a:cs typeface="Arial" charset="0"/>
              </a:defRPr>
            </a:lvl3pPr>
            <a:lvl4pPr marL="864000" indent="-216000" algn="l" defTabSz="432000" rtl="0" eaLnBrk="1" latinLnBrk="0" hangingPunct="1">
              <a:lnSpc>
                <a:spcPct val="110000"/>
              </a:lnSpc>
              <a:spcBef>
                <a:spcPts val="0"/>
              </a:spcBef>
              <a:spcAft>
                <a:spcPts val="600"/>
              </a:spcAft>
              <a:buClr>
                <a:schemeClr val="accent3">
                  <a:lumMod val="75000"/>
                </a:schemeClr>
              </a:buClr>
              <a:buFont typeface="Symbol" charset="2"/>
              <a:buChar char="-"/>
              <a:tabLst>
                <a:tab pos="432000" algn="l"/>
              </a:tabLst>
              <a:defRPr sz="1400" b="0" i="0" kern="1200" baseline="0">
                <a:solidFill>
                  <a:schemeClr val="tx1"/>
                </a:solidFill>
                <a:latin typeface="Arial" charset="0"/>
                <a:ea typeface="Arial" charset="0"/>
                <a:cs typeface="Arial" charset="0"/>
              </a:defRPr>
            </a:lvl4pPr>
            <a:lvl5pPr marL="1080000" indent="-216000" algn="l" defTabSz="432000" rtl="0" eaLnBrk="1" latinLnBrk="0" hangingPunct="1">
              <a:lnSpc>
                <a:spcPct val="110000"/>
              </a:lnSpc>
              <a:spcBef>
                <a:spcPts val="0"/>
              </a:spcBef>
              <a:spcAft>
                <a:spcPts val="600"/>
              </a:spcAft>
              <a:buClr>
                <a:schemeClr val="accent3">
                  <a:lumMod val="75000"/>
                </a:schemeClr>
              </a:buClr>
              <a:buFont typeface="Symbol" charset="2"/>
              <a:buChar char="-"/>
              <a:tabLst>
                <a:tab pos="432000" algn="l"/>
              </a:tabLst>
              <a:defRPr sz="1400" b="0" i="0" kern="1200" baseline="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buFont typeface="+mj-lt"/>
              <a:buAutoNum type="arabicPeriod"/>
            </a:pPr>
            <a:r>
              <a:rPr lang="de-DE" dirty="0"/>
              <a:t>Tag 5-6</a:t>
            </a:r>
          </a:p>
          <a:p>
            <a:pPr marL="558900" lvl="1" indent="-342900"/>
            <a:r>
              <a:rPr lang="de-DE" dirty="0">
                <a:solidFill>
                  <a:schemeClr val="bg2"/>
                </a:solidFill>
              </a:rPr>
              <a:t>Ausstehende Themen von Tag 2</a:t>
            </a:r>
          </a:p>
          <a:p>
            <a:pPr marL="558900" lvl="1" indent="-342900"/>
            <a:r>
              <a:rPr lang="de-DE" dirty="0" err="1">
                <a:solidFill>
                  <a:schemeClr val="bg2"/>
                </a:solidFill>
              </a:rPr>
              <a:t>Anomaly</a:t>
            </a:r>
            <a:r>
              <a:rPr lang="de-DE" dirty="0">
                <a:solidFill>
                  <a:schemeClr val="bg2"/>
                </a:solidFill>
              </a:rPr>
              <a:t> </a:t>
            </a:r>
            <a:r>
              <a:rPr lang="de-DE" dirty="0" err="1">
                <a:solidFill>
                  <a:schemeClr val="bg2"/>
                </a:solidFill>
              </a:rPr>
              <a:t>Detection</a:t>
            </a:r>
            <a:endParaRPr lang="de-DE" dirty="0">
              <a:solidFill>
                <a:schemeClr val="bg2"/>
              </a:solidFill>
            </a:endParaRPr>
          </a:p>
          <a:p>
            <a:pPr marL="558900" lvl="1" indent="-342900"/>
            <a:r>
              <a:rPr lang="de-DE" dirty="0">
                <a:solidFill>
                  <a:schemeClr val="bg2"/>
                </a:solidFill>
              </a:rPr>
              <a:t>REST via Python</a:t>
            </a:r>
          </a:p>
          <a:p>
            <a:pPr marL="558900" lvl="1" indent="-342900"/>
            <a:r>
              <a:rPr lang="de-DE" dirty="0">
                <a:solidFill>
                  <a:schemeClr val="bg2"/>
                </a:solidFill>
              </a:rPr>
              <a:t>NLP (</a:t>
            </a:r>
            <a:r>
              <a:rPr lang="de-DE" dirty="0" err="1">
                <a:solidFill>
                  <a:schemeClr val="bg2"/>
                </a:solidFill>
              </a:rPr>
              <a:t>Tokenizer</a:t>
            </a:r>
            <a:r>
              <a:rPr lang="de-DE" dirty="0">
                <a:solidFill>
                  <a:schemeClr val="bg2"/>
                </a:solidFill>
              </a:rPr>
              <a:t>, Bag </a:t>
            </a:r>
            <a:r>
              <a:rPr lang="de-DE" dirty="0" err="1">
                <a:solidFill>
                  <a:schemeClr val="bg2"/>
                </a:solidFill>
              </a:rPr>
              <a:t>of</a:t>
            </a:r>
            <a:r>
              <a:rPr lang="de-DE" dirty="0">
                <a:solidFill>
                  <a:schemeClr val="bg2"/>
                </a:solidFill>
              </a:rPr>
              <a:t> Words)</a:t>
            </a:r>
          </a:p>
          <a:p>
            <a:pPr marL="558900" lvl="1" indent="-342900"/>
            <a:r>
              <a:rPr lang="de-DE" dirty="0" err="1">
                <a:solidFill>
                  <a:schemeClr val="bg2"/>
                </a:solidFill>
              </a:rPr>
              <a:t>Deployment</a:t>
            </a:r>
            <a:r>
              <a:rPr lang="de-DE" dirty="0">
                <a:solidFill>
                  <a:schemeClr val="bg2"/>
                </a:solidFill>
              </a:rPr>
              <a:t> (speichern und laden von Modellen)</a:t>
            </a:r>
          </a:p>
          <a:p>
            <a:pPr marL="558900" lvl="1" indent="-342900"/>
            <a:r>
              <a:rPr lang="de-DE" dirty="0">
                <a:solidFill>
                  <a:schemeClr val="bg2"/>
                </a:solidFill>
              </a:rPr>
              <a:t>Fragen &amp; Feedback</a:t>
            </a:r>
            <a:br>
              <a:rPr lang="de-DE" dirty="0"/>
            </a:br>
            <a:endParaRPr lang="de-DE" dirty="0"/>
          </a:p>
        </p:txBody>
      </p:sp>
    </p:spTree>
    <p:extLst>
      <p:ext uri="{BB962C8B-B14F-4D97-AF65-F5344CB8AC3E}">
        <p14:creationId xmlns:p14="http://schemas.microsoft.com/office/powerpoint/2010/main" val="218239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22AE3A-D23A-8D49-AA65-4BE11F95C8F8}"/>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C8D2B30D-90DF-F44A-8541-5CB16E6FFE2F}"/>
              </a:ext>
            </a:extLst>
          </p:cNvPr>
          <p:cNvSpPr>
            <a:spLocks noGrp="1"/>
          </p:cNvSpPr>
          <p:nvPr>
            <p:ph type="body" sz="quarter" idx="13"/>
          </p:nvPr>
        </p:nvSpPr>
        <p:spPr/>
        <p:txBody>
          <a:bodyPr/>
          <a:lstStyle/>
          <a:p>
            <a:r>
              <a:rPr lang="de-DE" dirty="0"/>
              <a:t>Ziele der explorativen Datenanalyse</a:t>
            </a:r>
          </a:p>
        </p:txBody>
      </p:sp>
      <p:sp>
        <p:nvSpPr>
          <p:cNvPr id="5" name="Textfeld 4">
            <a:extLst>
              <a:ext uri="{FF2B5EF4-FFF2-40B4-BE49-F238E27FC236}">
                <a16:creationId xmlns:a16="http://schemas.microsoft.com/office/drawing/2014/main" id="{0B30CC28-E7A0-F443-BFF7-6A651C762E2D}"/>
              </a:ext>
            </a:extLst>
          </p:cNvPr>
          <p:cNvSpPr txBox="1"/>
          <p:nvPr/>
        </p:nvSpPr>
        <p:spPr>
          <a:xfrm>
            <a:off x="382951" y="1746738"/>
            <a:ext cx="11437575" cy="1863413"/>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Explorative Datenanalyse ist ein wichtiger erster Punkt bei der Analyse von Daten und der Erstellung von </a:t>
            </a:r>
            <a:r>
              <a:rPr lang="de-DE" dirty="0" err="1">
                <a:latin typeface="Arial Standard" charset="0"/>
              </a:rPr>
              <a:t>Predictive</a:t>
            </a:r>
            <a:r>
              <a:rPr lang="de-DE" dirty="0">
                <a:latin typeface="Arial Standard" charset="0"/>
              </a:rPr>
              <a:t> </a:t>
            </a:r>
            <a:r>
              <a:rPr lang="de-DE" dirty="0" err="1">
                <a:latin typeface="Arial Standard" charset="0"/>
              </a:rPr>
              <a:t>Applications</a:t>
            </a:r>
            <a:r>
              <a:rPr lang="de-DE" dirty="0">
                <a:latin typeface="Arial Standard" charset="0"/>
              </a:rPr>
              <a:t> </a:t>
            </a:r>
          </a:p>
          <a:p>
            <a:pPr marL="285750" indent="-285750">
              <a:lnSpc>
                <a:spcPct val="110000"/>
              </a:lnSpc>
              <a:buFont typeface="Arial" panose="020B0604020202020204" pitchFamily="34" charset="0"/>
              <a:buChar char="•"/>
            </a:pPr>
            <a:r>
              <a:rPr lang="de-DE" dirty="0">
                <a:latin typeface="Arial Standard" charset="0"/>
              </a:rPr>
              <a:t>Daten näher </a:t>
            </a:r>
            <a:r>
              <a:rPr lang="de-DE" dirty="0" err="1">
                <a:latin typeface="Arial Standard" charset="0"/>
              </a:rPr>
              <a:t>kennenlern</a:t>
            </a:r>
            <a:r>
              <a:rPr lang="de-DE" dirty="0">
                <a:latin typeface="Arial Standard" charset="0"/>
              </a:rPr>
              <a:t> (Muster erkennen)</a:t>
            </a:r>
          </a:p>
          <a:p>
            <a:pPr marL="285750" indent="-285750">
              <a:lnSpc>
                <a:spcPct val="110000"/>
              </a:lnSpc>
              <a:buFont typeface="Arial" panose="020B0604020202020204" pitchFamily="34" charset="0"/>
              <a:buChar char="•"/>
            </a:pPr>
            <a:r>
              <a:rPr lang="de-DE" dirty="0">
                <a:latin typeface="Arial Standard" charset="0"/>
              </a:rPr>
              <a:t>Verteilung (symmetrisch, normal, schief), Datenqualitätsprobleme, </a:t>
            </a:r>
            <a:r>
              <a:rPr lang="de-DE" i="1" dirty="0" err="1">
                <a:latin typeface="Arial Standard" charset="0"/>
              </a:rPr>
              <a:t>Outlier</a:t>
            </a:r>
            <a:r>
              <a:rPr lang="de-DE" dirty="0">
                <a:latin typeface="Arial Standard" charset="0"/>
              </a:rPr>
              <a:t>, Korrelationen / Beziehungen</a:t>
            </a:r>
          </a:p>
          <a:p>
            <a:pPr marL="285750" indent="-285750">
              <a:lnSpc>
                <a:spcPct val="110000"/>
              </a:lnSpc>
              <a:buFont typeface="Arial" panose="020B0604020202020204" pitchFamily="34" charset="0"/>
              <a:buChar char="•"/>
            </a:pPr>
            <a:r>
              <a:rPr lang="de-DE" dirty="0">
                <a:latin typeface="Arial Standard" charset="0"/>
              </a:rPr>
              <a:t>Aufstellung und prüfen von Thesen / Annahmen</a:t>
            </a:r>
          </a:p>
        </p:txBody>
      </p:sp>
      <p:sp>
        <p:nvSpPr>
          <p:cNvPr id="6" name="Textfeld 5">
            <a:extLst>
              <a:ext uri="{FF2B5EF4-FFF2-40B4-BE49-F238E27FC236}">
                <a16:creationId xmlns:a16="http://schemas.microsoft.com/office/drawing/2014/main" id="{2DFA3C14-5082-634E-84D5-20E8276DD8CC}"/>
              </a:ext>
            </a:extLst>
          </p:cNvPr>
          <p:cNvSpPr txBox="1"/>
          <p:nvPr/>
        </p:nvSpPr>
        <p:spPr>
          <a:xfrm>
            <a:off x="382951" y="3778282"/>
            <a:ext cx="721160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Entscheidend um relevante Features für eine Vorhersage zu finden</a:t>
            </a:r>
          </a:p>
        </p:txBody>
      </p:sp>
      <p:sp>
        <p:nvSpPr>
          <p:cNvPr id="7" name="Textfeld 6">
            <a:extLst>
              <a:ext uri="{FF2B5EF4-FFF2-40B4-BE49-F238E27FC236}">
                <a16:creationId xmlns:a16="http://schemas.microsoft.com/office/drawing/2014/main" id="{D481AEE8-B019-3E49-B8B5-C20B0FEFC382}"/>
              </a:ext>
            </a:extLst>
          </p:cNvPr>
          <p:cNvSpPr txBox="1"/>
          <p:nvPr/>
        </p:nvSpPr>
        <p:spPr>
          <a:xfrm>
            <a:off x="382951" y="4591031"/>
            <a:ext cx="11234124" cy="1863413"/>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Ziel ist es folgende Aspekte so früh wie möglich zu adressieren</a:t>
            </a:r>
          </a:p>
          <a:p>
            <a:pPr marL="285750" indent="-285750">
              <a:lnSpc>
                <a:spcPct val="110000"/>
              </a:lnSpc>
              <a:buFont typeface="Arial" panose="020B0604020202020204" pitchFamily="34" charset="0"/>
              <a:buChar char="•"/>
            </a:pPr>
            <a:r>
              <a:rPr lang="de-DE" dirty="0">
                <a:latin typeface="Arial Standard" charset="0"/>
              </a:rPr>
              <a:t>Feststellen von </a:t>
            </a:r>
            <a:r>
              <a:rPr lang="de-DE" b="1" dirty="0">
                <a:latin typeface="Arial Standard" charset="0"/>
              </a:rPr>
              <a:t>Fehlern</a:t>
            </a:r>
            <a:r>
              <a:rPr lang="de-DE" dirty="0">
                <a:latin typeface="Arial Standard" charset="0"/>
              </a:rPr>
              <a:t> (evtl. in der Datensammlung / Verteilung)</a:t>
            </a:r>
          </a:p>
          <a:p>
            <a:pPr marL="285750" indent="-285750">
              <a:lnSpc>
                <a:spcPct val="110000"/>
              </a:lnSpc>
              <a:buFont typeface="Arial" panose="020B0604020202020204" pitchFamily="34" charset="0"/>
              <a:buChar char="•"/>
            </a:pPr>
            <a:r>
              <a:rPr lang="de-DE" dirty="0">
                <a:latin typeface="Arial Standard" charset="0"/>
              </a:rPr>
              <a:t>Zutreffen von </a:t>
            </a:r>
            <a:r>
              <a:rPr lang="de-DE" b="1" dirty="0">
                <a:latin typeface="Arial Standard" charset="0"/>
              </a:rPr>
              <a:t>Annahmen</a:t>
            </a:r>
          </a:p>
          <a:p>
            <a:pPr marL="285750" indent="-285750">
              <a:lnSpc>
                <a:spcPct val="110000"/>
              </a:lnSpc>
              <a:buFont typeface="Arial" panose="020B0604020202020204" pitchFamily="34" charset="0"/>
              <a:buChar char="•"/>
            </a:pPr>
            <a:r>
              <a:rPr lang="de-DE" dirty="0">
                <a:latin typeface="Arial Standard" charset="0"/>
              </a:rPr>
              <a:t>Grobe Untersuchung der </a:t>
            </a:r>
            <a:r>
              <a:rPr lang="de-DE" b="1" dirty="0">
                <a:latin typeface="Arial Standard" charset="0"/>
              </a:rPr>
              <a:t>Beziehung</a:t>
            </a:r>
            <a:r>
              <a:rPr lang="de-DE" dirty="0">
                <a:latin typeface="Arial Standard" charset="0"/>
              </a:rPr>
              <a:t> zwischen unabhängigen Variablen (möglichen Merkmalen) und abhängiger Variable (Zielgröße)</a:t>
            </a:r>
          </a:p>
        </p:txBody>
      </p:sp>
    </p:spTree>
    <p:extLst>
      <p:ext uri="{BB962C8B-B14F-4D97-AF65-F5344CB8AC3E}">
        <p14:creationId xmlns:p14="http://schemas.microsoft.com/office/powerpoint/2010/main" val="15624363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27CF14-F213-5C4C-ADFF-D314DF9A6C6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98139364-A734-8943-A246-70608E63D2DF}"/>
              </a:ext>
            </a:extLst>
          </p:cNvPr>
          <p:cNvSpPr>
            <a:spLocks noGrp="1"/>
          </p:cNvSpPr>
          <p:nvPr>
            <p:ph type="body" sz="quarter" idx="13"/>
          </p:nvPr>
        </p:nvSpPr>
        <p:spPr/>
        <p:txBody>
          <a:bodyPr/>
          <a:lstStyle/>
          <a:p>
            <a:r>
              <a:rPr lang="de-DE" dirty="0"/>
              <a:t>Statistische Kennzahlen - </a:t>
            </a:r>
            <a:r>
              <a:rPr lang="de-DE" dirty="0" err="1"/>
              <a:t>Lagemaße</a:t>
            </a:r>
            <a:r>
              <a:rPr lang="de-DE" dirty="0"/>
              <a:t>: </a:t>
            </a:r>
            <a:r>
              <a:rPr lang="de-DE" dirty="0" err="1"/>
              <a:t>Mean</a:t>
            </a:r>
            <a:r>
              <a:rPr lang="de-DE" dirty="0"/>
              <a:t> / Mittelwert</a:t>
            </a:r>
          </a:p>
        </p:txBody>
      </p:sp>
      <p:pic>
        <p:nvPicPr>
          <p:cNvPr id="4" name="Grafik 3">
            <a:extLst>
              <a:ext uri="{FF2B5EF4-FFF2-40B4-BE49-F238E27FC236}">
                <a16:creationId xmlns:a16="http://schemas.microsoft.com/office/drawing/2014/main" id="{3B5A52EE-D177-384C-8016-E20DB0D3873F}"/>
              </a:ext>
            </a:extLst>
          </p:cNvPr>
          <p:cNvPicPr>
            <a:picLocks noChangeAspect="1"/>
          </p:cNvPicPr>
          <p:nvPr/>
        </p:nvPicPr>
        <p:blipFill>
          <a:blip r:embed="rId2"/>
          <a:stretch>
            <a:fillRect/>
          </a:stretch>
        </p:blipFill>
        <p:spPr>
          <a:xfrm>
            <a:off x="382951" y="1494014"/>
            <a:ext cx="11435930" cy="4710141"/>
          </a:xfrm>
          <a:prstGeom prst="rect">
            <a:avLst/>
          </a:prstGeom>
        </p:spPr>
      </p:pic>
    </p:spTree>
    <p:extLst>
      <p:ext uri="{BB962C8B-B14F-4D97-AF65-F5344CB8AC3E}">
        <p14:creationId xmlns:p14="http://schemas.microsoft.com/office/powerpoint/2010/main" val="8897371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19ABDB-1007-5C4A-A7D3-118C40E128A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4B61BD4C-6CCC-8947-97AC-5F89390E3295}"/>
              </a:ext>
            </a:extLst>
          </p:cNvPr>
          <p:cNvSpPr>
            <a:spLocks noGrp="1"/>
          </p:cNvSpPr>
          <p:nvPr>
            <p:ph type="body" sz="quarter" idx="13"/>
          </p:nvPr>
        </p:nvSpPr>
        <p:spPr/>
        <p:txBody>
          <a:bodyPr/>
          <a:lstStyle/>
          <a:p>
            <a:r>
              <a:rPr lang="de-DE" dirty="0"/>
              <a:t>Statistische Kennzahlen - </a:t>
            </a:r>
            <a:r>
              <a:rPr lang="de-DE" dirty="0" err="1"/>
              <a:t>Lagemaße</a:t>
            </a:r>
            <a:r>
              <a:rPr lang="de-DE" dirty="0"/>
              <a:t>: </a:t>
            </a:r>
            <a:r>
              <a:rPr lang="de-DE" dirty="0" err="1"/>
              <a:t>Mean</a:t>
            </a:r>
            <a:r>
              <a:rPr lang="de-DE" dirty="0"/>
              <a:t> / Mittelwert</a:t>
            </a:r>
          </a:p>
        </p:txBody>
      </p:sp>
      <p:pic>
        <p:nvPicPr>
          <p:cNvPr id="4" name="Grafik 3">
            <a:extLst>
              <a:ext uri="{FF2B5EF4-FFF2-40B4-BE49-F238E27FC236}">
                <a16:creationId xmlns:a16="http://schemas.microsoft.com/office/drawing/2014/main" id="{CEE1E984-1778-974D-A014-A425EC4FF92D}"/>
              </a:ext>
            </a:extLst>
          </p:cNvPr>
          <p:cNvPicPr>
            <a:picLocks noChangeAspect="1"/>
          </p:cNvPicPr>
          <p:nvPr/>
        </p:nvPicPr>
        <p:blipFill>
          <a:blip r:embed="rId2"/>
          <a:stretch>
            <a:fillRect/>
          </a:stretch>
        </p:blipFill>
        <p:spPr>
          <a:xfrm>
            <a:off x="382951" y="1194857"/>
            <a:ext cx="9695434" cy="5300726"/>
          </a:xfrm>
          <a:prstGeom prst="rect">
            <a:avLst/>
          </a:prstGeom>
        </p:spPr>
      </p:pic>
    </p:spTree>
    <p:extLst>
      <p:ext uri="{BB962C8B-B14F-4D97-AF65-F5344CB8AC3E}">
        <p14:creationId xmlns:p14="http://schemas.microsoft.com/office/powerpoint/2010/main" val="18826489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61A74DD-9C01-E94D-B6FD-32D92986077F}"/>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5B3920FA-8659-DF4A-9520-DCF059120BC2}"/>
              </a:ext>
            </a:extLst>
          </p:cNvPr>
          <p:cNvSpPr>
            <a:spLocks noGrp="1"/>
          </p:cNvSpPr>
          <p:nvPr>
            <p:ph type="body" sz="quarter" idx="13"/>
          </p:nvPr>
        </p:nvSpPr>
        <p:spPr/>
        <p:txBody>
          <a:bodyPr/>
          <a:lstStyle/>
          <a:p>
            <a:r>
              <a:rPr lang="de-DE" dirty="0"/>
              <a:t>Beispiel Median</a:t>
            </a:r>
          </a:p>
        </p:txBody>
      </p:sp>
      <p:pic>
        <p:nvPicPr>
          <p:cNvPr id="4" name="Grafik 3">
            <a:extLst>
              <a:ext uri="{FF2B5EF4-FFF2-40B4-BE49-F238E27FC236}">
                <a16:creationId xmlns:a16="http://schemas.microsoft.com/office/drawing/2014/main" id="{76B5ACA0-61B4-AA4C-8BE3-E8C22E6D5961}"/>
              </a:ext>
            </a:extLst>
          </p:cNvPr>
          <p:cNvPicPr>
            <a:picLocks noChangeAspect="1"/>
          </p:cNvPicPr>
          <p:nvPr/>
        </p:nvPicPr>
        <p:blipFill>
          <a:blip r:embed="rId2"/>
          <a:stretch>
            <a:fillRect/>
          </a:stretch>
        </p:blipFill>
        <p:spPr>
          <a:xfrm>
            <a:off x="371476" y="1679448"/>
            <a:ext cx="7977124" cy="1749552"/>
          </a:xfrm>
          <a:prstGeom prst="rect">
            <a:avLst/>
          </a:prstGeom>
        </p:spPr>
      </p:pic>
    </p:spTree>
    <p:extLst>
      <p:ext uri="{BB962C8B-B14F-4D97-AF65-F5344CB8AC3E}">
        <p14:creationId xmlns:p14="http://schemas.microsoft.com/office/powerpoint/2010/main" val="432841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A75C62-A3C1-6148-B98D-80F7FBD374E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61FF25B7-76F6-0349-BB74-3978019C3169}"/>
              </a:ext>
            </a:extLst>
          </p:cNvPr>
          <p:cNvSpPr>
            <a:spLocks noGrp="1"/>
          </p:cNvSpPr>
          <p:nvPr>
            <p:ph type="body" sz="quarter" idx="13"/>
          </p:nvPr>
        </p:nvSpPr>
        <p:spPr/>
        <p:txBody>
          <a:bodyPr/>
          <a:lstStyle/>
          <a:p>
            <a:r>
              <a:rPr lang="de-DE" dirty="0" err="1"/>
              <a:t>Quantile</a:t>
            </a:r>
            <a:endParaRPr lang="de-DE" dirty="0"/>
          </a:p>
        </p:txBody>
      </p:sp>
      <p:pic>
        <p:nvPicPr>
          <p:cNvPr id="4" name="Grafik 3">
            <a:extLst>
              <a:ext uri="{FF2B5EF4-FFF2-40B4-BE49-F238E27FC236}">
                <a16:creationId xmlns:a16="http://schemas.microsoft.com/office/drawing/2014/main" id="{65133523-8EC2-7D4E-B024-E7CBC9F0268D}"/>
              </a:ext>
            </a:extLst>
          </p:cNvPr>
          <p:cNvPicPr>
            <a:picLocks noChangeAspect="1"/>
          </p:cNvPicPr>
          <p:nvPr/>
        </p:nvPicPr>
        <p:blipFill>
          <a:blip r:embed="rId2"/>
          <a:stretch>
            <a:fillRect/>
          </a:stretch>
        </p:blipFill>
        <p:spPr>
          <a:xfrm>
            <a:off x="382951" y="1564894"/>
            <a:ext cx="9143492" cy="3728212"/>
          </a:xfrm>
          <a:prstGeom prst="rect">
            <a:avLst/>
          </a:prstGeom>
        </p:spPr>
      </p:pic>
    </p:spTree>
    <p:extLst>
      <p:ext uri="{BB962C8B-B14F-4D97-AF65-F5344CB8AC3E}">
        <p14:creationId xmlns:p14="http://schemas.microsoft.com/office/powerpoint/2010/main" val="10523445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72998A-BF48-8346-92A2-DF8C309535F1}"/>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DE6A7215-1411-4A42-9965-86ED53F1EE6C}"/>
              </a:ext>
            </a:extLst>
          </p:cNvPr>
          <p:cNvSpPr>
            <a:spLocks noGrp="1"/>
          </p:cNvSpPr>
          <p:nvPr>
            <p:ph type="body" sz="quarter" idx="13"/>
          </p:nvPr>
        </p:nvSpPr>
        <p:spPr/>
        <p:txBody>
          <a:bodyPr/>
          <a:lstStyle/>
          <a:p>
            <a:r>
              <a:rPr lang="de-DE" dirty="0" err="1"/>
              <a:t>Quantile</a:t>
            </a:r>
            <a:endParaRPr lang="de-DE" dirty="0"/>
          </a:p>
        </p:txBody>
      </p:sp>
      <p:pic>
        <p:nvPicPr>
          <p:cNvPr id="4" name="Grafik 3">
            <a:extLst>
              <a:ext uri="{FF2B5EF4-FFF2-40B4-BE49-F238E27FC236}">
                <a16:creationId xmlns:a16="http://schemas.microsoft.com/office/drawing/2014/main" id="{892C190C-68D3-CF41-9594-838E078430CE}"/>
              </a:ext>
            </a:extLst>
          </p:cNvPr>
          <p:cNvPicPr>
            <a:picLocks noChangeAspect="1"/>
          </p:cNvPicPr>
          <p:nvPr/>
        </p:nvPicPr>
        <p:blipFill>
          <a:blip r:embed="rId2"/>
          <a:stretch>
            <a:fillRect/>
          </a:stretch>
        </p:blipFill>
        <p:spPr>
          <a:xfrm>
            <a:off x="382951" y="1680003"/>
            <a:ext cx="10393172" cy="3103372"/>
          </a:xfrm>
          <a:prstGeom prst="rect">
            <a:avLst/>
          </a:prstGeom>
        </p:spPr>
      </p:pic>
    </p:spTree>
    <p:extLst>
      <p:ext uri="{BB962C8B-B14F-4D97-AF65-F5344CB8AC3E}">
        <p14:creationId xmlns:p14="http://schemas.microsoft.com/office/powerpoint/2010/main" val="33518925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9F5D8C-A4F3-314E-B59A-62C0737CFA40}"/>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18E50D4-6C29-9543-B88C-CA930BC2489C}"/>
              </a:ext>
            </a:extLst>
          </p:cNvPr>
          <p:cNvSpPr>
            <a:spLocks noGrp="1"/>
          </p:cNvSpPr>
          <p:nvPr>
            <p:ph type="body" sz="quarter" idx="13"/>
          </p:nvPr>
        </p:nvSpPr>
        <p:spPr/>
        <p:txBody>
          <a:bodyPr/>
          <a:lstStyle/>
          <a:p>
            <a:r>
              <a:rPr lang="de-DE" dirty="0"/>
              <a:t>Das </a:t>
            </a:r>
            <a:r>
              <a:rPr lang="de-DE" i="1" dirty="0" err="1"/>
              <a:t>Five</a:t>
            </a:r>
            <a:r>
              <a:rPr lang="de-DE" i="1" dirty="0"/>
              <a:t> Numbers Summary</a:t>
            </a:r>
          </a:p>
        </p:txBody>
      </p:sp>
      <p:pic>
        <p:nvPicPr>
          <p:cNvPr id="4" name="Grafik 3">
            <a:extLst>
              <a:ext uri="{FF2B5EF4-FFF2-40B4-BE49-F238E27FC236}">
                <a16:creationId xmlns:a16="http://schemas.microsoft.com/office/drawing/2014/main" id="{D3ECE9E6-62D4-A842-85D9-EB68D4CCF45B}"/>
              </a:ext>
            </a:extLst>
          </p:cNvPr>
          <p:cNvPicPr>
            <a:picLocks noChangeAspect="1"/>
          </p:cNvPicPr>
          <p:nvPr/>
        </p:nvPicPr>
        <p:blipFill>
          <a:blip r:embed="rId2"/>
          <a:stretch>
            <a:fillRect/>
          </a:stretch>
        </p:blipFill>
        <p:spPr>
          <a:xfrm>
            <a:off x="382951" y="1686296"/>
            <a:ext cx="9153906" cy="4123944"/>
          </a:xfrm>
          <a:prstGeom prst="rect">
            <a:avLst/>
          </a:prstGeom>
        </p:spPr>
      </p:pic>
    </p:spTree>
    <p:extLst>
      <p:ext uri="{BB962C8B-B14F-4D97-AF65-F5344CB8AC3E}">
        <p14:creationId xmlns:p14="http://schemas.microsoft.com/office/powerpoint/2010/main" val="9034057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BD702D-6255-B645-86C4-09D404959861}"/>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A52463A6-4499-AC4C-B93A-9DB59244D4CB}"/>
              </a:ext>
            </a:extLst>
          </p:cNvPr>
          <p:cNvSpPr>
            <a:spLocks noGrp="1"/>
          </p:cNvSpPr>
          <p:nvPr>
            <p:ph type="body" sz="quarter" idx="13"/>
          </p:nvPr>
        </p:nvSpPr>
        <p:spPr/>
        <p:txBody>
          <a:bodyPr/>
          <a:lstStyle/>
          <a:p>
            <a:r>
              <a:rPr lang="de-DE" dirty="0"/>
              <a:t>Varianz und Standardabweichung</a:t>
            </a:r>
          </a:p>
        </p:txBody>
      </p:sp>
      <p:pic>
        <p:nvPicPr>
          <p:cNvPr id="4" name="Grafik 3">
            <a:extLst>
              <a:ext uri="{FF2B5EF4-FFF2-40B4-BE49-F238E27FC236}">
                <a16:creationId xmlns:a16="http://schemas.microsoft.com/office/drawing/2014/main" id="{D3349295-916C-0D4A-8C0E-EAADA2299AA8}"/>
              </a:ext>
            </a:extLst>
          </p:cNvPr>
          <p:cNvPicPr>
            <a:picLocks noChangeAspect="1"/>
          </p:cNvPicPr>
          <p:nvPr/>
        </p:nvPicPr>
        <p:blipFill>
          <a:blip r:embed="rId2"/>
          <a:stretch>
            <a:fillRect/>
          </a:stretch>
        </p:blipFill>
        <p:spPr>
          <a:xfrm>
            <a:off x="382950" y="1796409"/>
            <a:ext cx="11449051" cy="3491765"/>
          </a:xfrm>
          <a:prstGeom prst="rect">
            <a:avLst/>
          </a:prstGeom>
        </p:spPr>
      </p:pic>
    </p:spTree>
    <p:extLst>
      <p:ext uri="{BB962C8B-B14F-4D97-AF65-F5344CB8AC3E}">
        <p14:creationId xmlns:p14="http://schemas.microsoft.com/office/powerpoint/2010/main" val="6932175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C52BB2-8C27-9644-B181-FA6E8C87F5C8}"/>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74D8FE1E-6D53-7F43-84B7-80EDDC2712FF}"/>
              </a:ext>
            </a:extLst>
          </p:cNvPr>
          <p:cNvSpPr>
            <a:spLocks noGrp="1"/>
          </p:cNvSpPr>
          <p:nvPr>
            <p:ph type="body" sz="quarter" idx="13"/>
          </p:nvPr>
        </p:nvSpPr>
        <p:spPr/>
        <p:txBody>
          <a:bodyPr/>
          <a:lstStyle/>
          <a:p>
            <a:r>
              <a:rPr lang="de-DE" dirty="0"/>
              <a:t>Beispiel Varianz</a:t>
            </a:r>
          </a:p>
        </p:txBody>
      </p:sp>
      <p:pic>
        <p:nvPicPr>
          <p:cNvPr id="4" name="Grafik 3">
            <a:extLst>
              <a:ext uri="{FF2B5EF4-FFF2-40B4-BE49-F238E27FC236}">
                <a16:creationId xmlns:a16="http://schemas.microsoft.com/office/drawing/2014/main" id="{4880998F-5CFC-2D48-BCE5-B54A6DD90776}"/>
              </a:ext>
            </a:extLst>
          </p:cNvPr>
          <p:cNvPicPr>
            <a:picLocks noChangeAspect="1"/>
          </p:cNvPicPr>
          <p:nvPr/>
        </p:nvPicPr>
        <p:blipFill>
          <a:blip r:embed="rId2"/>
          <a:stretch>
            <a:fillRect/>
          </a:stretch>
        </p:blipFill>
        <p:spPr>
          <a:xfrm>
            <a:off x="382951" y="1418082"/>
            <a:ext cx="9851644" cy="5071618"/>
          </a:xfrm>
          <a:prstGeom prst="rect">
            <a:avLst/>
          </a:prstGeom>
        </p:spPr>
      </p:pic>
    </p:spTree>
    <p:extLst>
      <p:ext uri="{BB962C8B-B14F-4D97-AF65-F5344CB8AC3E}">
        <p14:creationId xmlns:p14="http://schemas.microsoft.com/office/powerpoint/2010/main" val="38675607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4EC9D2-D778-C74D-AB8E-018E6694A465}"/>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74238638-8AB7-AE42-B375-8213D359DF2E}"/>
              </a:ext>
            </a:extLst>
          </p:cNvPr>
          <p:cNvSpPr>
            <a:spLocks noGrp="1"/>
          </p:cNvSpPr>
          <p:nvPr>
            <p:ph type="body" sz="quarter" idx="13"/>
          </p:nvPr>
        </p:nvSpPr>
        <p:spPr/>
        <p:txBody>
          <a:bodyPr/>
          <a:lstStyle/>
          <a:p>
            <a:r>
              <a:rPr lang="de-DE" dirty="0"/>
              <a:t>Z-Standardisierung</a:t>
            </a:r>
          </a:p>
        </p:txBody>
      </p:sp>
      <p:pic>
        <p:nvPicPr>
          <p:cNvPr id="4" name="Grafik 3">
            <a:extLst>
              <a:ext uri="{FF2B5EF4-FFF2-40B4-BE49-F238E27FC236}">
                <a16:creationId xmlns:a16="http://schemas.microsoft.com/office/drawing/2014/main" id="{540E8F1C-BD5A-3340-AD10-B5A3502E0E56}"/>
              </a:ext>
            </a:extLst>
          </p:cNvPr>
          <p:cNvPicPr>
            <a:picLocks noChangeAspect="1"/>
          </p:cNvPicPr>
          <p:nvPr/>
        </p:nvPicPr>
        <p:blipFill>
          <a:blip r:embed="rId2"/>
          <a:stretch>
            <a:fillRect/>
          </a:stretch>
        </p:blipFill>
        <p:spPr>
          <a:xfrm>
            <a:off x="382951" y="1676363"/>
            <a:ext cx="11437576" cy="3752807"/>
          </a:xfrm>
          <a:prstGeom prst="rect">
            <a:avLst/>
          </a:prstGeom>
        </p:spPr>
      </p:pic>
    </p:spTree>
    <p:extLst>
      <p:ext uri="{BB962C8B-B14F-4D97-AF65-F5344CB8AC3E}">
        <p14:creationId xmlns:p14="http://schemas.microsoft.com/office/powerpoint/2010/main" val="1337494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B4664-080F-554F-977B-3E9DA4FD9BF2}"/>
              </a:ext>
            </a:extLst>
          </p:cNvPr>
          <p:cNvSpPr>
            <a:spLocks noGrp="1"/>
          </p:cNvSpPr>
          <p:nvPr>
            <p:ph type="title"/>
          </p:nvPr>
        </p:nvSpPr>
        <p:spPr/>
        <p:txBody>
          <a:bodyPr/>
          <a:lstStyle/>
          <a:p>
            <a:r>
              <a:rPr lang="en-US" err="1">
                <a:solidFill>
                  <a:schemeClr val="tx1"/>
                </a:solidFill>
              </a:rPr>
              <a:t>Lernziele</a:t>
            </a:r>
            <a:endParaRPr lang="en-US">
              <a:solidFill>
                <a:schemeClr val="tx1"/>
              </a:solidFill>
            </a:endParaRPr>
          </a:p>
        </p:txBody>
      </p:sp>
      <p:graphicFrame>
        <p:nvGraphicFramePr>
          <p:cNvPr id="12" name="Table 12">
            <a:extLst>
              <a:ext uri="{FF2B5EF4-FFF2-40B4-BE49-F238E27FC236}">
                <a16:creationId xmlns:a16="http://schemas.microsoft.com/office/drawing/2014/main" id="{7A1D871A-9E5C-7B49-B5EE-C21DADB4B249}"/>
              </a:ext>
            </a:extLst>
          </p:cNvPr>
          <p:cNvGraphicFramePr>
            <a:graphicFrameLocks noGrp="1"/>
          </p:cNvGraphicFramePr>
          <p:nvPr>
            <p:ph idx="1"/>
            <p:extLst>
              <p:ext uri="{D42A27DB-BD31-4B8C-83A1-F6EECF244321}">
                <p14:modId xmlns:p14="http://schemas.microsoft.com/office/powerpoint/2010/main" val="1139421690"/>
              </p:ext>
            </p:extLst>
          </p:nvPr>
        </p:nvGraphicFramePr>
        <p:xfrm>
          <a:off x="569671" y="1493095"/>
          <a:ext cx="11155604" cy="4288580"/>
        </p:xfrm>
        <a:graphic>
          <a:graphicData uri="http://schemas.openxmlformats.org/drawingml/2006/table">
            <a:tbl>
              <a:tblPr bandRow="1">
                <a:tableStyleId>{9D7B26C5-4107-4FEC-AEDC-1716B250A1EF}</a:tableStyleId>
              </a:tblPr>
              <a:tblGrid>
                <a:gridCol w="1093932">
                  <a:extLst>
                    <a:ext uri="{9D8B030D-6E8A-4147-A177-3AD203B41FA5}">
                      <a16:colId xmlns:a16="http://schemas.microsoft.com/office/drawing/2014/main" val="1139686494"/>
                    </a:ext>
                  </a:extLst>
                </a:gridCol>
                <a:gridCol w="9390271">
                  <a:extLst>
                    <a:ext uri="{9D8B030D-6E8A-4147-A177-3AD203B41FA5}">
                      <a16:colId xmlns:a16="http://schemas.microsoft.com/office/drawing/2014/main" val="2777978740"/>
                    </a:ext>
                  </a:extLst>
                </a:gridCol>
                <a:gridCol w="671401">
                  <a:extLst>
                    <a:ext uri="{9D8B030D-6E8A-4147-A177-3AD203B41FA5}">
                      <a16:colId xmlns:a16="http://schemas.microsoft.com/office/drawing/2014/main" val="3792358562"/>
                    </a:ext>
                  </a:extLst>
                </a:gridCol>
              </a:tblGrid>
              <a:tr h="857716">
                <a:tc>
                  <a:txBody>
                    <a:bodyPr/>
                    <a:lstStyle/>
                    <a:p>
                      <a:endParaRPr lang="de-DE" sz="1400" b="0" noProof="0" dirty="0"/>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mpd="sng">
                      <a:noFill/>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sz="1400" b="0" noProof="0" dirty="0"/>
                        <a:t>Grundlegende Konzepte und Methoden aus dem Bereich Data Science</a:t>
                      </a:r>
                    </a:p>
                  </a:txBody>
                  <a:tcPr anchor="ctr">
                    <a:lnL w="12700" cap="flat" cmpd="sng" algn="ctr">
                      <a:solidFill>
                        <a:schemeClr val="accent1"/>
                      </a:solidFill>
                      <a:prstDash val="solid"/>
                      <a:round/>
                      <a:headEnd type="none" w="med" len="med"/>
                      <a:tailEnd type="none" w="med" len="med"/>
                    </a:lnL>
                    <a:lnR>
                      <a:noFill/>
                    </a:lnR>
                    <a:lnT w="12700" cmpd="sng">
                      <a:noFill/>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de-DE" sz="1400" b="0" noProof="0"/>
                    </a:p>
                  </a:txBody>
                  <a:tcPr>
                    <a:lnL>
                      <a:noFill/>
                    </a:lnL>
                    <a:lnR>
                      <a:noFill/>
                    </a:lnR>
                    <a:lnT w="12700" cmpd="sng">
                      <a:noFill/>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6105608"/>
                  </a:ext>
                </a:extLst>
              </a:tr>
              <a:tr h="857716">
                <a:tc>
                  <a:txBody>
                    <a:bodyPr/>
                    <a:lstStyle/>
                    <a:p>
                      <a:endParaRPr lang="de-DE" sz="1400" b="0" noProof="0"/>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sz="1400" b="0" noProof="0" dirty="0"/>
                        <a:t>Beispiele zum Einsatz von Data Science im Geschäftsprozessen um Mehrwert zu schaffen</a:t>
                      </a:r>
                    </a:p>
                  </a:txBody>
                  <a:tcPr anchor="ctr">
                    <a:lnL w="12700" cap="flat" cmpd="sng" algn="ctr">
                      <a:solidFill>
                        <a:schemeClr val="accent1"/>
                      </a:solidFill>
                      <a:prstDash val="solid"/>
                      <a:round/>
                      <a:headEnd type="none" w="med" len="med"/>
                      <a:tailEnd type="none" w="med" len="med"/>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de-DE" sz="1400" b="0" noProof="0"/>
                    </a:p>
                  </a:txBody>
                  <a:tcPr>
                    <a:lnL>
                      <a:noFill/>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1865826"/>
                  </a:ext>
                </a:extLst>
              </a:tr>
              <a:tr h="857716">
                <a:tc>
                  <a:txBody>
                    <a:bodyPr/>
                    <a:lstStyle/>
                    <a:p>
                      <a:endParaRPr lang="de-DE" sz="1400" b="0" noProof="0"/>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0" noProof="0">
                          <a:solidFill>
                            <a:schemeClr val="tx1"/>
                          </a:solidFill>
                        </a:rPr>
                        <a:t>Anwendungsfallspezifische Auswahl und Anwendung der passenden Methoden und Algorithmen der explorativen Datenanalyse und des maschinellen Lernens</a:t>
                      </a:r>
                    </a:p>
                  </a:txBody>
                  <a:tcPr anchor="ctr">
                    <a:lnL w="12700" cap="flat" cmpd="sng" algn="ctr">
                      <a:solidFill>
                        <a:schemeClr val="accent1"/>
                      </a:solidFill>
                      <a:prstDash val="solid"/>
                      <a:round/>
                      <a:headEnd type="none" w="med" len="med"/>
                      <a:tailEnd type="none" w="med" len="med"/>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de-DE" sz="1400" b="0" noProof="0"/>
                    </a:p>
                  </a:txBody>
                  <a:tcPr>
                    <a:lnL>
                      <a:noFill/>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32190855"/>
                  </a:ext>
                </a:extLst>
              </a:tr>
              <a:tr h="857716">
                <a:tc>
                  <a:txBody>
                    <a:bodyPr/>
                    <a:lstStyle/>
                    <a:p>
                      <a:endParaRPr lang="de-DE" sz="1400" b="0" noProof="0"/>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0" noProof="0"/>
                        <a:t>Prozessschritte bei der Entwicklung eines ML-Modells</a:t>
                      </a:r>
                      <a:endParaRPr lang="de-DE" sz="1400" b="1" noProof="0">
                        <a:solidFill>
                          <a:schemeClr val="accent1"/>
                        </a:solidFill>
                      </a:endParaRPr>
                    </a:p>
                  </a:txBody>
                  <a:tcPr anchor="ctr">
                    <a:lnL w="12700" cap="flat" cmpd="sng" algn="ctr">
                      <a:solidFill>
                        <a:schemeClr val="accent1"/>
                      </a:solidFill>
                      <a:prstDash val="solid"/>
                      <a:round/>
                      <a:headEnd type="none" w="med" len="med"/>
                      <a:tailEnd type="none" w="med" len="med"/>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de-DE" sz="1400" b="0" noProof="0"/>
                    </a:p>
                  </a:txBody>
                  <a:tcPr>
                    <a:lnL>
                      <a:noFill/>
                    </a:lnL>
                    <a:lnR>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1136128"/>
                  </a:ext>
                </a:extLst>
              </a:tr>
              <a:tr h="857716">
                <a:tc>
                  <a:txBody>
                    <a:bodyPr/>
                    <a:lstStyle/>
                    <a:p>
                      <a:endParaRPr lang="de-DE" sz="1400" b="0" noProof="0"/>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76200" cap="flat" cmpd="sng" algn="ctr">
                      <a:solidFill>
                        <a:schemeClr val="bg1"/>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buFont typeface="Arial" panose="020B0604020202020204" pitchFamily="34" charset="0"/>
                        <a:buNone/>
                      </a:pPr>
                      <a:r>
                        <a:rPr lang="de-DE" sz="1400" dirty="0">
                          <a:solidFill>
                            <a:srgbClr val="333A47"/>
                          </a:solidFill>
                          <a:latin typeface="ArialMT"/>
                        </a:rPr>
                        <a:t>Moderne Werkzeuge aus dem Bereich Data Science bedienen und darin </a:t>
                      </a:r>
                      <a:r>
                        <a:rPr lang="de-DE" sz="1400" dirty="0" err="1">
                          <a:solidFill>
                            <a:srgbClr val="333A47"/>
                          </a:solidFill>
                          <a:latin typeface="ArialMT"/>
                        </a:rPr>
                        <a:t>Predictive</a:t>
                      </a:r>
                      <a:r>
                        <a:rPr lang="de-DE" sz="1400" dirty="0">
                          <a:solidFill>
                            <a:srgbClr val="333A47"/>
                          </a:solidFill>
                          <a:latin typeface="ArialMT"/>
                        </a:rPr>
                        <a:t> </a:t>
                      </a:r>
                      <a:r>
                        <a:rPr lang="de-DE" sz="1400" dirty="0" err="1">
                          <a:solidFill>
                            <a:srgbClr val="333A47"/>
                          </a:solidFill>
                          <a:latin typeface="ArialMT"/>
                        </a:rPr>
                        <a:t>Applications</a:t>
                      </a:r>
                      <a:r>
                        <a:rPr lang="de-DE" sz="1400" dirty="0">
                          <a:solidFill>
                            <a:srgbClr val="333A47"/>
                          </a:solidFill>
                          <a:latin typeface="ArialMT"/>
                        </a:rPr>
                        <a:t> umsetzen (Libraries) </a:t>
                      </a:r>
                      <a:endParaRPr lang="de-DE" sz="1400" dirty="0">
                        <a:solidFill>
                          <a:srgbClr val="117C68"/>
                        </a:solidFill>
                        <a:latin typeface="ArialMT"/>
                      </a:endParaRPr>
                    </a:p>
                  </a:txBody>
                  <a:tcPr anchor="ctr">
                    <a:lnL w="12700" cap="flat" cmpd="sng" algn="ctr">
                      <a:solidFill>
                        <a:schemeClr val="accent1"/>
                      </a:solidFill>
                      <a:prstDash val="solid"/>
                      <a:round/>
                      <a:headEnd type="none" w="med" len="med"/>
                      <a:tailEnd type="none" w="med" len="med"/>
                    </a:lnL>
                    <a:lnR>
                      <a:noFill/>
                    </a:lnR>
                    <a:lnT w="76200" cap="flat" cmpd="sng" algn="ctr">
                      <a:solidFill>
                        <a:schemeClr val="bg1"/>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endParaRPr lang="de-DE" sz="1400" b="0" noProof="0" dirty="0"/>
                    </a:p>
                  </a:txBody>
                  <a:tcPr>
                    <a:lnL>
                      <a:noFill/>
                    </a:lnL>
                    <a:lnR>
                      <a:noFill/>
                    </a:lnR>
                    <a:lnT w="76200" cap="flat" cmpd="sng" algn="ctr">
                      <a:solidFill>
                        <a:schemeClr val="bg1"/>
                      </a:solidFill>
                      <a:prstDash val="solid"/>
                      <a:round/>
                      <a:headEnd type="none" w="med" len="med"/>
                      <a:tailEnd type="none" w="med" len="med"/>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531389523"/>
                  </a:ext>
                </a:extLst>
              </a:tr>
            </a:tbl>
          </a:graphicData>
        </a:graphic>
      </p:graphicFrame>
      <p:sp>
        <p:nvSpPr>
          <p:cNvPr id="5" name="Slide Number Placeholder 4">
            <a:extLst>
              <a:ext uri="{FF2B5EF4-FFF2-40B4-BE49-F238E27FC236}">
                <a16:creationId xmlns:a16="http://schemas.microsoft.com/office/drawing/2014/main" id="{3E1E0CAE-34D8-0942-8EF8-B02AC74FCB08}"/>
              </a:ext>
            </a:extLst>
          </p:cNvPr>
          <p:cNvSpPr>
            <a:spLocks noGrp="1"/>
          </p:cNvSpPr>
          <p:nvPr>
            <p:ph type="sldNum" sz="quarter" idx="16"/>
          </p:nvPr>
        </p:nvSpPr>
        <p:spPr/>
        <p:txBody>
          <a:bodyPr/>
          <a:lstStyle/>
          <a:p>
            <a:fld id="{E157C3C3-FC1D-1049-A9A6-99071BD5D70C}" type="slidenum">
              <a:rPr lang="de-DE" smtClean="0"/>
              <a:pPr/>
              <a:t>5</a:t>
            </a:fld>
            <a:endParaRPr lang="de-DE"/>
          </a:p>
        </p:txBody>
      </p:sp>
      <p:pic>
        <p:nvPicPr>
          <p:cNvPr id="20" name="Grafik 19">
            <a:extLst>
              <a:ext uri="{FF2B5EF4-FFF2-40B4-BE49-F238E27FC236}">
                <a16:creationId xmlns:a16="http://schemas.microsoft.com/office/drawing/2014/main" id="{15D507CB-BCC1-4972-A3CA-1E5E9A87D296}"/>
              </a:ext>
            </a:extLst>
          </p:cNvPr>
          <p:cNvPicPr>
            <a:picLocks noChangeAspect="1"/>
          </p:cNvPicPr>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83691" y="3365300"/>
            <a:ext cx="540000" cy="540000"/>
          </a:xfrm>
          <a:prstGeom prst="rect">
            <a:avLst/>
          </a:prstGeom>
        </p:spPr>
      </p:pic>
      <p:pic>
        <p:nvPicPr>
          <p:cNvPr id="22" name="Grafik 21">
            <a:extLst>
              <a:ext uri="{FF2B5EF4-FFF2-40B4-BE49-F238E27FC236}">
                <a16:creationId xmlns:a16="http://schemas.microsoft.com/office/drawing/2014/main" id="{EE9CE6D1-7A3C-407E-AF18-356BADA2E2B0}"/>
              </a:ext>
            </a:extLst>
          </p:cNvPr>
          <p:cNvPicPr>
            <a:picLocks noChangeAspect="1"/>
          </p:cNvPicPr>
          <p:nvPr/>
        </p:nvPicPr>
        <p:blipFill>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883691" y="5100606"/>
            <a:ext cx="540000" cy="540000"/>
          </a:xfrm>
          <a:prstGeom prst="rect">
            <a:avLst/>
          </a:prstGeom>
        </p:spPr>
      </p:pic>
      <p:pic>
        <p:nvPicPr>
          <p:cNvPr id="10" name="Grafik 9">
            <a:extLst>
              <a:ext uri="{FF2B5EF4-FFF2-40B4-BE49-F238E27FC236}">
                <a16:creationId xmlns:a16="http://schemas.microsoft.com/office/drawing/2014/main" id="{05976703-715C-454F-9C53-C12FFF958EBB}"/>
              </a:ext>
            </a:extLst>
          </p:cNvPr>
          <p:cNvPicPr>
            <a:picLocks noChangeAspect="1"/>
          </p:cNvPicPr>
          <p:nvPr/>
        </p:nvPicPr>
        <p:blipFill>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883691" y="2497647"/>
            <a:ext cx="540000" cy="540000"/>
          </a:xfrm>
          <a:prstGeom prst="rect">
            <a:avLst/>
          </a:prstGeom>
        </p:spPr>
      </p:pic>
      <p:grpSp>
        <p:nvGrpSpPr>
          <p:cNvPr id="6" name="Grafik 3">
            <a:extLst>
              <a:ext uri="{FF2B5EF4-FFF2-40B4-BE49-F238E27FC236}">
                <a16:creationId xmlns:a16="http://schemas.microsoft.com/office/drawing/2014/main" id="{4DDF2CF9-95E1-4547-BD6A-7C1794E42A2A}"/>
              </a:ext>
            </a:extLst>
          </p:cNvPr>
          <p:cNvGrpSpPr/>
          <p:nvPr/>
        </p:nvGrpSpPr>
        <p:grpSpPr>
          <a:xfrm>
            <a:off x="936557" y="4264828"/>
            <a:ext cx="495299" cy="476250"/>
            <a:chOff x="164706" y="3397175"/>
            <a:chExt cx="495299" cy="476250"/>
          </a:xfrm>
          <a:solidFill>
            <a:schemeClr val="accent1">
              <a:lumMod val="60000"/>
              <a:lumOff val="40000"/>
            </a:schemeClr>
          </a:solidFill>
        </p:grpSpPr>
        <p:sp>
          <p:nvSpPr>
            <p:cNvPr id="8" name="Freihandform 7">
              <a:extLst>
                <a:ext uri="{FF2B5EF4-FFF2-40B4-BE49-F238E27FC236}">
                  <a16:creationId xmlns:a16="http://schemas.microsoft.com/office/drawing/2014/main" id="{FF49B8E9-6F01-A742-9401-B960162EFD67}"/>
                </a:ext>
              </a:extLst>
            </p:cNvPr>
            <p:cNvSpPr/>
            <p:nvPr/>
          </p:nvSpPr>
          <p:spPr>
            <a:xfrm>
              <a:off x="469506" y="3721025"/>
              <a:ext cx="190500" cy="152400"/>
            </a:xfrm>
            <a:custGeom>
              <a:avLst/>
              <a:gdLst>
                <a:gd name="connsiteX0" fmla="*/ 190505 w 190500"/>
                <a:gd name="connsiteY0" fmla="*/ 152407 h 152400"/>
                <a:gd name="connsiteX1" fmla="*/ 5 w 190500"/>
                <a:gd name="connsiteY1" fmla="*/ 152407 h 152400"/>
                <a:gd name="connsiteX2" fmla="*/ 95255 w 190500"/>
                <a:gd name="connsiteY2" fmla="*/ 7 h 152400"/>
              </a:gdLst>
              <a:ahLst/>
              <a:cxnLst>
                <a:cxn ang="0">
                  <a:pos x="connsiteX0" y="connsiteY0"/>
                </a:cxn>
                <a:cxn ang="0">
                  <a:pos x="connsiteX1" y="connsiteY1"/>
                </a:cxn>
                <a:cxn ang="0">
                  <a:pos x="connsiteX2" y="connsiteY2"/>
                </a:cxn>
              </a:cxnLst>
              <a:rect l="l" t="t" r="r" b="b"/>
              <a:pathLst>
                <a:path w="190500" h="152400">
                  <a:moveTo>
                    <a:pt x="190505" y="152407"/>
                  </a:moveTo>
                  <a:lnTo>
                    <a:pt x="5" y="152407"/>
                  </a:lnTo>
                  <a:lnTo>
                    <a:pt x="95255" y="7"/>
                  </a:lnTo>
                  <a:close/>
                </a:path>
              </a:pathLst>
            </a:custGeom>
            <a:grpFill/>
            <a:ln w="9525" cap="flat">
              <a:solidFill>
                <a:schemeClr val="accent1"/>
              </a:solidFill>
              <a:prstDash val="solid"/>
              <a:miter/>
            </a:ln>
          </p:spPr>
          <p:txBody>
            <a:bodyPr rtlCol="0" anchor="ctr"/>
            <a:lstStyle/>
            <a:p>
              <a:endParaRPr lang="de-DE"/>
            </a:p>
          </p:txBody>
        </p:sp>
        <p:sp>
          <p:nvSpPr>
            <p:cNvPr id="9" name="Freihandform 8">
              <a:extLst>
                <a:ext uri="{FF2B5EF4-FFF2-40B4-BE49-F238E27FC236}">
                  <a16:creationId xmlns:a16="http://schemas.microsoft.com/office/drawing/2014/main" id="{F5CFA1BC-15F2-6F43-BE2C-2AA50CC10D7C}"/>
                </a:ext>
              </a:extLst>
            </p:cNvPr>
            <p:cNvSpPr/>
            <p:nvPr/>
          </p:nvSpPr>
          <p:spPr>
            <a:xfrm>
              <a:off x="164706" y="3397175"/>
              <a:ext cx="190499" cy="190500"/>
            </a:xfrm>
            <a:custGeom>
              <a:avLst/>
              <a:gdLst>
                <a:gd name="connsiteX0" fmla="*/ 95255 w 190499"/>
                <a:gd name="connsiteY0" fmla="*/ 190507 h 190500"/>
                <a:gd name="connsiteX1" fmla="*/ 190505 w 190499"/>
                <a:gd name="connsiteY1" fmla="*/ 95257 h 190500"/>
                <a:gd name="connsiteX2" fmla="*/ 95255 w 190499"/>
                <a:gd name="connsiteY2" fmla="*/ 7 h 190500"/>
                <a:gd name="connsiteX3" fmla="*/ 5 w 190499"/>
                <a:gd name="connsiteY3" fmla="*/ 95257 h 190500"/>
              </a:gdLst>
              <a:ahLst/>
              <a:cxnLst>
                <a:cxn ang="0">
                  <a:pos x="connsiteX0" y="connsiteY0"/>
                </a:cxn>
                <a:cxn ang="0">
                  <a:pos x="connsiteX1" y="connsiteY1"/>
                </a:cxn>
                <a:cxn ang="0">
                  <a:pos x="connsiteX2" y="connsiteY2"/>
                </a:cxn>
                <a:cxn ang="0">
                  <a:pos x="connsiteX3" y="connsiteY3"/>
                </a:cxn>
              </a:cxnLst>
              <a:rect l="l" t="t" r="r" b="b"/>
              <a:pathLst>
                <a:path w="190499" h="190500">
                  <a:moveTo>
                    <a:pt x="95255" y="190507"/>
                  </a:moveTo>
                  <a:lnTo>
                    <a:pt x="190505" y="95257"/>
                  </a:lnTo>
                  <a:lnTo>
                    <a:pt x="95255" y="7"/>
                  </a:lnTo>
                  <a:lnTo>
                    <a:pt x="5" y="95257"/>
                  </a:lnTo>
                  <a:close/>
                </a:path>
              </a:pathLst>
            </a:custGeom>
            <a:grpFill/>
            <a:ln w="9525" cap="flat">
              <a:solidFill>
                <a:schemeClr val="accent1"/>
              </a:solidFill>
              <a:prstDash val="solid"/>
              <a:miter/>
            </a:ln>
          </p:spPr>
          <p:txBody>
            <a:bodyPr rtlCol="0" anchor="ctr"/>
            <a:lstStyle/>
            <a:p>
              <a:endParaRPr lang="de-DE"/>
            </a:p>
          </p:txBody>
        </p:sp>
        <p:sp>
          <p:nvSpPr>
            <p:cNvPr id="11" name="Freihandform 10">
              <a:extLst>
                <a:ext uri="{FF2B5EF4-FFF2-40B4-BE49-F238E27FC236}">
                  <a16:creationId xmlns:a16="http://schemas.microsoft.com/office/drawing/2014/main" id="{406529BF-7C3F-9F43-820C-7B143B62F598}"/>
                </a:ext>
              </a:extLst>
            </p:cNvPr>
            <p:cNvSpPr/>
            <p:nvPr/>
          </p:nvSpPr>
          <p:spPr>
            <a:xfrm>
              <a:off x="183756" y="3721025"/>
              <a:ext cx="152400" cy="152400"/>
            </a:xfrm>
            <a:custGeom>
              <a:avLst/>
              <a:gdLst>
                <a:gd name="connsiteX0" fmla="*/ 5 w 152400"/>
                <a:gd name="connsiteY0" fmla="*/ 152407 h 152400"/>
                <a:gd name="connsiteX1" fmla="*/ 152405 w 152400"/>
                <a:gd name="connsiteY1" fmla="*/ 152407 h 152400"/>
                <a:gd name="connsiteX2" fmla="*/ 152405 w 152400"/>
                <a:gd name="connsiteY2" fmla="*/ 7 h 152400"/>
                <a:gd name="connsiteX3" fmla="*/ 5 w 152400"/>
                <a:gd name="connsiteY3" fmla="*/ 7 h 152400"/>
              </a:gdLst>
              <a:ahLst/>
              <a:cxnLst>
                <a:cxn ang="0">
                  <a:pos x="connsiteX0" y="connsiteY0"/>
                </a:cxn>
                <a:cxn ang="0">
                  <a:pos x="connsiteX1" y="connsiteY1"/>
                </a:cxn>
                <a:cxn ang="0">
                  <a:pos x="connsiteX2" y="connsiteY2"/>
                </a:cxn>
                <a:cxn ang="0">
                  <a:pos x="connsiteX3" y="connsiteY3"/>
                </a:cxn>
              </a:cxnLst>
              <a:rect l="l" t="t" r="r" b="b"/>
              <a:pathLst>
                <a:path w="152400" h="152400">
                  <a:moveTo>
                    <a:pt x="5" y="152407"/>
                  </a:moveTo>
                  <a:lnTo>
                    <a:pt x="152405" y="152407"/>
                  </a:lnTo>
                  <a:lnTo>
                    <a:pt x="152405" y="7"/>
                  </a:lnTo>
                  <a:lnTo>
                    <a:pt x="5" y="7"/>
                  </a:lnTo>
                  <a:close/>
                </a:path>
              </a:pathLst>
            </a:custGeom>
            <a:grpFill/>
            <a:ln w="9525" cap="flat">
              <a:solidFill>
                <a:schemeClr val="accent1"/>
              </a:solidFill>
              <a:prstDash val="solid"/>
              <a:miter/>
            </a:ln>
          </p:spPr>
          <p:txBody>
            <a:bodyPr rtlCol="0" anchor="ctr"/>
            <a:lstStyle/>
            <a:p>
              <a:endParaRPr lang="de-DE"/>
            </a:p>
          </p:txBody>
        </p:sp>
        <p:sp>
          <p:nvSpPr>
            <p:cNvPr id="13" name="Freihandform 12">
              <a:extLst>
                <a:ext uri="{FF2B5EF4-FFF2-40B4-BE49-F238E27FC236}">
                  <a16:creationId xmlns:a16="http://schemas.microsoft.com/office/drawing/2014/main" id="{60C27E16-7B0D-0E41-A777-15FD8D62BE07}"/>
                </a:ext>
              </a:extLst>
            </p:cNvPr>
            <p:cNvSpPr/>
            <p:nvPr/>
          </p:nvSpPr>
          <p:spPr>
            <a:xfrm>
              <a:off x="488556" y="3416225"/>
              <a:ext cx="152400" cy="152400"/>
            </a:xfrm>
            <a:custGeom>
              <a:avLst/>
              <a:gdLst>
                <a:gd name="connsiteX0" fmla="*/ 5 w 152400"/>
                <a:gd name="connsiteY0" fmla="*/ 76207 h 152400"/>
                <a:gd name="connsiteX1" fmla="*/ 76205 w 152400"/>
                <a:gd name="connsiteY1" fmla="*/ 152407 h 152400"/>
                <a:gd name="connsiteX2" fmla="*/ 152405 w 152400"/>
                <a:gd name="connsiteY2" fmla="*/ 76207 h 152400"/>
                <a:gd name="connsiteX3" fmla="*/ 76205 w 152400"/>
                <a:gd name="connsiteY3" fmla="*/ 7 h 152400"/>
                <a:gd name="connsiteX4" fmla="*/ 5 w 152400"/>
                <a:gd name="connsiteY4" fmla="*/ 7620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52400">
                  <a:moveTo>
                    <a:pt x="5" y="76207"/>
                  </a:moveTo>
                  <a:cubicBezTo>
                    <a:pt x="5" y="118288"/>
                    <a:pt x="34124" y="152407"/>
                    <a:pt x="76205" y="152407"/>
                  </a:cubicBezTo>
                  <a:cubicBezTo>
                    <a:pt x="118286" y="152407"/>
                    <a:pt x="152405" y="118288"/>
                    <a:pt x="152405" y="76207"/>
                  </a:cubicBezTo>
                  <a:cubicBezTo>
                    <a:pt x="152405" y="34126"/>
                    <a:pt x="118286" y="7"/>
                    <a:pt x="76205" y="7"/>
                  </a:cubicBezTo>
                  <a:cubicBezTo>
                    <a:pt x="34124" y="7"/>
                    <a:pt x="5" y="34126"/>
                    <a:pt x="5" y="76207"/>
                  </a:cubicBezTo>
                </a:path>
              </a:pathLst>
            </a:custGeom>
            <a:grpFill/>
            <a:ln w="9525" cap="flat">
              <a:solidFill>
                <a:schemeClr val="accent1"/>
              </a:solidFill>
              <a:prstDash val="solid"/>
              <a:miter/>
            </a:ln>
          </p:spPr>
          <p:txBody>
            <a:bodyPr rtlCol="0" anchor="ctr"/>
            <a:lstStyle/>
            <a:p>
              <a:endParaRPr lang="de-DE"/>
            </a:p>
          </p:txBody>
        </p:sp>
        <p:sp>
          <p:nvSpPr>
            <p:cNvPr id="14" name="Freihandform 13">
              <a:extLst>
                <a:ext uri="{FF2B5EF4-FFF2-40B4-BE49-F238E27FC236}">
                  <a16:creationId xmlns:a16="http://schemas.microsoft.com/office/drawing/2014/main" id="{0D2D5A25-7E77-6F4F-9EF2-0717F3A29D78}"/>
                </a:ext>
              </a:extLst>
            </p:cNvPr>
            <p:cNvSpPr/>
            <p:nvPr/>
          </p:nvSpPr>
          <p:spPr>
            <a:xfrm>
              <a:off x="183756" y="3721025"/>
              <a:ext cx="152400" cy="152400"/>
            </a:xfrm>
            <a:custGeom>
              <a:avLst/>
              <a:gdLst>
                <a:gd name="connsiteX0" fmla="*/ 5 w 152400"/>
                <a:gd name="connsiteY0" fmla="*/ 152407 h 152400"/>
                <a:gd name="connsiteX1" fmla="*/ 152405 w 152400"/>
                <a:gd name="connsiteY1" fmla="*/ 152407 h 152400"/>
                <a:gd name="connsiteX2" fmla="*/ 152405 w 152400"/>
                <a:gd name="connsiteY2" fmla="*/ 7 h 152400"/>
                <a:gd name="connsiteX3" fmla="*/ 5 w 152400"/>
                <a:gd name="connsiteY3" fmla="*/ 7 h 152400"/>
              </a:gdLst>
              <a:ahLst/>
              <a:cxnLst>
                <a:cxn ang="0">
                  <a:pos x="connsiteX0" y="connsiteY0"/>
                </a:cxn>
                <a:cxn ang="0">
                  <a:pos x="connsiteX1" y="connsiteY1"/>
                </a:cxn>
                <a:cxn ang="0">
                  <a:pos x="connsiteX2" y="connsiteY2"/>
                </a:cxn>
                <a:cxn ang="0">
                  <a:pos x="connsiteX3" y="connsiteY3"/>
                </a:cxn>
              </a:cxnLst>
              <a:rect l="l" t="t" r="r" b="b"/>
              <a:pathLst>
                <a:path w="152400" h="152400">
                  <a:moveTo>
                    <a:pt x="5" y="152407"/>
                  </a:moveTo>
                  <a:lnTo>
                    <a:pt x="152405" y="152407"/>
                  </a:lnTo>
                  <a:lnTo>
                    <a:pt x="152405" y="7"/>
                  </a:lnTo>
                  <a:lnTo>
                    <a:pt x="5" y="7"/>
                  </a:lnTo>
                  <a:close/>
                </a:path>
              </a:pathLst>
            </a:custGeom>
            <a:grpFill/>
            <a:ln w="19050" cap="rnd">
              <a:solidFill>
                <a:schemeClr val="accent1"/>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7319D6B0-ABCA-3946-8087-9AA32AC7D420}"/>
                </a:ext>
              </a:extLst>
            </p:cNvPr>
            <p:cNvSpPr/>
            <p:nvPr/>
          </p:nvSpPr>
          <p:spPr>
            <a:xfrm>
              <a:off x="488556" y="3416225"/>
              <a:ext cx="152400" cy="152400"/>
            </a:xfrm>
            <a:custGeom>
              <a:avLst/>
              <a:gdLst>
                <a:gd name="connsiteX0" fmla="*/ 5 w 152400"/>
                <a:gd name="connsiteY0" fmla="*/ 76207 h 152400"/>
                <a:gd name="connsiteX1" fmla="*/ 76205 w 152400"/>
                <a:gd name="connsiteY1" fmla="*/ 152407 h 152400"/>
                <a:gd name="connsiteX2" fmla="*/ 152405 w 152400"/>
                <a:gd name="connsiteY2" fmla="*/ 76207 h 152400"/>
                <a:gd name="connsiteX3" fmla="*/ 76205 w 152400"/>
                <a:gd name="connsiteY3" fmla="*/ 7 h 152400"/>
                <a:gd name="connsiteX4" fmla="*/ 5 w 152400"/>
                <a:gd name="connsiteY4" fmla="*/ 7620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52400">
                  <a:moveTo>
                    <a:pt x="5" y="76207"/>
                  </a:moveTo>
                  <a:cubicBezTo>
                    <a:pt x="5" y="118288"/>
                    <a:pt x="34124" y="152407"/>
                    <a:pt x="76205" y="152407"/>
                  </a:cubicBezTo>
                  <a:cubicBezTo>
                    <a:pt x="118286" y="152407"/>
                    <a:pt x="152405" y="118288"/>
                    <a:pt x="152405" y="76207"/>
                  </a:cubicBezTo>
                  <a:cubicBezTo>
                    <a:pt x="152405" y="34126"/>
                    <a:pt x="118286" y="7"/>
                    <a:pt x="76205" y="7"/>
                  </a:cubicBezTo>
                  <a:cubicBezTo>
                    <a:pt x="34124" y="7"/>
                    <a:pt x="5" y="34126"/>
                    <a:pt x="5" y="76207"/>
                  </a:cubicBezTo>
                  <a:close/>
                </a:path>
              </a:pathLst>
            </a:custGeom>
            <a:grpFill/>
            <a:ln w="19050" cap="rnd">
              <a:solidFill>
                <a:schemeClr val="accent1"/>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AB5EE41D-24FA-2548-BDE9-C252E0712AA8}"/>
                </a:ext>
              </a:extLst>
            </p:cNvPr>
            <p:cNvSpPr/>
            <p:nvPr/>
          </p:nvSpPr>
          <p:spPr>
            <a:xfrm>
              <a:off x="469506" y="3721025"/>
              <a:ext cx="190500" cy="152400"/>
            </a:xfrm>
            <a:custGeom>
              <a:avLst/>
              <a:gdLst>
                <a:gd name="connsiteX0" fmla="*/ 190505 w 190500"/>
                <a:gd name="connsiteY0" fmla="*/ 152407 h 152400"/>
                <a:gd name="connsiteX1" fmla="*/ 5 w 190500"/>
                <a:gd name="connsiteY1" fmla="*/ 152407 h 152400"/>
                <a:gd name="connsiteX2" fmla="*/ 95255 w 190500"/>
                <a:gd name="connsiteY2" fmla="*/ 7 h 152400"/>
              </a:gdLst>
              <a:ahLst/>
              <a:cxnLst>
                <a:cxn ang="0">
                  <a:pos x="connsiteX0" y="connsiteY0"/>
                </a:cxn>
                <a:cxn ang="0">
                  <a:pos x="connsiteX1" y="connsiteY1"/>
                </a:cxn>
                <a:cxn ang="0">
                  <a:pos x="connsiteX2" y="connsiteY2"/>
                </a:cxn>
              </a:cxnLst>
              <a:rect l="l" t="t" r="r" b="b"/>
              <a:pathLst>
                <a:path w="190500" h="152400">
                  <a:moveTo>
                    <a:pt x="190505" y="152407"/>
                  </a:moveTo>
                  <a:lnTo>
                    <a:pt x="5" y="152407"/>
                  </a:lnTo>
                  <a:lnTo>
                    <a:pt x="95255" y="7"/>
                  </a:lnTo>
                  <a:close/>
                </a:path>
              </a:pathLst>
            </a:custGeom>
            <a:solidFill>
              <a:schemeClr val="accent1">
                <a:lumMod val="75000"/>
              </a:schemeClr>
            </a:solidFill>
            <a:ln w="19050" cap="rnd">
              <a:solidFill>
                <a:schemeClr val="accent1"/>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A004276C-3173-BF42-9624-9A9E8058B9A8}"/>
                </a:ext>
              </a:extLst>
            </p:cNvPr>
            <p:cNvSpPr/>
            <p:nvPr/>
          </p:nvSpPr>
          <p:spPr>
            <a:xfrm>
              <a:off x="164706" y="3397175"/>
              <a:ext cx="190499" cy="190500"/>
            </a:xfrm>
            <a:custGeom>
              <a:avLst/>
              <a:gdLst>
                <a:gd name="connsiteX0" fmla="*/ 95255 w 190499"/>
                <a:gd name="connsiteY0" fmla="*/ 190507 h 190500"/>
                <a:gd name="connsiteX1" fmla="*/ 190505 w 190499"/>
                <a:gd name="connsiteY1" fmla="*/ 95257 h 190500"/>
                <a:gd name="connsiteX2" fmla="*/ 95255 w 190499"/>
                <a:gd name="connsiteY2" fmla="*/ 7 h 190500"/>
                <a:gd name="connsiteX3" fmla="*/ 5 w 190499"/>
                <a:gd name="connsiteY3" fmla="*/ 95257 h 190500"/>
              </a:gdLst>
              <a:ahLst/>
              <a:cxnLst>
                <a:cxn ang="0">
                  <a:pos x="connsiteX0" y="connsiteY0"/>
                </a:cxn>
                <a:cxn ang="0">
                  <a:pos x="connsiteX1" y="connsiteY1"/>
                </a:cxn>
                <a:cxn ang="0">
                  <a:pos x="connsiteX2" y="connsiteY2"/>
                </a:cxn>
                <a:cxn ang="0">
                  <a:pos x="connsiteX3" y="connsiteY3"/>
                </a:cxn>
              </a:cxnLst>
              <a:rect l="l" t="t" r="r" b="b"/>
              <a:pathLst>
                <a:path w="190499" h="190500">
                  <a:moveTo>
                    <a:pt x="95255" y="190507"/>
                  </a:moveTo>
                  <a:lnTo>
                    <a:pt x="190505" y="95257"/>
                  </a:lnTo>
                  <a:lnTo>
                    <a:pt x="95255" y="7"/>
                  </a:lnTo>
                  <a:lnTo>
                    <a:pt x="5" y="95257"/>
                  </a:lnTo>
                  <a:close/>
                </a:path>
              </a:pathLst>
            </a:custGeom>
            <a:solidFill>
              <a:schemeClr val="accent1"/>
            </a:solidFill>
            <a:ln w="19050" cap="rnd">
              <a:solidFill>
                <a:schemeClr val="accent1"/>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E4AB30BD-7DEA-B34E-AE8D-10BE98A8775A}"/>
                </a:ext>
              </a:extLst>
            </p:cNvPr>
            <p:cNvSpPr/>
            <p:nvPr/>
          </p:nvSpPr>
          <p:spPr>
            <a:xfrm>
              <a:off x="259956" y="3606725"/>
              <a:ext cx="9525" cy="114300"/>
            </a:xfrm>
            <a:custGeom>
              <a:avLst/>
              <a:gdLst>
                <a:gd name="connsiteX0" fmla="*/ 5 w 9525"/>
                <a:gd name="connsiteY0" fmla="*/ 114307 h 114300"/>
                <a:gd name="connsiteX1" fmla="*/ 5 w 9525"/>
                <a:gd name="connsiteY1" fmla="*/ 7 h 114300"/>
              </a:gdLst>
              <a:ahLst/>
              <a:cxnLst>
                <a:cxn ang="0">
                  <a:pos x="connsiteX0" y="connsiteY0"/>
                </a:cxn>
                <a:cxn ang="0">
                  <a:pos x="connsiteX1" y="connsiteY1"/>
                </a:cxn>
              </a:cxnLst>
              <a:rect l="l" t="t" r="r" b="b"/>
              <a:pathLst>
                <a:path w="9525" h="114300">
                  <a:moveTo>
                    <a:pt x="5" y="114307"/>
                  </a:moveTo>
                  <a:lnTo>
                    <a:pt x="5" y="7"/>
                  </a:lnTo>
                </a:path>
              </a:pathLst>
            </a:custGeom>
            <a:grpFill/>
            <a:ln w="19050" cap="rnd">
              <a:solidFill>
                <a:schemeClr val="accent1"/>
              </a:solidFill>
              <a:prstDash val="solid"/>
              <a:round/>
            </a:ln>
          </p:spPr>
          <p:txBody>
            <a:bodyPr rtlCol="0" anchor="ctr"/>
            <a:lstStyle/>
            <a:p>
              <a:endParaRPr lang="de-DE"/>
            </a:p>
          </p:txBody>
        </p:sp>
        <p:sp>
          <p:nvSpPr>
            <p:cNvPr id="21" name="Freihandform 20">
              <a:extLst>
                <a:ext uri="{FF2B5EF4-FFF2-40B4-BE49-F238E27FC236}">
                  <a16:creationId xmlns:a16="http://schemas.microsoft.com/office/drawing/2014/main" id="{BCAEEE33-596D-5940-8473-A5CDDC69A1C5}"/>
                </a:ext>
              </a:extLst>
            </p:cNvPr>
            <p:cNvSpPr/>
            <p:nvPr/>
          </p:nvSpPr>
          <p:spPr>
            <a:xfrm>
              <a:off x="221856" y="3606725"/>
              <a:ext cx="76200" cy="38100"/>
            </a:xfrm>
            <a:custGeom>
              <a:avLst/>
              <a:gdLst>
                <a:gd name="connsiteX0" fmla="*/ 5 w 76200"/>
                <a:gd name="connsiteY0" fmla="*/ 38107 h 38100"/>
                <a:gd name="connsiteX1" fmla="*/ 38105 w 76200"/>
                <a:gd name="connsiteY1" fmla="*/ 7 h 38100"/>
                <a:gd name="connsiteX2" fmla="*/ 76205 w 76200"/>
                <a:gd name="connsiteY2" fmla="*/ 38107 h 38100"/>
              </a:gdLst>
              <a:ahLst/>
              <a:cxnLst>
                <a:cxn ang="0">
                  <a:pos x="connsiteX0" y="connsiteY0"/>
                </a:cxn>
                <a:cxn ang="0">
                  <a:pos x="connsiteX1" y="connsiteY1"/>
                </a:cxn>
                <a:cxn ang="0">
                  <a:pos x="connsiteX2" y="connsiteY2"/>
                </a:cxn>
              </a:cxnLst>
              <a:rect l="l" t="t" r="r" b="b"/>
              <a:pathLst>
                <a:path w="76200" h="38100">
                  <a:moveTo>
                    <a:pt x="5" y="38107"/>
                  </a:moveTo>
                  <a:lnTo>
                    <a:pt x="38105" y="7"/>
                  </a:lnTo>
                  <a:lnTo>
                    <a:pt x="76205" y="38107"/>
                  </a:lnTo>
                </a:path>
              </a:pathLst>
            </a:custGeom>
            <a:grpFill/>
            <a:ln w="19050" cap="rnd">
              <a:solidFill>
                <a:schemeClr val="accent1"/>
              </a:solidFill>
              <a:prstDash val="solid"/>
              <a:round/>
            </a:ln>
          </p:spPr>
          <p:txBody>
            <a:bodyPr rtlCol="0" anchor="ctr"/>
            <a:lstStyle/>
            <a:p>
              <a:endParaRPr lang="de-DE"/>
            </a:p>
          </p:txBody>
        </p:sp>
        <p:sp>
          <p:nvSpPr>
            <p:cNvPr id="23" name="Freihandform 22">
              <a:extLst>
                <a:ext uri="{FF2B5EF4-FFF2-40B4-BE49-F238E27FC236}">
                  <a16:creationId xmlns:a16="http://schemas.microsoft.com/office/drawing/2014/main" id="{268288CE-9A63-E643-B57B-8DE888A37C8E}"/>
                </a:ext>
              </a:extLst>
            </p:cNvPr>
            <p:cNvSpPr/>
            <p:nvPr/>
          </p:nvSpPr>
          <p:spPr>
            <a:xfrm>
              <a:off x="355206" y="3492425"/>
              <a:ext cx="114300" cy="9525"/>
            </a:xfrm>
            <a:custGeom>
              <a:avLst/>
              <a:gdLst>
                <a:gd name="connsiteX0" fmla="*/ 5 w 114300"/>
                <a:gd name="connsiteY0" fmla="*/ 7 h 9525"/>
                <a:gd name="connsiteX1" fmla="*/ 114305 w 114300"/>
                <a:gd name="connsiteY1" fmla="*/ 7 h 9525"/>
              </a:gdLst>
              <a:ahLst/>
              <a:cxnLst>
                <a:cxn ang="0">
                  <a:pos x="connsiteX0" y="connsiteY0"/>
                </a:cxn>
                <a:cxn ang="0">
                  <a:pos x="connsiteX1" y="connsiteY1"/>
                </a:cxn>
              </a:cxnLst>
              <a:rect l="l" t="t" r="r" b="b"/>
              <a:pathLst>
                <a:path w="114300" h="9525">
                  <a:moveTo>
                    <a:pt x="5" y="7"/>
                  </a:moveTo>
                  <a:lnTo>
                    <a:pt x="114305" y="7"/>
                  </a:lnTo>
                </a:path>
              </a:pathLst>
            </a:custGeom>
            <a:grpFill/>
            <a:ln w="19050" cap="rnd">
              <a:solidFill>
                <a:schemeClr val="accent1"/>
              </a:solidFill>
              <a:prstDash val="solid"/>
              <a:round/>
            </a:ln>
          </p:spPr>
          <p:txBody>
            <a:bodyPr rtlCol="0" anchor="ctr"/>
            <a:lstStyle/>
            <a:p>
              <a:endParaRPr lang="de-DE"/>
            </a:p>
          </p:txBody>
        </p:sp>
        <p:sp>
          <p:nvSpPr>
            <p:cNvPr id="24" name="Freihandform 23">
              <a:extLst>
                <a:ext uri="{FF2B5EF4-FFF2-40B4-BE49-F238E27FC236}">
                  <a16:creationId xmlns:a16="http://schemas.microsoft.com/office/drawing/2014/main" id="{60443900-8952-CB4F-BB67-F52011B8286D}"/>
                </a:ext>
              </a:extLst>
            </p:cNvPr>
            <p:cNvSpPr/>
            <p:nvPr/>
          </p:nvSpPr>
          <p:spPr>
            <a:xfrm>
              <a:off x="431406" y="3454325"/>
              <a:ext cx="38100" cy="76200"/>
            </a:xfrm>
            <a:custGeom>
              <a:avLst/>
              <a:gdLst>
                <a:gd name="connsiteX0" fmla="*/ 5 w 38100"/>
                <a:gd name="connsiteY0" fmla="*/ 7 h 76200"/>
                <a:gd name="connsiteX1" fmla="*/ 38105 w 38100"/>
                <a:gd name="connsiteY1" fmla="*/ 38107 h 76200"/>
                <a:gd name="connsiteX2" fmla="*/ 5 w 38100"/>
                <a:gd name="connsiteY2" fmla="*/ 76207 h 76200"/>
              </a:gdLst>
              <a:ahLst/>
              <a:cxnLst>
                <a:cxn ang="0">
                  <a:pos x="connsiteX0" y="connsiteY0"/>
                </a:cxn>
                <a:cxn ang="0">
                  <a:pos x="connsiteX1" y="connsiteY1"/>
                </a:cxn>
                <a:cxn ang="0">
                  <a:pos x="connsiteX2" y="connsiteY2"/>
                </a:cxn>
              </a:cxnLst>
              <a:rect l="l" t="t" r="r" b="b"/>
              <a:pathLst>
                <a:path w="38100" h="76200">
                  <a:moveTo>
                    <a:pt x="5" y="7"/>
                  </a:moveTo>
                  <a:lnTo>
                    <a:pt x="38105" y="38107"/>
                  </a:lnTo>
                  <a:lnTo>
                    <a:pt x="5" y="76207"/>
                  </a:lnTo>
                </a:path>
              </a:pathLst>
            </a:custGeom>
            <a:grpFill/>
            <a:ln w="19050" cap="rnd">
              <a:solidFill>
                <a:schemeClr val="accent1"/>
              </a:solidFill>
              <a:prstDash val="solid"/>
              <a:round/>
            </a:ln>
          </p:spPr>
          <p:txBody>
            <a:bodyPr rtlCol="0" anchor="ctr"/>
            <a:lstStyle/>
            <a:p>
              <a:endParaRPr lang="de-DE"/>
            </a:p>
          </p:txBody>
        </p:sp>
        <p:sp>
          <p:nvSpPr>
            <p:cNvPr id="25" name="Freihandform 24">
              <a:extLst>
                <a:ext uri="{FF2B5EF4-FFF2-40B4-BE49-F238E27FC236}">
                  <a16:creationId xmlns:a16="http://schemas.microsoft.com/office/drawing/2014/main" id="{4D6B7EA7-ED28-FA44-BCE7-400AC25B739A}"/>
                </a:ext>
              </a:extLst>
            </p:cNvPr>
            <p:cNvSpPr/>
            <p:nvPr/>
          </p:nvSpPr>
          <p:spPr>
            <a:xfrm>
              <a:off x="564756" y="3568625"/>
              <a:ext cx="9525" cy="133350"/>
            </a:xfrm>
            <a:custGeom>
              <a:avLst/>
              <a:gdLst>
                <a:gd name="connsiteX0" fmla="*/ 5 w 9525"/>
                <a:gd name="connsiteY0" fmla="*/ 7 h 133350"/>
                <a:gd name="connsiteX1" fmla="*/ 5 w 9525"/>
                <a:gd name="connsiteY1" fmla="*/ 133357 h 133350"/>
              </a:gdLst>
              <a:ahLst/>
              <a:cxnLst>
                <a:cxn ang="0">
                  <a:pos x="connsiteX0" y="connsiteY0"/>
                </a:cxn>
                <a:cxn ang="0">
                  <a:pos x="connsiteX1" y="connsiteY1"/>
                </a:cxn>
              </a:cxnLst>
              <a:rect l="l" t="t" r="r" b="b"/>
              <a:pathLst>
                <a:path w="9525" h="133350">
                  <a:moveTo>
                    <a:pt x="5" y="7"/>
                  </a:moveTo>
                  <a:lnTo>
                    <a:pt x="5" y="133357"/>
                  </a:lnTo>
                </a:path>
              </a:pathLst>
            </a:custGeom>
            <a:grpFill/>
            <a:ln w="19050" cap="rnd">
              <a:solidFill>
                <a:schemeClr val="accent1"/>
              </a:solidFill>
              <a:prstDash val="solid"/>
              <a:round/>
            </a:ln>
          </p:spPr>
          <p:txBody>
            <a:bodyPr rtlCol="0" anchor="ctr"/>
            <a:lstStyle/>
            <a:p>
              <a:endParaRPr lang="de-DE"/>
            </a:p>
          </p:txBody>
        </p:sp>
        <p:sp>
          <p:nvSpPr>
            <p:cNvPr id="26" name="Freihandform 25">
              <a:extLst>
                <a:ext uri="{FF2B5EF4-FFF2-40B4-BE49-F238E27FC236}">
                  <a16:creationId xmlns:a16="http://schemas.microsoft.com/office/drawing/2014/main" id="{E2585F07-CA8D-514C-BF8A-032037465F11}"/>
                </a:ext>
              </a:extLst>
            </p:cNvPr>
            <p:cNvSpPr/>
            <p:nvPr/>
          </p:nvSpPr>
          <p:spPr>
            <a:xfrm>
              <a:off x="526656" y="3663875"/>
              <a:ext cx="76200" cy="38100"/>
            </a:xfrm>
            <a:custGeom>
              <a:avLst/>
              <a:gdLst>
                <a:gd name="connsiteX0" fmla="*/ 76205 w 76200"/>
                <a:gd name="connsiteY0" fmla="*/ 7 h 38100"/>
                <a:gd name="connsiteX1" fmla="*/ 38105 w 76200"/>
                <a:gd name="connsiteY1" fmla="*/ 38107 h 38100"/>
                <a:gd name="connsiteX2" fmla="*/ 5 w 76200"/>
                <a:gd name="connsiteY2" fmla="*/ 7 h 38100"/>
              </a:gdLst>
              <a:ahLst/>
              <a:cxnLst>
                <a:cxn ang="0">
                  <a:pos x="connsiteX0" y="connsiteY0"/>
                </a:cxn>
                <a:cxn ang="0">
                  <a:pos x="connsiteX1" y="connsiteY1"/>
                </a:cxn>
                <a:cxn ang="0">
                  <a:pos x="connsiteX2" y="connsiteY2"/>
                </a:cxn>
              </a:cxnLst>
              <a:rect l="l" t="t" r="r" b="b"/>
              <a:pathLst>
                <a:path w="76200" h="38100">
                  <a:moveTo>
                    <a:pt x="76205" y="7"/>
                  </a:moveTo>
                  <a:lnTo>
                    <a:pt x="38105" y="38107"/>
                  </a:lnTo>
                  <a:lnTo>
                    <a:pt x="5" y="7"/>
                  </a:lnTo>
                </a:path>
              </a:pathLst>
            </a:custGeom>
            <a:grpFill/>
            <a:ln w="19050" cap="rnd">
              <a:solidFill>
                <a:schemeClr val="accent1"/>
              </a:solidFill>
              <a:prstDash val="solid"/>
              <a:round/>
            </a:ln>
          </p:spPr>
          <p:txBody>
            <a:bodyPr rtlCol="0" anchor="ctr"/>
            <a:lstStyle/>
            <a:p>
              <a:endParaRPr lang="de-DE"/>
            </a:p>
          </p:txBody>
        </p:sp>
      </p:grpSp>
      <p:grpSp>
        <p:nvGrpSpPr>
          <p:cNvPr id="29" name="Grafik 27">
            <a:extLst>
              <a:ext uri="{FF2B5EF4-FFF2-40B4-BE49-F238E27FC236}">
                <a16:creationId xmlns:a16="http://schemas.microsoft.com/office/drawing/2014/main" id="{410A99C6-2662-CC47-984A-3B532985CE90}"/>
              </a:ext>
            </a:extLst>
          </p:cNvPr>
          <p:cNvGrpSpPr/>
          <p:nvPr/>
        </p:nvGrpSpPr>
        <p:grpSpPr>
          <a:xfrm>
            <a:off x="927032" y="1782858"/>
            <a:ext cx="514350" cy="457200"/>
            <a:chOff x="5838825" y="3228975"/>
            <a:chExt cx="514350" cy="457200"/>
          </a:xfrm>
        </p:grpSpPr>
        <p:sp>
          <p:nvSpPr>
            <p:cNvPr id="30" name="Freihandform 29">
              <a:extLst>
                <a:ext uri="{FF2B5EF4-FFF2-40B4-BE49-F238E27FC236}">
                  <a16:creationId xmlns:a16="http://schemas.microsoft.com/office/drawing/2014/main" id="{A2D47CAD-56E4-6A4F-A88A-12F0120A117C}"/>
                </a:ext>
              </a:extLst>
            </p:cNvPr>
            <p:cNvSpPr/>
            <p:nvPr/>
          </p:nvSpPr>
          <p:spPr>
            <a:xfrm>
              <a:off x="6029324" y="3590925"/>
              <a:ext cx="133350" cy="95250"/>
            </a:xfrm>
            <a:custGeom>
              <a:avLst/>
              <a:gdLst>
                <a:gd name="connsiteX0" fmla="*/ 19055 w 133350"/>
                <a:gd name="connsiteY0" fmla="*/ 11 h 95250"/>
                <a:gd name="connsiteX1" fmla="*/ 720 w 133350"/>
                <a:gd name="connsiteY1" fmla="*/ 72468 h 95250"/>
                <a:gd name="connsiteX2" fmla="*/ 19055 w 133350"/>
                <a:gd name="connsiteY2" fmla="*/ 95261 h 95250"/>
                <a:gd name="connsiteX3" fmla="*/ 114305 w 133350"/>
                <a:gd name="connsiteY3" fmla="*/ 95261 h 95250"/>
                <a:gd name="connsiteX4" fmla="*/ 132641 w 133350"/>
                <a:gd name="connsiteY4" fmla="*/ 72468 h 95250"/>
                <a:gd name="connsiteX5" fmla="*/ 114305 w 133350"/>
                <a:gd name="connsiteY5" fmla="*/ 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50" h="95250">
                  <a:moveTo>
                    <a:pt x="19055" y="11"/>
                  </a:moveTo>
                  <a:lnTo>
                    <a:pt x="720" y="72468"/>
                  </a:lnTo>
                  <a:cubicBezTo>
                    <a:pt x="-2233" y="84269"/>
                    <a:pt x="3977" y="95261"/>
                    <a:pt x="19055" y="95261"/>
                  </a:cubicBezTo>
                  <a:lnTo>
                    <a:pt x="114305" y="95261"/>
                  </a:lnTo>
                  <a:cubicBezTo>
                    <a:pt x="129384" y="95261"/>
                    <a:pt x="135594" y="84269"/>
                    <a:pt x="132641" y="72468"/>
                  </a:cubicBezTo>
                  <a:lnTo>
                    <a:pt x="114305" y="11"/>
                  </a:lnTo>
                </a:path>
              </a:pathLst>
            </a:custGeom>
            <a:solidFill>
              <a:schemeClr val="accent1">
                <a:lumMod val="75000"/>
              </a:schemeClr>
            </a:solidFill>
            <a:ln w="9525" cap="flat">
              <a:solidFill>
                <a:schemeClr val="accent1"/>
              </a:solidFill>
              <a:prstDash val="solid"/>
              <a:miter/>
            </a:ln>
          </p:spPr>
          <p:txBody>
            <a:bodyPr rtlCol="0" anchor="ctr"/>
            <a:lstStyle/>
            <a:p>
              <a:endParaRPr lang="de-DE"/>
            </a:p>
          </p:txBody>
        </p:sp>
        <p:sp>
          <p:nvSpPr>
            <p:cNvPr id="31" name="Freihandform 30">
              <a:extLst>
                <a:ext uri="{FF2B5EF4-FFF2-40B4-BE49-F238E27FC236}">
                  <a16:creationId xmlns:a16="http://schemas.microsoft.com/office/drawing/2014/main" id="{C213CB7A-6400-3241-B8C0-4EBA55354749}"/>
                </a:ext>
              </a:extLst>
            </p:cNvPr>
            <p:cNvSpPr/>
            <p:nvPr/>
          </p:nvSpPr>
          <p:spPr>
            <a:xfrm>
              <a:off x="5838825" y="3495675"/>
              <a:ext cx="514350" cy="95250"/>
            </a:xfrm>
            <a:custGeom>
              <a:avLst/>
              <a:gdLst>
                <a:gd name="connsiteX0" fmla="*/ 5 w 514350"/>
                <a:gd name="connsiteY0" fmla="*/ 11 h 95250"/>
                <a:gd name="connsiteX1" fmla="*/ 5 w 514350"/>
                <a:gd name="connsiteY1" fmla="*/ 66686 h 95250"/>
                <a:gd name="connsiteX2" fmla="*/ 28580 w 514350"/>
                <a:gd name="connsiteY2" fmla="*/ 95261 h 95250"/>
                <a:gd name="connsiteX3" fmla="*/ 485780 w 514350"/>
                <a:gd name="connsiteY3" fmla="*/ 95261 h 95250"/>
                <a:gd name="connsiteX4" fmla="*/ 514355 w 514350"/>
                <a:gd name="connsiteY4" fmla="*/ 66686 h 95250"/>
                <a:gd name="connsiteX5" fmla="*/ 514355 w 514350"/>
                <a:gd name="connsiteY5" fmla="*/ 11 h 95250"/>
                <a:gd name="connsiteX6" fmla="*/ 5 w 514350"/>
                <a:gd name="connsiteY6" fmla="*/ 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350" h="95250">
                  <a:moveTo>
                    <a:pt x="5" y="11"/>
                  </a:moveTo>
                  <a:lnTo>
                    <a:pt x="5" y="66686"/>
                  </a:lnTo>
                  <a:cubicBezTo>
                    <a:pt x="5" y="82469"/>
                    <a:pt x="12797" y="95261"/>
                    <a:pt x="28580" y="95261"/>
                  </a:cubicBezTo>
                  <a:lnTo>
                    <a:pt x="485780" y="95261"/>
                  </a:lnTo>
                  <a:cubicBezTo>
                    <a:pt x="501563" y="95261"/>
                    <a:pt x="514355" y="82469"/>
                    <a:pt x="514355" y="66686"/>
                  </a:cubicBezTo>
                  <a:lnTo>
                    <a:pt x="514355" y="11"/>
                  </a:lnTo>
                  <a:lnTo>
                    <a:pt x="5" y="11"/>
                  </a:lnTo>
                  <a:close/>
                </a:path>
              </a:pathLst>
            </a:custGeom>
            <a:solidFill>
              <a:schemeClr val="accent1">
                <a:lumMod val="75000"/>
              </a:schemeClr>
            </a:solidFill>
            <a:ln w="9525" cap="flat">
              <a:solidFill>
                <a:schemeClr val="accent1"/>
              </a:solidFill>
              <a:prstDash val="solid"/>
              <a:miter/>
            </a:ln>
          </p:spPr>
          <p:txBody>
            <a:bodyPr rtlCol="0" anchor="ctr"/>
            <a:lstStyle/>
            <a:p>
              <a:endParaRPr lang="de-DE"/>
            </a:p>
          </p:txBody>
        </p:sp>
        <p:sp>
          <p:nvSpPr>
            <p:cNvPr id="32" name="Freihandform 31">
              <a:extLst>
                <a:ext uri="{FF2B5EF4-FFF2-40B4-BE49-F238E27FC236}">
                  <a16:creationId xmlns:a16="http://schemas.microsoft.com/office/drawing/2014/main" id="{B8E90A5A-BEE5-3F4F-9346-E420EE1B47EB}"/>
                </a:ext>
              </a:extLst>
            </p:cNvPr>
            <p:cNvSpPr/>
            <p:nvPr/>
          </p:nvSpPr>
          <p:spPr>
            <a:xfrm>
              <a:off x="5838825" y="3228975"/>
              <a:ext cx="514350" cy="266700"/>
            </a:xfrm>
            <a:custGeom>
              <a:avLst/>
              <a:gdLst>
                <a:gd name="connsiteX0" fmla="*/ 485780 w 514350"/>
                <a:gd name="connsiteY0" fmla="*/ 11 h 266700"/>
                <a:gd name="connsiteX1" fmla="*/ 28580 w 514350"/>
                <a:gd name="connsiteY1" fmla="*/ 11 h 266700"/>
                <a:gd name="connsiteX2" fmla="*/ 5 w 514350"/>
                <a:gd name="connsiteY2" fmla="*/ 28586 h 266700"/>
                <a:gd name="connsiteX3" fmla="*/ 5 w 514350"/>
                <a:gd name="connsiteY3" fmla="*/ 266711 h 266700"/>
                <a:gd name="connsiteX4" fmla="*/ 514355 w 514350"/>
                <a:gd name="connsiteY4" fmla="*/ 266711 h 266700"/>
                <a:gd name="connsiteX5" fmla="*/ 514355 w 514350"/>
                <a:gd name="connsiteY5" fmla="*/ 28586 h 266700"/>
                <a:gd name="connsiteX6" fmla="*/ 485780 w 514350"/>
                <a:gd name="connsiteY6" fmla="*/ 11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350" h="266700">
                  <a:moveTo>
                    <a:pt x="485780" y="11"/>
                  </a:moveTo>
                  <a:lnTo>
                    <a:pt x="28580" y="11"/>
                  </a:lnTo>
                  <a:cubicBezTo>
                    <a:pt x="12797" y="11"/>
                    <a:pt x="5" y="12803"/>
                    <a:pt x="5" y="28586"/>
                  </a:cubicBezTo>
                  <a:lnTo>
                    <a:pt x="5" y="266711"/>
                  </a:lnTo>
                  <a:lnTo>
                    <a:pt x="514355" y="266711"/>
                  </a:lnTo>
                  <a:lnTo>
                    <a:pt x="514355" y="28586"/>
                  </a:lnTo>
                  <a:cubicBezTo>
                    <a:pt x="514355" y="12803"/>
                    <a:pt x="501563" y="11"/>
                    <a:pt x="485780" y="11"/>
                  </a:cubicBezTo>
                </a:path>
              </a:pathLst>
            </a:custGeom>
            <a:solidFill>
              <a:srgbClr val="FFFFFF"/>
            </a:solidFill>
            <a:ln w="9525" cap="flat">
              <a:solidFill>
                <a:schemeClr val="accent1"/>
              </a:solidFill>
              <a:prstDash val="solid"/>
              <a:miter/>
            </a:ln>
          </p:spPr>
          <p:txBody>
            <a:bodyPr rtlCol="0" anchor="ctr"/>
            <a:lstStyle/>
            <a:p>
              <a:endParaRPr lang="de-DE"/>
            </a:p>
          </p:txBody>
        </p:sp>
        <p:sp>
          <p:nvSpPr>
            <p:cNvPr id="33" name="Freihandform 32">
              <a:extLst>
                <a:ext uri="{FF2B5EF4-FFF2-40B4-BE49-F238E27FC236}">
                  <a16:creationId xmlns:a16="http://schemas.microsoft.com/office/drawing/2014/main" id="{D0F92161-4B44-C34F-83B2-8C113346CD97}"/>
                </a:ext>
              </a:extLst>
            </p:cNvPr>
            <p:cNvSpPr/>
            <p:nvPr/>
          </p:nvSpPr>
          <p:spPr>
            <a:xfrm>
              <a:off x="5991225" y="3305175"/>
              <a:ext cx="95250" cy="114300"/>
            </a:xfrm>
            <a:custGeom>
              <a:avLst/>
              <a:gdLst>
                <a:gd name="connsiteX0" fmla="*/ 95255 w 95250"/>
                <a:gd name="connsiteY0" fmla="*/ 57161 h 114300"/>
                <a:gd name="connsiteX1" fmla="*/ 47630 w 95250"/>
                <a:gd name="connsiteY1" fmla="*/ 114311 h 114300"/>
                <a:gd name="connsiteX2" fmla="*/ 5 w 95250"/>
                <a:gd name="connsiteY2" fmla="*/ 57161 h 114300"/>
                <a:gd name="connsiteX3" fmla="*/ 47630 w 95250"/>
                <a:gd name="connsiteY3" fmla="*/ 11 h 114300"/>
                <a:gd name="connsiteX4" fmla="*/ 95255 w 95250"/>
                <a:gd name="connsiteY4" fmla="*/ 57161 h 11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14300">
                  <a:moveTo>
                    <a:pt x="95255" y="57161"/>
                  </a:moveTo>
                  <a:cubicBezTo>
                    <a:pt x="95255" y="88717"/>
                    <a:pt x="73938" y="114311"/>
                    <a:pt x="47630" y="114311"/>
                  </a:cubicBezTo>
                  <a:cubicBezTo>
                    <a:pt x="21322" y="114311"/>
                    <a:pt x="5" y="88717"/>
                    <a:pt x="5" y="57161"/>
                  </a:cubicBezTo>
                  <a:cubicBezTo>
                    <a:pt x="5" y="25605"/>
                    <a:pt x="21322" y="11"/>
                    <a:pt x="47630" y="11"/>
                  </a:cubicBezTo>
                  <a:cubicBezTo>
                    <a:pt x="73938" y="11"/>
                    <a:pt x="95255" y="25605"/>
                    <a:pt x="95255" y="57161"/>
                  </a:cubicBezTo>
                  <a:close/>
                </a:path>
              </a:pathLst>
            </a:custGeom>
            <a:noFill/>
            <a:ln w="19050" cap="rnd">
              <a:solidFill>
                <a:schemeClr val="accent1"/>
              </a:solidFill>
              <a:prstDash val="solid"/>
              <a:round/>
            </a:ln>
          </p:spPr>
          <p:txBody>
            <a:bodyPr rtlCol="0" anchor="ctr"/>
            <a:lstStyle/>
            <a:p>
              <a:endParaRPr lang="de-DE"/>
            </a:p>
          </p:txBody>
        </p:sp>
        <p:sp>
          <p:nvSpPr>
            <p:cNvPr id="34" name="Freihandform 33">
              <a:extLst>
                <a:ext uri="{FF2B5EF4-FFF2-40B4-BE49-F238E27FC236}">
                  <a16:creationId xmlns:a16="http://schemas.microsoft.com/office/drawing/2014/main" id="{8986CEC1-39D5-C045-B0EF-6D08E693BD7D}"/>
                </a:ext>
              </a:extLst>
            </p:cNvPr>
            <p:cNvSpPr/>
            <p:nvPr/>
          </p:nvSpPr>
          <p:spPr>
            <a:xfrm>
              <a:off x="6200775" y="3305175"/>
              <a:ext cx="95250" cy="114300"/>
            </a:xfrm>
            <a:custGeom>
              <a:avLst/>
              <a:gdLst>
                <a:gd name="connsiteX0" fmla="*/ 95255 w 95250"/>
                <a:gd name="connsiteY0" fmla="*/ 57161 h 114300"/>
                <a:gd name="connsiteX1" fmla="*/ 47630 w 95250"/>
                <a:gd name="connsiteY1" fmla="*/ 114311 h 114300"/>
                <a:gd name="connsiteX2" fmla="*/ 5 w 95250"/>
                <a:gd name="connsiteY2" fmla="*/ 57161 h 114300"/>
                <a:gd name="connsiteX3" fmla="*/ 47630 w 95250"/>
                <a:gd name="connsiteY3" fmla="*/ 11 h 114300"/>
                <a:gd name="connsiteX4" fmla="*/ 95255 w 95250"/>
                <a:gd name="connsiteY4" fmla="*/ 57161 h 11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14300">
                  <a:moveTo>
                    <a:pt x="95255" y="57161"/>
                  </a:moveTo>
                  <a:cubicBezTo>
                    <a:pt x="95255" y="88717"/>
                    <a:pt x="73938" y="114311"/>
                    <a:pt x="47630" y="114311"/>
                  </a:cubicBezTo>
                  <a:cubicBezTo>
                    <a:pt x="21322" y="114311"/>
                    <a:pt x="5" y="88717"/>
                    <a:pt x="5" y="57161"/>
                  </a:cubicBezTo>
                  <a:cubicBezTo>
                    <a:pt x="5" y="25605"/>
                    <a:pt x="21322" y="11"/>
                    <a:pt x="47630" y="11"/>
                  </a:cubicBezTo>
                  <a:cubicBezTo>
                    <a:pt x="73938" y="11"/>
                    <a:pt x="95255" y="25605"/>
                    <a:pt x="95255" y="57161"/>
                  </a:cubicBezTo>
                  <a:close/>
                </a:path>
              </a:pathLst>
            </a:custGeom>
            <a:noFill/>
            <a:ln w="19050" cap="rnd">
              <a:solidFill>
                <a:schemeClr val="accent1"/>
              </a:solidFill>
              <a:prstDash val="solid"/>
              <a:round/>
            </a:ln>
          </p:spPr>
          <p:txBody>
            <a:bodyPr rtlCol="0" anchor="ctr"/>
            <a:lstStyle/>
            <a:p>
              <a:endParaRPr lang="de-DE"/>
            </a:p>
          </p:txBody>
        </p:sp>
        <p:sp>
          <p:nvSpPr>
            <p:cNvPr id="35" name="Freihandform 34">
              <a:extLst>
                <a:ext uri="{FF2B5EF4-FFF2-40B4-BE49-F238E27FC236}">
                  <a16:creationId xmlns:a16="http://schemas.microsoft.com/office/drawing/2014/main" id="{3E5C0F57-2614-DF42-AABB-E763CC7724D0}"/>
                </a:ext>
              </a:extLst>
            </p:cNvPr>
            <p:cNvSpPr/>
            <p:nvPr/>
          </p:nvSpPr>
          <p:spPr>
            <a:xfrm>
              <a:off x="6124575" y="3305175"/>
              <a:ext cx="19050" cy="114300"/>
            </a:xfrm>
            <a:custGeom>
              <a:avLst/>
              <a:gdLst>
                <a:gd name="connsiteX0" fmla="*/ 5 w 19050"/>
                <a:gd name="connsiteY0" fmla="*/ 19061 h 114300"/>
                <a:gd name="connsiteX1" fmla="*/ 19055 w 19050"/>
                <a:gd name="connsiteY1" fmla="*/ 11 h 114300"/>
                <a:gd name="connsiteX2" fmla="*/ 19055 w 19050"/>
                <a:gd name="connsiteY2" fmla="*/ 114311 h 114300"/>
              </a:gdLst>
              <a:ahLst/>
              <a:cxnLst>
                <a:cxn ang="0">
                  <a:pos x="connsiteX0" y="connsiteY0"/>
                </a:cxn>
                <a:cxn ang="0">
                  <a:pos x="connsiteX1" y="connsiteY1"/>
                </a:cxn>
                <a:cxn ang="0">
                  <a:pos x="connsiteX2" y="connsiteY2"/>
                </a:cxn>
              </a:cxnLst>
              <a:rect l="l" t="t" r="r" b="b"/>
              <a:pathLst>
                <a:path w="19050" h="114300">
                  <a:moveTo>
                    <a:pt x="5" y="19061"/>
                  </a:moveTo>
                  <a:lnTo>
                    <a:pt x="19055" y="11"/>
                  </a:lnTo>
                  <a:lnTo>
                    <a:pt x="19055" y="114311"/>
                  </a:lnTo>
                </a:path>
              </a:pathLst>
            </a:custGeom>
            <a:noFill/>
            <a:ln w="19050" cap="rnd">
              <a:solidFill>
                <a:schemeClr val="accent1"/>
              </a:solidFill>
              <a:prstDash val="solid"/>
              <a:round/>
            </a:ln>
          </p:spPr>
          <p:txBody>
            <a:bodyPr rtlCol="0" anchor="ctr"/>
            <a:lstStyle/>
            <a:p>
              <a:endParaRPr lang="de-DE"/>
            </a:p>
          </p:txBody>
        </p:sp>
        <p:sp>
          <p:nvSpPr>
            <p:cNvPr id="36" name="Freihandform 35">
              <a:extLst>
                <a:ext uri="{FF2B5EF4-FFF2-40B4-BE49-F238E27FC236}">
                  <a16:creationId xmlns:a16="http://schemas.microsoft.com/office/drawing/2014/main" id="{35047A9B-0B49-F046-8EC1-BC7AEF32DA92}"/>
                </a:ext>
              </a:extLst>
            </p:cNvPr>
            <p:cNvSpPr/>
            <p:nvPr/>
          </p:nvSpPr>
          <p:spPr>
            <a:xfrm>
              <a:off x="5915025" y="3305175"/>
              <a:ext cx="19050" cy="114300"/>
            </a:xfrm>
            <a:custGeom>
              <a:avLst/>
              <a:gdLst>
                <a:gd name="connsiteX0" fmla="*/ 5 w 19050"/>
                <a:gd name="connsiteY0" fmla="*/ 19061 h 114300"/>
                <a:gd name="connsiteX1" fmla="*/ 19055 w 19050"/>
                <a:gd name="connsiteY1" fmla="*/ 11 h 114300"/>
                <a:gd name="connsiteX2" fmla="*/ 19055 w 19050"/>
                <a:gd name="connsiteY2" fmla="*/ 114311 h 114300"/>
              </a:gdLst>
              <a:ahLst/>
              <a:cxnLst>
                <a:cxn ang="0">
                  <a:pos x="connsiteX0" y="connsiteY0"/>
                </a:cxn>
                <a:cxn ang="0">
                  <a:pos x="connsiteX1" y="connsiteY1"/>
                </a:cxn>
                <a:cxn ang="0">
                  <a:pos x="connsiteX2" y="connsiteY2"/>
                </a:cxn>
              </a:cxnLst>
              <a:rect l="l" t="t" r="r" b="b"/>
              <a:pathLst>
                <a:path w="19050" h="114300">
                  <a:moveTo>
                    <a:pt x="5" y="19061"/>
                  </a:moveTo>
                  <a:lnTo>
                    <a:pt x="19055" y="11"/>
                  </a:lnTo>
                  <a:lnTo>
                    <a:pt x="19055" y="114311"/>
                  </a:lnTo>
                </a:path>
              </a:pathLst>
            </a:custGeom>
            <a:noFill/>
            <a:ln w="19050" cap="rnd">
              <a:solidFill>
                <a:schemeClr val="accent1"/>
              </a:solidFill>
              <a:prstDash val="solid"/>
              <a:round/>
            </a:ln>
          </p:spPr>
          <p:txBody>
            <a:bodyPr rtlCol="0" anchor="ctr"/>
            <a:lstStyle/>
            <a:p>
              <a:endParaRPr lang="de-DE"/>
            </a:p>
          </p:txBody>
        </p:sp>
        <p:sp>
          <p:nvSpPr>
            <p:cNvPr id="37" name="Freihandform 36">
              <a:extLst>
                <a:ext uri="{FF2B5EF4-FFF2-40B4-BE49-F238E27FC236}">
                  <a16:creationId xmlns:a16="http://schemas.microsoft.com/office/drawing/2014/main" id="{54CFEDE7-F928-EA43-8324-59743E8F176F}"/>
                </a:ext>
              </a:extLst>
            </p:cNvPr>
            <p:cNvSpPr/>
            <p:nvPr/>
          </p:nvSpPr>
          <p:spPr>
            <a:xfrm>
              <a:off x="5838825" y="3495675"/>
              <a:ext cx="514350" cy="9525"/>
            </a:xfrm>
            <a:custGeom>
              <a:avLst/>
              <a:gdLst>
                <a:gd name="connsiteX0" fmla="*/ 514355 w 514350"/>
                <a:gd name="connsiteY0" fmla="*/ 11 h 9525"/>
                <a:gd name="connsiteX1" fmla="*/ 5 w 514350"/>
                <a:gd name="connsiteY1" fmla="*/ 11 h 9525"/>
              </a:gdLst>
              <a:ahLst/>
              <a:cxnLst>
                <a:cxn ang="0">
                  <a:pos x="connsiteX0" y="connsiteY0"/>
                </a:cxn>
                <a:cxn ang="0">
                  <a:pos x="connsiteX1" y="connsiteY1"/>
                </a:cxn>
              </a:cxnLst>
              <a:rect l="l" t="t" r="r" b="b"/>
              <a:pathLst>
                <a:path w="514350" h="9525">
                  <a:moveTo>
                    <a:pt x="514355" y="11"/>
                  </a:moveTo>
                  <a:lnTo>
                    <a:pt x="5" y="11"/>
                  </a:lnTo>
                </a:path>
              </a:pathLst>
            </a:custGeom>
            <a:noFill/>
            <a:ln w="19050" cap="rnd">
              <a:solidFill>
                <a:schemeClr val="accent1"/>
              </a:solidFill>
              <a:prstDash val="solid"/>
              <a:round/>
            </a:ln>
          </p:spPr>
          <p:txBody>
            <a:bodyPr rtlCol="0" anchor="ctr"/>
            <a:lstStyle/>
            <a:p>
              <a:endParaRPr lang="de-DE"/>
            </a:p>
          </p:txBody>
        </p:sp>
        <p:sp>
          <p:nvSpPr>
            <p:cNvPr id="38" name="Freihandform 37">
              <a:extLst>
                <a:ext uri="{FF2B5EF4-FFF2-40B4-BE49-F238E27FC236}">
                  <a16:creationId xmlns:a16="http://schemas.microsoft.com/office/drawing/2014/main" id="{33234B1F-0783-E24E-AC0D-793DA32B1269}"/>
                </a:ext>
              </a:extLst>
            </p:cNvPr>
            <p:cNvSpPr/>
            <p:nvPr/>
          </p:nvSpPr>
          <p:spPr>
            <a:xfrm>
              <a:off x="6029324" y="3590925"/>
              <a:ext cx="133350" cy="95250"/>
            </a:xfrm>
            <a:custGeom>
              <a:avLst/>
              <a:gdLst>
                <a:gd name="connsiteX0" fmla="*/ 19055 w 133350"/>
                <a:gd name="connsiteY0" fmla="*/ 11 h 95250"/>
                <a:gd name="connsiteX1" fmla="*/ 720 w 133350"/>
                <a:gd name="connsiteY1" fmla="*/ 72468 h 95250"/>
                <a:gd name="connsiteX2" fmla="*/ 19055 w 133350"/>
                <a:gd name="connsiteY2" fmla="*/ 95261 h 95250"/>
                <a:gd name="connsiteX3" fmla="*/ 114305 w 133350"/>
                <a:gd name="connsiteY3" fmla="*/ 95261 h 95250"/>
                <a:gd name="connsiteX4" fmla="*/ 132641 w 133350"/>
                <a:gd name="connsiteY4" fmla="*/ 72468 h 95250"/>
                <a:gd name="connsiteX5" fmla="*/ 114305 w 133350"/>
                <a:gd name="connsiteY5" fmla="*/ 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50" h="95250">
                  <a:moveTo>
                    <a:pt x="19055" y="11"/>
                  </a:moveTo>
                  <a:lnTo>
                    <a:pt x="720" y="72468"/>
                  </a:lnTo>
                  <a:cubicBezTo>
                    <a:pt x="-2233" y="84269"/>
                    <a:pt x="3977" y="95261"/>
                    <a:pt x="19055" y="95261"/>
                  </a:cubicBezTo>
                  <a:lnTo>
                    <a:pt x="114305" y="95261"/>
                  </a:lnTo>
                  <a:cubicBezTo>
                    <a:pt x="129384" y="95261"/>
                    <a:pt x="135594" y="84269"/>
                    <a:pt x="132641" y="72468"/>
                  </a:cubicBezTo>
                  <a:lnTo>
                    <a:pt x="114305" y="11"/>
                  </a:lnTo>
                </a:path>
              </a:pathLst>
            </a:custGeom>
            <a:noFill/>
            <a:ln w="19021" cap="rnd">
              <a:solidFill>
                <a:schemeClr val="accent1"/>
              </a:solidFill>
              <a:prstDash val="solid"/>
              <a:round/>
            </a:ln>
          </p:spPr>
          <p:txBody>
            <a:bodyPr rtlCol="0" anchor="ctr"/>
            <a:lstStyle/>
            <a:p>
              <a:endParaRPr lang="de-DE"/>
            </a:p>
          </p:txBody>
        </p:sp>
        <p:sp>
          <p:nvSpPr>
            <p:cNvPr id="39" name="Freihandform 38">
              <a:extLst>
                <a:ext uri="{FF2B5EF4-FFF2-40B4-BE49-F238E27FC236}">
                  <a16:creationId xmlns:a16="http://schemas.microsoft.com/office/drawing/2014/main" id="{D337C9F1-514F-C148-81A3-46C99457849B}"/>
                </a:ext>
              </a:extLst>
            </p:cNvPr>
            <p:cNvSpPr/>
            <p:nvPr/>
          </p:nvSpPr>
          <p:spPr>
            <a:xfrm>
              <a:off x="5838825" y="3228975"/>
              <a:ext cx="514350" cy="361950"/>
            </a:xfrm>
            <a:custGeom>
              <a:avLst/>
              <a:gdLst>
                <a:gd name="connsiteX0" fmla="*/ 485780 w 514350"/>
                <a:gd name="connsiteY0" fmla="*/ 11 h 361950"/>
                <a:gd name="connsiteX1" fmla="*/ 28580 w 514350"/>
                <a:gd name="connsiteY1" fmla="*/ 11 h 361950"/>
                <a:gd name="connsiteX2" fmla="*/ 5 w 514350"/>
                <a:gd name="connsiteY2" fmla="*/ 28586 h 361950"/>
                <a:gd name="connsiteX3" fmla="*/ 5 w 514350"/>
                <a:gd name="connsiteY3" fmla="*/ 333386 h 361950"/>
                <a:gd name="connsiteX4" fmla="*/ 28580 w 514350"/>
                <a:gd name="connsiteY4" fmla="*/ 361961 h 361950"/>
                <a:gd name="connsiteX5" fmla="*/ 485780 w 514350"/>
                <a:gd name="connsiteY5" fmla="*/ 361961 h 361950"/>
                <a:gd name="connsiteX6" fmla="*/ 514355 w 514350"/>
                <a:gd name="connsiteY6" fmla="*/ 333386 h 361950"/>
                <a:gd name="connsiteX7" fmla="*/ 514355 w 514350"/>
                <a:gd name="connsiteY7" fmla="*/ 28586 h 361950"/>
                <a:gd name="connsiteX8" fmla="*/ 485780 w 514350"/>
                <a:gd name="connsiteY8" fmla="*/ 11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4350" h="361950">
                  <a:moveTo>
                    <a:pt x="485780" y="11"/>
                  </a:moveTo>
                  <a:lnTo>
                    <a:pt x="28580" y="11"/>
                  </a:lnTo>
                  <a:cubicBezTo>
                    <a:pt x="12797" y="11"/>
                    <a:pt x="5" y="12803"/>
                    <a:pt x="5" y="28586"/>
                  </a:cubicBezTo>
                  <a:lnTo>
                    <a:pt x="5" y="333386"/>
                  </a:lnTo>
                  <a:cubicBezTo>
                    <a:pt x="5" y="349169"/>
                    <a:pt x="12797" y="361961"/>
                    <a:pt x="28580" y="361961"/>
                  </a:cubicBezTo>
                  <a:lnTo>
                    <a:pt x="485780" y="361961"/>
                  </a:lnTo>
                  <a:cubicBezTo>
                    <a:pt x="501563" y="361961"/>
                    <a:pt x="514355" y="349169"/>
                    <a:pt x="514355" y="333386"/>
                  </a:cubicBezTo>
                  <a:lnTo>
                    <a:pt x="514355" y="28586"/>
                  </a:lnTo>
                  <a:cubicBezTo>
                    <a:pt x="514355" y="12803"/>
                    <a:pt x="501563" y="11"/>
                    <a:pt x="485780" y="11"/>
                  </a:cubicBezTo>
                  <a:close/>
                </a:path>
              </a:pathLst>
            </a:custGeom>
            <a:noFill/>
            <a:ln w="19050" cap="rnd">
              <a:solidFill>
                <a:schemeClr val="accent1"/>
              </a:solidFill>
              <a:prstDash val="solid"/>
              <a:round/>
            </a:ln>
          </p:spPr>
          <p:txBody>
            <a:bodyPr rtlCol="0" anchor="ctr"/>
            <a:lstStyle/>
            <a:p>
              <a:endParaRPr lang="de-DE"/>
            </a:p>
          </p:txBody>
        </p:sp>
        <p:sp>
          <p:nvSpPr>
            <p:cNvPr id="40" name="Freihandform 39">
              <a:extLst>
                <a:ext uri="{FF2B5EF4-FFF2-40B4-BE49-F238E27FC236}">
                  <a16:creationId xmlns:a16="http://schemas.microsoft.com/office/drawing/2014/main" id="{5A9B7538-7D1D-354E-9A5C-EBB4260B9871}"/>
                </a:ext>
              </a:extLst>
            </p:cNvPr>
            <p:cNvSpPr/>
            <p:nvPr/>
          </p:nvSpPr>
          <p:spPr>
            <a:xfrm>
              <a:off x="6086475" y="3533775"/>
              <a:ext cx="19050" cy="19050"/>
            </a:xfrm>
            <a:custGeom>
              <a:avLst/>
              <a:gdLst>
                <a:gd name="connsiteX0" fmla="*/ 19055 w 19050"/>
                <a:gd name="connsiteY0" fmla="*/ 9536 h 19050"/>
                <a:gd name="connsiteX1" fmla="*/ 9530 w 19050"/>
                <a:gd name="connsiteY1" fmla="*/ 19061 h 19050"/>
                <a:gd name="connsiteX2" fmla="*/ 5 w 19050"/>
                <a:gd name="connsiteY2" fmla="*/ 9536 h 19050"/>
                <a:gd name="connsiteX3" fmla="*/ 9530 w 19050"/>
                <a:gd name="connsiteY3" fmla="*/ 11 h 19050"/>
                <a:gd name="connsiteX4" fmla="*/ 19055 w 19050"/>
                <a:gd name="connsiteY4" fmla="*/ 953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9055" y="9536"/>
                  </a:moveTo>
                  <a:cubicBezTo>
                    <a:pt x="19055" y="14794"/>
                    <a:pt x="14797" y="19061"/>
                    <a:pt x="9530" y="19061"/>
                  </a:cubicBezTo>
                  <a:cubicBezTo>
                    <a:pt x="4263" y="19061"/>
                    <a:pt x="5" y="14794"/>
                    <a:pt x="5" y="9536"/>
                  </a:cubicBezTo>
                  <a:cubicBezTo>
                    <a:pt x="5" y="4278"/>
                    <a:pt x="4263" y="11"/>
                    <a:pt x="9530" y="11"/>
                  </a:cubicBezTo>
                  <a:cubicBezTo>
                    <a:pt x="14797" y="11"/>
                    <a:pt x="19055" y="4278"/>
                    <a:pt x="19055" y="9536"/>
                  </a:cubicBezTo>
                  <a:close/>
                </a:path>
              </a:pathLst>
            </a:custGeom>
            <a:noFill/>
            <a:ln w="19050" cap="rnd">
              <a:solidFill>
                <a:schemeClr val="accent1"/>
              </a:solidFill>
              <a:prstDash val="solid"/>
              <a:round/>
            </a:ln>
          </p:spPr>
          <p:txBody>
            <a:bodyPr rtlCol="0" anchor="ctr"/>
            <a:lstStyle/>
            <a:p>
              <a:endParaRPr lang="de-DE"/>
            </a:p>
          </p:txBody>
        </p:sp>
      </p:grpSp>
    </p:spTree>
    <p:extLst>
      <p:ext uri="{BB962C8B-B14F-4D97-AF65-F5344CB8AC3E}">
        <p14:creationId xmlns:p14="http://schemas.microsoft.com/office/powerpoint/2010/main" val="11711915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6C2C41-66D1-5B49-BF57-BFF9F418517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4E4ABBB8-AFA0-9A4F-81BC-DD5544759039}"/>
              </a:ext>
            </a:extLst>
          </p:cNvPr>
          <p:cNvSpPr>
            <a:spLocks noGrp="1"/>
          </p:cNvSpPr>
          <p:nvPr>
            <p:ph type="body" sz="quarter" idx="13"/>
          </p:nvPr>
        </p:nvSpPr>
        <p:spPr/>
        <p:txBody>
          <a:bodyPr/>
          <a:lstStyle/>
          <a:p>
            <a:r>
              <a:rPr lang="de-DE" dirty="0"/>
              <a:t>Kovarianz</a:t>
            </a:r>
          </a:p>
        </p:txBody>
      </p:sp>
      <p:pic>
        <p:nvPicPr>
          <p:cNvPr id="4" name="Grafik 3">
            <a:extLst>
              <a:ext uri="{FF2B5EF4-FFF2-40B4-BE49-F238E27FC236}">
                <a16:creationId xmlns:a16="http://schemas.microsoft.com/office/drawing/2014/main" id="{481D79EE-768B-BF46-8C41-A2E608C106DB}"/>
              </a:ext>
            </a:extLst>
          </p:cNvPr>
          <p:cNvPicPr>
            <a:picLocks noChangeAspect="1"/>
          </p:cNvPicPr>
          <p:nvPr/>
        </p:nvPicPr>
        <p:blipFill>
          <a:blip r:embed="rId2"/>
          <a:stretch>
            <a:fillRect/>
          </a:stretch>
        </p:blipFill>
        <p:spPr>
          <a:xfrm>
            <a:off x="382951" y="1556029"/>
            <a:ext cx="10320274" cy="4373880"/>
          </a:xfrm>
          <a:prstGeom prst="rect">
            <a:avLst/>
          </a:prstGeom>
        </p:spPr>
      </p:pic>
    </p:spTree>
    <p:extLst>
      <p:ext uri="{BB962C8B-B14F-4D97-AF65-F5344CB8AC3E}">
        <p14:creationId xmlns:p14="http://schemas.microsoft.com/office/powerpoint/2010/main" val="36436021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1A59D6-C798-B04D-AF91-46AB97C9A543}"/>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30D54FA2-5AF9-3C49-A17F-4B877F125DC3}"/>
              </a:ext>
            </a:extLst>
          </p:cNvPr>
          <p:cNvSpPr>
            <a:spLocks noGrp="1"/>
          </p:cNvSpPr>
          <p:nvPr>
            <p:ph type="body" sz="quarter" idx="13"/>
          </p:nvPr>
        </p:nvSpPr>
        <p:spPr/>
        <p:txBody>
          <a:bodyPr/>
          <a:lstStyle/>
          <a:p>
            <a:r>
              <a:rPr lang="de-DE" dirty="0"/>
              <a:t>Korrelation</a:t>
            </a:r>
          </a:p>
        </p:txBody>
      </p:sp>
      <p:pic>
        <p:nvPicPr>
          <p:cNvPr id="4" name="Grafik 3">
            <a:extLst>
              <a:ext uri="{FF2B5EF4-FFF2-40B4-BE49-F238E27FC236}">
                <a16:creationId xmlns:a16="http://schemas.microsoft.com/office/drawing/2014/main" id="{6A27224F-58CE-2344-BBCE-8AC21DCD890B}"/>
              </a:ext>
            </a:extLst>
          </p:cNvPr>
          <p:cNvPicPr>
            <a:picLocks noChangeAspect="1"/>
          </p:cNvPicPr>
          <p:nvPr/>
        </p:nvPicPr>
        <p:blipFill>
          <a:blip r:embed="rId2"/>
          <a:stretch>
            <a:fillRect/>
          </a:stretch>
        </p:blipFill>
        <p:spPr>
          <a:xfrm>
            <a:off x="371476" y="1556029"/>
            <a:ext cx="11424158" cy="4780026"/>
          </a:xfrm>
          <a:prstGeom prst="rect">
            <a:avLst/>
          </a:prstGeom>
        </p:spPr>
      </p:pic>
    </p:spTree>
    <p:extLst>
      <p:ext uri="{BB962C8B-B14F-4D97-AF65-F5344CB8AC3E}">
        <p14:creationId xmlns:p14="http://schemas.microsoft.com/office/powerpoint/2010/main" val="1802966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B5EAB9-3A6E-2B43-8D9E-4FC6277D8374}"/>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69CEDEE5-2F3A-8B46-A193-09BD901AF622}"/>
              </a:ext>
            </a:extLst>
          </p:cNvPr>
          <p:cNvSpPr>
            <a:spLocks noGrp="1"/>
          </p:cNvSpPr>
          <p:nvPr>
            <p:ph type="body" sz="quarter" idx="13"/>
          </p:nvPr>
        </p:nvSpPr>
        <p:spPr/>
        <p:txBody>
          <a:bodyPr/>
          <a:lstStyle/>
          <a:p>
            <a:r>
              <a:rPr lang="de-DE" dirty="0"/>
              <a:t>Korrelationen</a:t>
            </a:r>
          </a:p>
        </p:txBody>
      </p:sp>
      <p:pic>
        <p:nvPicPr>
          <p:cNvPr id="4" name="Grafik 3">
            <a:extLst>
              <a:ext uri="{FF2B5EF4-FFF2-40B4-BE49-F238E27FC236}">
                <a16:creationId xmlns:a16="http://schemas.microsoft.com/office/drawing/2014/main" id="{9F3E0479-1B39-1D42-BAA1-0D703FCAFD57}"/>
              </a:ext>
            </a:extLst>
          </p:cNvPr>
          <p:cNvPicPr>
            <a:picLocks noChangeAspect="1"/>
          </p:cNvPicPr>
          <p:nvPr/>
        </p:nvPicPr>
        <p:blipFill rotWithShape="1">
          <a:blip r:embed="rId2"/>
          <a:srcRect l="8885"/>
          <a:stretch/>
        </p:blipFill>
        <p:spPr>
          <a:xfrm>
            <a:off x="1503766" y="1556029"/>
            <a:ext cx="9207419" cy="4451263"/>
          </a:xfrm>
          <a:prstGeom prst="rect">
            <a:avLst/>
          </a:prstGeom>
        </p:spPr>
      </p:pic>
    </p:spTree>
    <p:extLst>
      <p:ext uri="{BB962C8B-B14F-4D97-AF65-F5344CB8AC3E}">
        <p14:creationId xmlns:p14="http://schemas.microsoft.com/office/powerpoint/2010/main" val="18379597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Pearson Korrelation - Demo</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Tree>
    <p:extLst>
      <p:ext uri="{BB962C8B-B14F-4D97-AF65-F5344CB8AC3E}">
        <p14:creationId xmlns:p14="http://schemas.microsoft.com/office/powerpoint/2010/main" val="15851627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67D8D5B-22E6-5742-9558-F8C8ABF1D6AB}"/>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8" name="Textplatzhalter 7">
            <a:extLst>
              <a:ext uri="{FF2B5EF4-FFF2-40B4-BE49-F238E27FC236}">
                <a16:creationId xmlns:a16="http://schemas.microsoft.com/office/drawing/2014/main" id="{E214A1C6-9755-0145-BD6D-0FD32F7A1462}"/>
              </a:ext>
            </a:extLst>
          </p:cNvPr>
          <p:cNvSpPr>
            <a:spLocks noGrp="1"/>
          </p:cNvSpPr>
          <p:nvPr>
            <p:ph type="body" sz="quarter" idx="13"/>
          </p:nvPr>
        </p:nvSpPr>
        <p:spPr/>
        <p:txBody>
          <a:bodyPr/>
          <a:lstStyle/>
          <a:p>
            <a:r>
              <a:rPr lang="de-DE" dirty="0" err="1"/>
              <a:t>Univariate</a:t>
            </a:r>
            <a:r>
              <a:rPr lang="de-DE" dirty="0"/>
              <a:t> Visualisierungsmethoden - Schiefe</a:t>
            </a:r>
          </a:p>
        </p:txBody>
      </p:sp>
      <p:pic>
        <p:nvPicPr>
          <p:cNvPr id="9" name="Grafik 8">
            <a:extLst>
              <a:ext uri="{FF2B5EF4-FFF2-40B4-BE49-F238E27FC236}">
                <a16:creationId xmlns:a16="http://schemas.microsoft.com/office/drawing/2014/main" id="{28593A7D-F012-2D47-B007-8A7352AACB9A}"/>
              </a:ext>
            </a:extLst>
          </p:cNvPr>
          <p:cNvPicPr>
            <a:picLocks noChangeAspect="1"/>
          </p:cNvPicPr>
          <p:nvPr/>
        </p:nvPicPr>
        <p:blipFill>
          <a:blip r:embed="rId2"/>
          <a:stretch>
            <a:fillRect/>
          </a:stretch>
        </p:blipFill>
        <p:spPr>
          <a:xfrm>
            <a:off x="382951" y="1556029"/>
            <a:ext cx="11437576" cy="4458222"/>
          </a:xfrm>
          <a:prstGeom prst="rect">
            <a:avLst/>
          </a:prstGeom>
        </p:spPr>
      </p:pic>
    </p:spTree>
    <p:extLst>
      <p:ext uri="{BB962C8B-B14F-4D97-AF65-F5344CB8AC3E}">
        <p14:creationId xmlns:p14="http://schemas.microsoft.com/office/powerpoint/2010/main" val="32889410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Übung Irisdatensatz</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Tree>
    <p:extLst>
      <p:ext uri="{BB962C8B-B14F-4D97-AF65-F5344CB8AC3E}">
        <p14:creationId xmlns:p14="http://schemas.microsoft.com/office/powerpoint/2010/main" val="33600116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EC4280-39C9-B346-BE0A-822DB51621C0}"/>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BCE76E78-980C-6149-9763-CEDC92863450}"/>
              </a:ext>
            </a:extLst>
          </p:cNvPr>
          <p:cNvSpPr>
            <a:spLocks noGrp="1"/>
          </p:cNvSpPr>
          <p:nvPr>
            <p:ph type="body" sz="quarter" idx="13"/>
          </p:nvPr>
        </p:nvSpPr>
        <p:spPr/>
        <p:txBody>
          <a:bodyPr/>
          <a:lstStyle/>
          <a:p>
            <a:r>
              <a:rPr lang="de-DE" dirty="0"/>
              <a:t>Iris Datensatz</a:t>
            </a:r>
          </a:p>
        </p:txBody>
      </p:sp>
      <p:pic>
        <p:nvPicPr>
          <p:cNvPr id="4" name="Grafik 3">
            <a:extLst>
              <a:ext uri="{FF2B5EF4-FFF2-40B4-BE49-F238E27FC236}">
                <a16:creationId xmlns:a16="http://schemas.microsoft.com/office/drawing/2014/main" id="{6E8BE5A5-C7F4-D247-BDFB-878CFEE3B95C}"/>
              </a:ext>
            </a:extLst>
          </p:cNvPr>
          <p:cNvPicPr>
            <a:picLocks noChangeAspect="1"/>
          </p:cNvPicPr>
          <p:nvPr/>
        </p:nvPicPr>
        <p:blipFill>
          <a:blip r:embed="rId2"/>
          <a:stretch>
            <a:fillRect/>
          </a:stretch>
        </p:blipFill>
        <p:spPr>
          <a:xfrm>
            <a:off x="1000868" y="1768845"/>
            <a:ext cx="9320530" cy="3988562"/>
          </a:xfrm>
          <a:prstGeom prst="rect">
            <a:avLst/>
          </a:prstGeom>
        </p:spPr>
      </p:pic>
    </p:spTree>
    <p:extLst>
      <p:ext uri="{BB962C8B-B14F-4D97-AF65-F5344CB8AC3E}">
        <p14:creationId xmlns:p14="http://schemas.microsoft.com/office/powerpoint/2010/main" val="33500107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838A67-A579-1441-9D0F-3FBAA4624FEB}"/>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99EF629D-7557-E74E-A3A9-09AB78058BB9}"/>
              </a:ext>
            </a:extLst>
          </p:cNvPr>
          <p:cNvSpPr>
            <a:spLocks noGrp="1"/>
          </p:cNvSpPr>
          <p:nvPr>
            <p:ph type="body" sz="quarter" idx="13"/>
          </p:nvPr>
        </p:nvSpPr>
        <p:spPr/>
        <p:txBody>
          <a:bodyPr/>
          <a:lstStyle/>
          <a:p>
            <a:r>
              <a:rPr lang="de-DE" dirty="0"/>
              <a:t>Iris Datensatz</a:t>
            </a:r>
          </a:p>
        </p:txBody>
      </p:sp>
      <p:pic>
        <p:nvPicPr>
          <p:cNvPr id="4" name="Grafik 3">
            <a:extLst>
              <a:ext uri="{FF2B5EF4-FFF2-40B4-BE49-F238E27FC236}">
                <a16:creationId xmlns:a16="http://schemas.microsoft.com/office/drawing/2014/main" id="{74325C98-9ADA-8F46-9D9F-C0E677998038}"/>
              </a:ext>
            </a:extLst>
          </p:cNvPr>
          <p:cNvPicPr>
            <a:picLocks noChangeAspect="1"/>
          </p:cNvPicPr>
          <p:nvPr/>
        </p:nvPicPr>
        <p:blipFill>
          <a:blip r:embed="rId2"/>
          <a:stretch>
            <a:fillRect/>
          </a:stretch>
        </p:blipFill>
        <p:spPr>
          <a:xfrm>
            <a:off x="2935351" y="1591776"/>
            <a:ext cx="6321298" cy="4530090"/>
          </a:xfrm>
          <a:prstGeom prst="rect">
            <a:avLst/>
          </a:prstGeom>
        </p:spPr>
      </p:pic>
    </p:spTree>
    <p:extLst>
      <p:ext uri="{BB962C8B-B14F-4D97-AF65-F5344CB8AC3E}">
        <p14:creationId xmlns:p14="http://schemas.microsoft.com/office/powerpoint/2010/main" val="4373264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30814F-C418-1E49-B778-C9CDE09AB10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B49A777-77C2-B941-93FB-6176344371C9}"/>
              </a:ext>
            </a:extLst>
          </p:cNvPr>
          <p:cNvSpPr>
            <a:spLocks noGrp="1"/>
          </p:cNvSpPr>
          <p:nvPr>
            <p:ph type="body" sz="quarter" idx="13"/>
          </p:nvPr>
        </p:nvSpPr>
        <p:spPr/>
        <p:txBody>
          <a:bodyPr/>
          <a:lstStyle/>
          <a:p>
            <a:r>
              <a:rPr lang="de-DE" dirty="0" err="1"/>
              <a:t>Univariate</a:t>
            </a:r>
            <a:r>
              <a:rPr lang="de-DE" dirty="0"/>
              <a:t> Visualisierungsmethoden - </a:t>
            </a:r>
            <a:r>
              <a:rPr lang="de-DE" dirty="0" err="1"/>
              <a:t>Histogram</a:t>
            </a:r>
            <a:endParaRPr lang="de-DE" dirty="0"/>
          </a:p>
        </p:txBody>
      </p:sp>
      <p:pic>
        <p:nvPicPr>
          <p:cNvPr id="4" name="Grafik 3">
            <a:extLst>
              <a:ext uri="{FF2B5EF4-FFF2-40B4-BE49-F238E27FC236}">
                <a16:creationId xmlns:a16="http://schemas.microsoft.com/office/drawing/2014/main" id="{C865F6AF-4B2B-B54D-B468-70D070BB3921}"/>
              </a:ext>
            </a:extLst>
          </p:cNvPr>
          <p:cNvPicPr>
            <a:picLocks noChangeAspect="1"/>
          </p:cNvPicPr>
          <p:nvPr/>
        </p:nvPicPr>
        <p:blipFill>
          <a:blip r:embed="rId2"/>
          <a:stretch>
            <a:fillRect/>
          </a:stretch>
        </p:blipFill>
        <p:spPr>
          <a:xfrm>
            <a:off x="382951" y="1503028"/>
            <a:ext cx="11437576" cy="4618838"/>
          </a:xfrm>
          <a:prstGeom prst="rect">
            <a:avLst/>
          </a:prstGeom>
        </p:spPr>
      </p:pic>
    </p:spTree>
    <p:extLst>
      <p:ext uri="{BB962C8B-B14F-4D97-AF65-F5344CB8AC3E}">
        <p14:creationId xmlns:p14="http://schemas.microsoft.com/office/powerpoint/2010/main" val="9080026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9253C4-0872-6243-9532-C376B43EC49B}"/>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91409DF-D9F9-5D44-8A20-1CB8CF25E028}"/>
              </a:ext>
            </a:extLst>
          </p:cNvPr>
          <p:cNvSpPr>
            <a:spLocks noGrp="1"/>
          </p:cNvSpPr>
          <p:nvPr>
            <p:ph type="body" sz="quarter" idx="13"/>
          </p:nvPr>
        </p:nvSpPr>
        <p:spPr/>
        <p:txBody>
          <a:bodyPr/>
          <a:lstStyle/>
          <a:p>
            <a:r>
              <a:rPr lang="de-DE" dirty="0" err="1"/>
              <a:t>Univariate</a:t>
            </a:r>
            <a:r>
              <a:rPr lang="de-DE" dirty="0"/>
              <a:t> Visualisierungsmethoden - </a:t>
            </a:r>
            <a:r>
              <a:rPr lang="de-DE" dirty="0" err="1"/>
              <a:t>Density</a:t>
            </a:r>
            <a:r>
              <a:rPr lang="de-DE" dirty="0"/>
              <a:t> Plot</a:t>
            </a:r>
          </a:p>
        </p:txBody>
      </p:sp>
      <p:pic>
        <p:nvPicPr>
          <p:cNvPr id="4" name="Grafik 3">
            <a:extLst>
              <a:ext uri="{FF2B5EF4-FFF2-40B4-BE49-F238E27FC236}">
                <a16:creationId xmlns:a16="http://schemas.microsoft.com/office/drawing/2014/main" id="{CB317E4D-5412-0446-9567-8ED099E1527C}"/>
              </a:ext>
            </a:extLst>
          </p:cNvPr>
          <p:cNvPicPr>
            <a:picLocks noChangeAspect="1"/>
          </p:cNvPicPr>
          <p:nvPr/>
        </p:nvPicPr>
        <p:blipFill>
          <a:blip r:embed="rId2"/>
          <a:stretch>
            <a:fillRect/>
          </a:stretch>
        </p:blipFill>
        <p:spPr>
          <a:xfrm>
            <a:off x="359999" y="1365015"/>
            <a:ext cx="9912158" cy="5238984"/>
          </a:xfrm>
          <a:prstGeom prst="rect">
            <a:avLst/>
          </a:prstGeom>
        </p:spPr>
      </p:pic>
    </p:spTree>
    <p:extLst>
      <p:ext uri="{BB962C8B-B14F-4D97-AF65-F5344CB8AC3E}">
        <p14:creationId xmlns:p14="http://schemas.microsoft.com/office/powerpoint/2010/main" val="3267391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de-DE" sz="2400" b="1" spc="300">
                <a:solidFill>
                  <a:schemeClr val="bg1"/>
                </a:solidFill>
                <a:latin typeface="+mj-lt"/>
                <a:ea typeface="Montserrat" charset="0"/>
                <a:cs typeface="Montserrat" charset="0"/>
              </a:rPr>
              <a:t>Anlegen der Pythonumgebung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de-DE" sz="1000" b="1" spc="30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de-DE"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de-DE" sz="6400" spc="300" dirty="0">
                <a:solidFill>
                  <a:schemeClr val="bg1"/>
                </a:solidFill>
                <a:latin typeface="+mj-lt"/>
                <a:ea typeface="Montserrat" charset="0"/>
                <a:cs typeface="Montserrat" charset="0"/>
              </a:rPr>
              <a:t>1</a:t>
            </a:r>
          </a:p>
        </p:txBody>
      </p:sp>
    </p:spTree>
    <p:extLst>
      <p:ext uri="{BB962C8B-B14F-4D97-AF65-F5344CB8AC3E}">
        <p14:creationId xmlns:p14="http://schemas.microsoft.com/office/powerpoint/2010/main" val="3873891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632EA2-D114-C749-A69E-DDF21C839EF9}"/>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ED57036F-EF24-F14E-B9E8-4BA86F540E34}"/>
              </a:ext>
            </a:extLst>
          </p:cNvPr>
          <p:cNvSpPr>
            <a:spLocks noGrp="1"/>
          </p:cNvSpPr>
          <p:nvPr>
            <p:ph type="body" sz="quarter" idx="13"/>
          </p:nvPr>
        </p:nvSpPr>
        <p:spPr/>
        <p:txBody>
          <a:bodyPr/>
          <a:lstStyle/>
          <a:p>
            <a:r>
              <a:rPr lang="de-DE" dirty="0"/>
              <a:t>Boxplot</a:t>
            </a:r>
          </a:p>
        </p:txBody>
      </p:sp>
      <p:pic>
        <p:nvPicPr>
          <p:cNvPr id="4" name="Grafik 3">
            <a:extLst>
              <a:ext uri="{FF2B5EF4-FFF2-40B4-BE49-F238E27FC236}">
                <a16:creationId xmlns:a16="http://schemas.microsoft.com/office/drawing/2014/main" id="{9A09A35D-7700-A042-BC0E-7C1A6050C91C}"/>
              </a:ext>
            </a:extLst>
          </p:cNvPr>
          <p:cNvPicPr>
            <a:picLocks noChangeAspect="1"/>
          </p:cNvPicPr>
          <p:nvPr/>
        </p:nvPicPr>
        <p:blipFill>
          <a:blip r:embed="rId2"/>
          <a:stretch>
            <a:fillRect/>
          </a:stretch>
        </p:blipFill>
        <p:spPr>
          <a:xfrm>
            <a:off x="382951" y="1413163"/>
            <a:ext cx="11634882" cy="4234431"/>
          </a:xfrm>
          <a:prstGeom prst="rect">
            <a:avLst/>
          </a:prstGeom>
        </p:spPr>
      </p:pic>
    </p:spTree>
    <p:extLst>
      <p:ext uri="{BB962C8B-B14F-4D97-AF65-F5344CB8AC3E}">
        <p14:creationId xmlns:p14="http://schemas.microsoft.com/office/powerpoint/2010/main" val="36399685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6EE1A5-6F12-194E-9184-C62673FB66BF}"/>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741C5DF6-DC67-1245-BAEA-794F1746F274}"/>
              </a:ext>
            </a:extLst>
          </p:cNvPr>
          <p:cNvSpPr>
            <a:spLocks noGrp="1"/>
          </p:cNvSpPr>
          <p:nvPr>
            <p:ph type="body" sz="quarter" idx="13"/>
          </p:nvPr>
        </p:nvSpPr>
        <p:spPr/>
        <p:txBody>
          <a:bodyPr/>
          <a:lstStyle/>
          <a:p>
            <a:r>
              <a:rPr lang="de-DE" dirty="0"/>
              <a:t>Multivariate Visualisierungsmethoden - Scatterplot</a:t>
            </a:r>
          </a:p>
        </p:txBody>
      </p:sp>
      <p:pic>
        <p:nvPicPr>
          <p:cNvPr id="4" name="Grafik 3">
            <a:extLst>
              <a:ext uri="{FF2B5EF4-FFF2-40B4-BE49-F238E27FC236}">
                <a16:creationId xmlns:a16="http://schemas.microsoft.com/office/drawing/2014/main" id="{E20C6FC6-DD00-B74F-860F-145EF24659DA}"/>
              </a:ext>
            </a:extLst>
          </p:cNvPr>
          <p:cNvPicPr>
            <a:picLocks noChangeAspect="1"/>
          </p:cNvPicPr>
          <p:nvPr/>
        </p:nvPicPr>
        <p:blipFill>
          <a:blip r:embed="rId2"/>
          <a:stretch>
            <a:fillRect/>
          </a:stretch>
        </p:blipFill>
        <p:spPr>
          <a:xfrm>
            <a:off x="371474" y="1269077"/>
            <a:ext cx="11448707" cy="4949971"/>
          </a:xfrm>
          <a:prstGeom prst="rect">
            <a:avLst/>
          </a:prstGeom>
        </p:spPr>
      </p:pic>
    </p:spTree>
    <p:extLst>
      <p:ext uri="{BB962C8B-B14F-4D97-AF65-F5344CB8AC3E}">
        <p14:creationId xmlns:p14="http://schemas.microsoft.com/office/powerpoint/2010/main" val="29610527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487DBD-EC22-464F-90B0-2A110D3E6C64}"/>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3DA0DBFF-A60B-7A4B-8C8E-FEC5FC4A336C}"/>
              </a:ext>
            </a:extLst>
          </p:cNvPr>
          <p:cNvSpPr>
            <a:spLocks noGrp="1"/>
          </p:cNvSpPr>
          <p:nvPr>
            <p:ph type="body" sz="quarter" idx="13"/>
          </p:nvPr>
        </p:nvSpPr>
        <p:spPr/>
        <p:txBody>
          <a:bodyPr/>
          <a:lstStyle/>
          <a:p>
            <a:r>
              <a:rPr lang="de-DE" dirty="0"/>
              <a:t>Multivariate Visualisierungsmethoden - </a:t>
            </a:r>
            <a:r>
              <a:rPr lang="de-DE" dirty="0" err="1"/>
              <a:t>Pairplot</a:t>
            </a:r>
            <a:endParaRPr lang="de-DE" dirty="0"/>
          </a:p>
        </p:txBody>
      </p:sp>
      <p:pic>
        <p:nvPicPr>
          <p:cNvPr id="4" name="Grafik 3">
            <a:extLst>
              <a:ext uri="{FF2B5EF4-FFF2-40B4-BE49-F238E27FC236}">
                <a16:creationId xmlns:a16="http://schemas.microsoft.com/office/drawing/2014/main" id="{C44831D7-C307-4446-9E29-56C2EB78DC4A}"/>
              </a:ext>
            </a:extLst>
          </p:cNvPr>
          <p:cNvPicPr>
            <a:picLocks noChangeAspect="1"/>
          </p:cNvPicPr>
          <p:nvPr/>
        </p:nvPicPr>
        <p:blipFill>
          <a:blip r:embed="rId2"/>
          <a:stretch>
            <a:fillRect/>
          </a:stretch>
        </p:blipFill>
        <p:spPr>
          <a:xfrm>
            <a:off x="368652" y="1209700"/>
            <a:ext cx="11342363" cy="5003397"/>
          </a:xfrm>
          <a:prstGeom prst="rect">
            <a:avLst/>
          </a:prstGeom>
        </p:spPr>
      </p:pic>
    </p:spTree>
    <p:extLst>
      <p:ext uri="{BB962C8B-B14F-4D97-AF65-F5344CB8AC3E}">
        <p14:creationId xmlns:p14="http://schemas.microsoft.com/office/powerpoint/2010/main" val="29209153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EDA mit Python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Tree>
    <p:extLst>
      <p:ext uri="{BB962C8B-B14F-4D97-AF65-F5344CB8AC3E}">
        <p14:creationId xmlns:p14="http://schemas.microsoft.com/office/powerpoint/2010/main" val="13270963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en-US" sz="2400" b="1" spc="300" dirty="0">
                <a:solidFill>
                  <a:schemeClr val="bg1"/>
                </a:solidFill>
                <a:latin typeface="+mj-lt"/>
                <a:ea typeface="Montserrat" charset="0"/>
                <a:cs typeface="Montserrat" charset="0"/>
              </a:rPr>
              <a:t>Data Preprocessing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en-US"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en-US" sz="6400" spc="300" dirty="0">
                <a:solidFill>
                  <a:schemeClr val="bg1"/>
                </a:solidFill>
                <a:latin typeface="+mj-lt"/>
                <a:ea typeface="Montserrat" charset="0"/>
                <a:cs typeface="Montserrat" charset="0"/>
              </a:rPr>
              <a:t>3</a:t>
            </a:r>
          </a:p>
        </p:txBody>
      </p:sp>
    </p:spTree>
    <p:extLst>
      <p:ext uri="{BB962C8B-B14F-4D97-AF65-F5344CB8AC3E}">
        <p14:creationId xmlns:p14="http://schemas.microsoft.com/office/powerpoint/2010/main" val="26262197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2E47978D-5B10-7945-BEEE-57679C8E1DF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4" name="Textplatzhalter 3">
            <a:extLst>
              <a:ext uri="{FF2B5EF4-FFF2-40B4-BE49-F238E27FC236}">
                <a16:creationId xmlns:a16="http://schemas.microsoft.com/office/drawing/2014/main" id="{EDFB79D0-900C-1D45-BD35-AC0E44123952}"/>
              </a:ext>
            </a:extLst>
          </p:cNvPr>
          <p:cNvSpPr>
            <a:spLocks noGrp="1"/>
          </p:cNvSpPr>
          <p:nvPr>
            <p:ph type="body" sz="quarter" idx="13"/>
          </p:nvPr>
        </p:nvSpPr>
        <p:spPr/>
        <p:txBody>
          <a:bodyPr/>
          <a:lstStyle/>
          <a:p>
            <a:r>
              <a:rPr lang="de-DE" dirty="0"/>
              <a:t>Data Preprocessing - Überblick</a:t>
            </a:r>
          </a:p>
        </p:txBody>
      </p:sp>
      <p:sp>
        <p:nvSpPr>
          <p:cNvPr id="5" name="Textfeld 4">
            <a:extLst>
              <a:ext uri="{FF2B5EF4-FFF2-40B4-BE49-F238E27FC236}">
                <a16:creationId xmlns:a16="http://schemas.microsoft.com/office/drawing/2014/main" id="{49BE2F54-773B-5941-AC8E-81C5213CD3C6}"/>
              </a:ext>
            </a:extLst>
          </p:cNvPr>
          <p:cNvSpPr txBox="1"/>
          <p:nvPr/>
        </p:nvSpPr>
        <p:spPr>
          <a:xfrm>
            <a:off x="382951" y="1557237"/>
            <a:ext cx="10868440" cy="2168112"/>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Reale Daten sind „unrein“: Möglicherweise enthalten sie inkorrekte Daten (Messfehler, menschliches Versagen oder Computerfehler, Übertragungsfehler, etc.)</a:t>
            </a:r>
          </a:p>
          <a:p>
            <a:pPr marL="285750" indent="-285750">
              <a:lnSpc>
                <a:spcPct val="110000"/>
              </a:lnSpc>
              <a:buFont typeface="Arial" panose="020B0604020202020204" pitchFamily="34" charset="0"/>
              <a:buChar char="•"/>
            </a:pPr>
            <a:r>
              <a:rPr lang="de-DE" dirty="0">
                <a:latin typeface="Arial Standard" charset="0"/>
              </a:rPr>
              <a:t>Unvollständig: Attribute fehlen</a:t>
            </a:r>
          </a:p>
          <a:p>
            <a:pPr marL="285750" indent="-285750">
              <a:lnSpc>
                <a:spcPct val="110000"/>
              </a:lnSpc>
              <a:buFont typeface="Arial" panose="020B0604020202020204" pitchFamily="34" charset="0"/>
              <a:buChar char="•"/>
            </a:pPr>
            <a:r>
              <a:rPr lang="de-DE" dirty="0">
                <a:latin typeface="Arial Standard" charset="0"/>
              </a:rPr>
              <a:t>Verrauscht: Verzerrte Daten, Fehler (Größe = -100 cm), Ausreißer</a:t>
            </a:r>
          </a:p>
          <a:p>
            <a:pPr marL="285750" indent="-285750">
              <a:lnSpc>
                <a:spcPct val="110000"/>
              </a:lnSpc>
              <a:buFont typeface="Arial" panose="020B0604020202020204" pitchFamily="34" charset="0"/>
              <a:buChar char="•"/>
            </a:pPr>
            <a:r>
              <a:rPr lang="de-DE" dirty="0">
                <a:latin typeface="Arial Standard" charset="0"/>
              </a:rPr>
              <a:t>Inkonsistenzen: Diskrepanzen zwischen verschiedenen Einträgen (Alter und Geburtstag)</a:t>
            </a:r>
          </a:p>
          <a:p>
            <a:pPr marL="285750" indent="-285750">
              <a:lnSpc>
                <a:spcPct val="110000"/>
              </a:lnSpc>
              <a:buFont typeface="Arial" panose="020B0604020202020204" pitchFamily="34" charset="0"/>
              <a:buChar char="•"/>
            </a:pPr>
            <a:r>
              <a:rPr lang="de-DE" dirty="0">
                <a:latin typeface="Arial Standard" charset="0"/>
              </a:rPr>
              <a:t>Intentional Errors: Versteckte Fehlwerte (Jeder fehlende Eintrag bei Geburtstag ist 01.01)</a:t>
            </a:r>
          </a:p>
        </p:txBody>
      </p:sp>
      <p:sp>
        <p:nvSpPr>
          <p:cNvPr id="6" name="Textfeld 5">
            <a:extLst>
              <a:ext uri="{FF2B5EF4-FFF2-40B4-BE49-F238E27FC236}">
                <a16:creationId xmlns:a16="http://schemas.microsoft.com/office/drawing/2014/main" id="{6488EA4E-3448-E641-AD4E-92424ED02AE2}"/>
              </a:ext>
            </a:extLst>
          </p:cNvPr>
          <p:cNvSpPr txBox="1"/>
          <p:nvPr/>
        </p:nvSpPr>
        <p:spPr>
          <a:xfrm>
            <a:off x="1276487" y="3986803"/>
            <a:ext cx="5736781"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Der Ursprung von Fehlwerten kann vielfältig sein</a:t>
            </a:r>
          </a:p>
        </p:txBody>
      </p:sp>
      <p:grpSp>
        <p:nvGrpSpPr>
          <p:cNvPr id="19" name="Grafik 13">
            <a:extLst>
              <a:ext uri="{FF2B5EF4-FFF2-40B4-BE49-F238E27FC236}">
                <a16:creationId xmlns:a16="http://schemas.microsoft.com/office/drawing/2014/main" id="{5BED6421-0042-BE40-A08C-E0EEACF2F512}"/>
              </a:ext>
            </a:extLst>
          </p:cNvPr>
          <p:cNvGrpSpPr/>
          <p:nvPr/>
        </p:nvGrpSpPr>
        <p:grpSpPr>
          <a:xfrm>
            <a:off x="805738" y="4090037"/>
            <a:ext cx="438150" cy="438150"/>
            <a:chOff x="1399518" y="5824282"/>
            <a:chExt cx="438150" cy="438150"/>
          </a:xfrm>
        </p:grpSpPr>
        <p:sp>
          <p:nvSpPr>
            <p:cNvPr id="20" name="Freihandform 19">
              <a:extLst>
                <a:ext uri="{FF2B5EF4-FFF2-40B4-BE49-F238E27FC236}">
                  <a16:creationId xmlns:a16="http://schemas.microsoft.com/office/drawing/2014/main" id="{BD73705E-F69E-D74C-9CBD-4980949903D7}"/>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path>
              </a:pathLst>
            </a:custGeom>
            <a:solidFill>
              <a:schemeClr val="accent1"/>
            </a:solidFill>
            <a:ln w="9525" cap="flat">
              <a:solidFill>
                <a:schemeClr val="accent1">
                  <a:lumMod val="75000"/>
                </a:schemeClr>
              </a:solidFill>
              <a:prstDash val="solid"/>
              <a:miter/>
            </a:ln>
          </p:spPr>
          <p:txBody>
            <a:bodyPr rtlCol="0" anchor="ctr"/>
            <a:lstStyle/>
            <a:p>
              <a:endParaRPr lang="de-DE"/>
            </a:p>
          </p:txBody>
        </p:sp>
        <p:sp>
          <p:nvSpPr>
            <p:cNvPr id="21" name="Freihandform 20">
              <a:extLst>
                <a:ext uri="{FF2B5EF4-FFF2-40B4-BE49-F238E27FC236}">
                  <a16:creationId xmlns:a16="http://schemas.microsoft.com/office/drawing/2014/main" id="{AB2DFE1C-DE7E-A14C-AF11-F42E54FE0A71}"/>
                </a:ext>
              </a:extLst>
            </p:cNvPr>
            <p:cNvSpPr/>
            <p:nvPr/>
          </p:nvSpPr>
          <p:spPr>
            <a:xfrm>
              <a:off x="1590018" y="6014782"/>
              <a:ext cx="57150" cy="57150"/>
            </a:xfrm>
            <a:custGeom>
              <a:avLst/>
              <a:gdLst>
                <a:gd name="connsiteX0" fmla="*/ 57159 w 57150"/>
                <a:gd name="connsiteY0" fmla="*/ 28584 h 57150"/>
                <a:gd name="connsiteX1" fmla="*/ 28584 w 57150"/>
                <a:gd name="connsiteY1" fmla="*/ 57159 h 57150"/>
                <a:gd name="connsiteX2" fmla="*/ 9 w 57150"/>
                <a:gd name="connsiteY2" fmla="*/ 28584 h 57150"/>
                <a:gd name="connsiteX3" fmla="*/ 28584 w 57150"/>
                <a:gd name="connsiteY3" fmla="*/ 9 h 57150"/>
                <a:gd name="connsiteX4" fmla="*/ 57159 w 57150"/>
                <a:gd name="connsiteY4" fmla="*/ 2858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9" y="28584"/>
                  </a:moveTo>
                  <a:cubicBezTo>
                    <a:pt x="57159" y="44367"/>
                    <a:pt x="44357" y="57159"/>
                    <a:pt x="28584" y="57159"/>
                  </a:cubicBezTo>
                  <a:cubicBezTo>
                    <a:pt x="12811" y="57159"/>
                    <a:pt x="9" y="44367"/>
                    <a:pt x="9" y="28584"/>
                  </a:cubicBezTo>
                  <a:cubicBezTo>
                    <a:pt x="9" y="12801"/>
                    <a:pt x="12811" y="9"/>
                    <a:pt x="28584" y="9"/>
                  </a:cubicBezTo>
                  <a:cubicBezTo>
                    <a:pt x="44357" y="9"/>
                    <a:pt x="57159" y="12801"/>
                    <a:pt x="57159" y="28584"/>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335AD25D-A16B-7A47-BE6F-B8E1D2F036FF}"/>
                </a:ext>
              </a:extLst>
            </p:cNvPr>
            <p:cNvSpPr/>
            <p:nvPr/>
          </p:nvSpPr>
          <p:spPr>
            <a:xfrm>
              <a:off x="1685268" y="6110032"/>
              <a:ext cx="152400" cy="152400"/>
            </a:xfrm>
            <a:custGeom>
              <a:avLst/>
              <a:gdLst>
                <a:gd name="connsiteX0" fmla="*/ 152409 w 152400"/>
                <a:gd name="connsiteY0" fmla="*/ 152409 h 152400"/>
                <a:gd name="connsiteX1" fmla="*/ 9 w 152400"/>
                <a:gd name="connsiteY1" fmla="*/ 9 h 152400"/>
              </a:gdLst>
              <a:ahLst/>
              <a:cxnLst>
                <a:cxn ang="0">
                  <a:pos x="connsiteX0" y="connsiteY0"/>
                </a:cxn>
                <a:cxn ang="0">
                  <a:pos x="connsiteX1" y="connsiteY1"/>
                </a:cxn>
              </a:cxnLst>
              <a:rect l="l" t="t" r="r" b="b"/>
              <a:pathLst>
                <a:path w="152400" h="152400">
                  <a:moveTo>
                    <a:pt x="152409" y="152409"/>
                  </a:moveTo>
                  <a:lnTo>
                    <a:pt x="9" y="9"/>
                  </a:lnTo>
                </a:path>
              </a:pathLst>
            </a:custGeom>
            <a:noFill/>
            <a:ln w="19050" cap="rnd">
              <a:solidFill>
                <a:schemeClr val="accent1"/>
              </a:solidFill>
              <a:prstDash val="solid"/>
              <a:round/>
            </a:ln>
          </p:spPr>
          <p:txBody>
            <a:bodyPr rtlCol="0" anchor="ctr"/>
            <a:lstStyle/>
            <a:p>
              <a:endParaRPr lang="de-DE"/>
            </a:p>
          </p:txBody>
        </p:sp>
        <p:sp>
          <p:nvSpPr>
            <p:cNvPr id="23" name="Freihandform 22">
              <a:extLst>
                <a:ext uri="{FF2B5EF4-FFF2-40B4-BE49-F238E27FC236}">
                  <a16:creationId xmlns:a16="http://schemas.microsoft.com/office/drawing/2014/main" id="{14AB8B5D-B88E-7445-9545-C5E432261ADB}"/>
                </a:ext>
              </a:extLst>
            </p:cNvPr>
            <p:cNvSpPr/>
            <p:nvPr/>
          </p:nvSpPr>
          <p:spPr>
            <a:xfrm>
              <a:off x="1685268" y="5824282"/>
              <a:ext cx="152400" cy="152400"/>
            </a:xfrm>
            <a:custGeom>
              <a:avLst/>
              <a:gdLst>
                <a:gd name="connsiteX0" fmla="*/ 152409 w 152400"/>
                <a:gd name="connsiteY0" fmla="*/ 9 h 152400"/>
                <a:gd name="connsiteX1" fmla="*/ 9 w 152400"/>
                <a:gd name="connsiteY1" fmla="*/ 152409 h 152400"/>
              </a:gdLst>
              <a:ahLst/>
              <a:cxnLst>
                <a:cxn ang="0">
                  <a:pos x="connsiteX0" y="connsiteY0"/>
                </a:cxn>
                <a:cxn ang="0">
                  <a:pos x="connsiteX1" y="connsiteY1"/>
                </a:cxn>
              </a:cxnLst>
              <a:rect l="l" t="t" r="r" b="b"/>
              <a:pathLst>
                <a:path w="152400" h="152400">
                  <a:moveTo>
                    <a:pt x="152409" y="9"/>
                  </a:moveTo>
                  <a:lnTo>
                    <a:pt x="9" y="152409"/>
                  </a:lnTo>
                </a:path>
              </a:pathLst>
            </a:custGeom>
            <a:noFill/>
            <a:ln w="19050" cap="rnd">
              <a:solidFill>
                <a:schemeClr val="accent1"/>
              </a:solidFill>
              <a:prstDash val="solid"/>
              <a:round/>
            </a:ln>
          </p:spPr>
          <p:txBody>
            <a:bodyPr rtlCol="0" anchor="ctr"/>
            <a:lstStyle/>
            <a:p>
              <a:endParaRPr lang="de-DE"/>
            </a:p>
          </p:txBody>
        </p:sp>
        <p:sp>
          <p:nvSpPr>
            <p:cNvPr id="24" name="Freihandform 23">
              <a:extLst>
                <a:ext uri="{FF2B5EF4-FFF2-40B4-BE49-F238E27FC236}">
                  <a16:creationId xmlns:a16="http://schemas.microsoft.com/office/drawing/2014/main" id="{9B3AE44D-E37B-0A44-836A-97EC170339EC}"/>
                </a:ext>
              </a:extLst>
            </p:cNvPr>
            <p:cNvSpPr/>
            <p:nvPr/>
          </p:nvSpPr>
          <p:spPr>
            <a:xfrm>
              <a:off x="1399518" y="6110032"/>
              <a:ext cx="152400" cy="152400"/>
            </a:xfrm>
            <a:custGeom>
              <a:avLst/>
              <a:gdLst>
                <a:gd name="connsiteX0" fmla="*/ 9 w 152400"/>
                <a:gd name="connsiteY0" fmla="*/ 152409 h 152400"/>
                <a:gd name="connsiteX1" fmla="*/ 152409 w 152400"/>
                <a:gd name="connsiteY1" fmla="*/ 9 h 152400"/>
              </a:gdLst>
              <a:ahLst/>
              <a:cxnLst>
                <a:cxn ang="0">
                  <a:pos x="connsiteX0" y="connsiteY0"/>
                </a:cxn>
                <a:cxn ang="0">
                  <a:pos x="connsiteX1" y="connsiteY1"/>
                </a:cxn>
              </a:cxnLst>
              <a:rect l="l" t="t" r="r" b="b"/>
              <a:pathLst>
                <a:path w="152400" h="152400">
                  <a:moveTo>
                    <a:pt x="9" y="152409"/>
                  </a:moveTo>
                  <a:lnTo>
                    <a:pt x="152409" y="9"/>
                  </a:lnTo>
                </a:path>
              </a:pathLst>
            </a:custGeom>
            <a:noFill/>
            <a:ln w="19050" cap="rnd">
              <a:solidFill>
                <a:schemeClr val="accent1"/>
              </a:solidFill>
              <a:prstDash val="solid"/>
              <a:round/>
            </a:ln>
          </p:spPr>
          <p:txBody>
            <a:bodyPr rtlCol="0" anchor="ctr"/>
            <a:lstStyle/>
            <a:p>
              <a:endParaRPr lang="de-DE"/>
            </a:p>
          </p:txBody>
        </p:sp>
        <p:sp>
          <p:nvSpPr>
            <p:cNvPr id="25" name="Freihandform 24">
              <a:extLst>
                <a:ext uri="{FF2B5EF4-FFF2-40B4-BE49-F238E27FC236}">
                  <a16:creationId xmlns:a16="http://schemas.microsoft.com/office/drawing/2014/main" id="{07E57D26-7D6D-4A4E-96C4-8C133B3E8872}"/>
                </a:ext>
              </a:extLst>
            </p:cNvPr>
            <p:cNvSpPr/>
            <p:nvPr/>
          </p:nvSpPr>
          <p:spPr>
            <a:xfrm>
              <a:off x="1399518" y="5824282"/>
              <a:ext cx="152400" cy="152400"/>
            </a:xfrm>
            <a:custGeom>
              <a:avLst/>
              <a:gdLst>
                <a:gd name="connsiteX0" fmla="*/ 9 w 152400"/>
                <a:gd name="connsiteY0" fmla="*/ 9 h 152400"/>
                <a:gd name="connsiteX1" fmla="*/ 152409 w 152400"/>
                <a:gd name="connsiteY1" fmla="*/ 152409 h 152400"/>
              </a:gdLst>
              <a:ahLst/>
              <a:cxnLst>
                <a:cxn ang="0">
                  <a:pos x="connsiteX0" y="connsiteY0"/>
                </a:cxn>
                <a:cxn ang="0">
                  <a:pos x="connsiteX1" y="connsiteY1"/>
                </a:cxn>
              </a:cxnLst>
              <a:rect l="l" t="t" r="r" b="b"/>
              <a:pathLst>
                <a:path w="152400" h="152400">
                  <a:moveTo>
                    <a:pt x="9" y="9"/>
                  </a:moveTo>
                  <a:lnTo>
                    <a:pt x="152409" y="152409"/>
                  </a:lnTo>
                </a:path>
              </a:pathLst>
            </a:custGeom>
            <a:noFill/>
            <a:ln w="19050" cap="rnd">
              <a:solidFill>
                <a:schemeClr val="accent1"/>
              </a:solidFill>
              <a:prstDash val="solid"/>
              <a:round/>
            </a:ln>
          </p:spPr>
          <p:txBody>
            <a:bodyPr rtlCol="0" anchor="ctr"/>
            <a:lstStyle/>
            <a:p>
              <a:endParaRPr lang="de-DE"/>
            </a:p>
          </p:txBody>
        </p:sp>
        <p:sp>
          <p:nvSpPr>
            <p:cNvPr id="26" name="Freihandform 25">
              <a:extLst>
                <a:ext uri="{FF2B5EF4-FFF2-40B4-BE49-F238E27FC236}">
                  <a16:creationId xmlns:a16="http://schemas.microsoft.com/office/drawing/2014/main" id="{4258951B-1B08-8641-BD74-E86A1462F7ED}"/>
                </a:ext>
              </a:extLst>
            </p:cNvPr>
            <p:cNvSpPr/>
            <p:nvPr/>
          </p:nvSpPr>
          <p:spPr>
            <a:xfrm>
              <a:off x="1685268" y="6110032"/>
              <a:ext cx="114300" cy="114300"/>
            </a:xfrm>
            <a:custGeom>
              <a:avLst/>
              <a:gdLst>
                <a:gd name="connsiteX0" fmla="*/ 9 w 114300"/>
                <a:gd name="connsiteY0" fmla="*/ 114309 h 114300"/>
                <a:gd name="connsiteX1" fmla="*/ 9 w 114300"/>
                <a:gd name="connsiteY1" fmla="*/ 9 h 114300"/>
                <a:gd name="connsiteX2" fmla="*/ 114309 w 114300"/>
                <a:gd name="connsiteY2" fmla="*/ 9 h 114300"/>
              </a:gdLst>
              <a:ahLst/>
              <a:cxnLst>
                <a:cxn ang="0">
                  <a:pos x="connsiteX0" y="connsiteY0"/>
                </a:cxn>
                <a:cxn ang="0">
                  <a:pos x="connsiteX1" y="connsiteY1"/>
                </a:cxn>
                <a:cxn ang="0">
                  <a:pos x="connsiteX2" y="connsiteY2"/>
                </a:cxn>
              </a:cxnLst>
              <a:rect l="l" t="t" r="r" b="b"/>
              <a:pathLst>
                <a:path w="114300" h="114300">
                  <a:moveTo>
                    <a:pt x="9" y="114309"/>
                  </a:moveTo>
                  <a:lnTo>
                    <a:pt x="9" y="9"/>
                  </a:lnTo>
                  <a:lnTo>
                    <a:pt x="114309" y="9"/>
                  </a:lnTo>
                </a:path>
              </a:pathLst>
            </a:custGeom>
            <a:noFill/>
            <a:ln w="19050" cap="rnd">
              <a:solidFill>
                <a:schemeClr val="accent1">
                  <a:lumMod val="75000"/>
                </a:schemeClr>
              </a:solidFill>
              <a:prstDash val="solid"/>
              <a:round/>
            </a:ln>
          </p:spPr>
          <p:txBody>
            <a:bodyPr rtlCol="0" anchor="ctr"/>
            <a:lstStyle/>
            <a:p>
              <a:endParaRPr lang="de-DE"/>
            </a:p>
          </p:txBody>
        </p:sp>
        <p:sp>
          <p:nvSpPr>
            <p:cNvPr id="27" name="Freihandform 26">
              <a:extLst>
                <a:ext uri="{FF2B5EF4-FFF2-40B4-BE49-F238E27FC236}">
                  <a16:creationId xmlns:a16="http://schemas.microsoft.com/office/drawing/2014/main" id="{9E2A0111-331F-3C41-BB24-D56540669725}"/>
                </a:ext>
              </a:extLst>
            </p:cNvPr>
            <p:cNvSpPr/>
            <p:nvPr/>
          </p:nvSpPr>
          <p:spPr>
            <a:xfrm>
              <a:off x="1685268" y="5862382"/>
              <a:ext cx="114300" cy="114300"/>
            </a:xfrm>
            <a:custGeom>
              <a:avLst/>
              <a:gdLst>
                <a:gd name="connsiteX0" fmla="*/ 9 w 114300"/>
                <a:gd name="connsiteY0" fmla="*/ 9 h 114300"/>
                <a:gd name="connsiteX1" fmla="*/ 9 w 114300"/>
                <a:gd name="connsiteY1" fmla="*/ 114309 h 114300"/>
                <a:gd name="connsiteX2" fmla="*/ 114309 w 114300"/>
                <a:gd name="connsiteY2" fmla="*/ 114309 h 114300"/>
              </a:gdLst>
              <a:ahLst/>
              <a:cxnLst>
                <a:cxn ang="0">
                  <a:pos x="connsiteX0" y="connsiteY0"/>
                </a:cxn>
                <a:cxn ang="0">
                  <a:pos x="connsiteX1" y="connsiteY1"/>
                </a:cxn>
                <a:cxn ang="0">
                  <a:pos x="connsiteX2" y="connsiteY2"/>
                </a:cxn>
              </a:cxnLst>
              <a:rect l="l" t="t" r="r" b="b"/>
              <a:pathLst>
                <a:path w="114300" h="114300">
                  <a:moveTo>
                    <a:pt x="9" y="9"/>
                  </a:moveTo>
                  <a:lnTo>
                    <a:pt x="9" y="114309"/>
                  </a:lnTo>
                  <a:lnTo>
                    <a:pt x="114309" y="114309"/>
                  </a:lnTo>
                </a:path>
              </a:pathLst>
            </a:custGeom>
            <a:noFill/>
            <a:ln w="19050" cap="rnd">
              <a:solidFill>
                <a:schemeClr val="accent1">
                  <a:lumMod val="75000"/>
                </a:schemeClr>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9CEF15E3-C4BC-4D4F-BDD0-88BCDFADDB0F}"/>
                </a:ext>
              </a:extLst>
            </p:cNvPr>
            <p:cNvSpPr/>
            <p:nvPr/>
          </p:nvSpPr>
          <p:spPr>
            <a:xfrm>
              <a:off x="1437618" y="6110032"/>
              <a:ext cx="114300" cy="114300"/>
            </a:xfrm>
            <a:custGeom>
              <a:avLst/>
              <a:gdLst>
                <a:gd name="connsiteX0" fmla="*/ 114309 w 114300"/>
                <a:gd name="connsiteY0" fmla="*/ 114309 h 114300"/>
                <a:gd name="connsiteX1" fmla="*/ 114309 w 114300"/>
                <a:gd name="connsiteY1" fmla="*/ 9 h 114300"/>
                <a:gd name="connsiteX2" fmla="*/ 9 w 114300"/>
                <a:gd name="connsiteY2" fmla="*/ 9 h 114300"/>
              </a:gdLst>
              <a:ahLst/>
              <a:cxnLst>
                <a:cxn ang="0">
                  <a:pos x="connsiteX0" y="connsiteY0"/>
                </a:cxn>
                <a:cxn ang="0">
                  <a:pos x="connsiteX1" y="connsiteY1"/>
                </a:cxn>
                <a:cxn ang="0">
                  <a:pos x="connsiteX2" y="connsiteY2"/>
                </a:cxn>
              </a:cxnLst>
              <a:rect l="l" t="t" r="r" b="b"/>
              <a:pathLst>
                <a:path w="114300" h="114300">
                  <a:moveTo>
                    <a:pt x="114309" y="114309"/>
                  </a:moveTo>
                  <a:lnTo>
                    <a:pt x="114309" y="9"/>
                  </a:lnTo>
                  <a:lnTo>
                    <a:pt x="9" y="9"/>
                  </a:lnTo>
                </a:path>
              </a:pathLst>
            </a:custGeom>
            <a:noFill/>
            <a:ln w="19050" cap="rnd">
              <a:solidFill>
                <a:schemeClr val="accent1">
                  <a:lumMod val="75000"/>
                </a:schemeClr>
              </a:solidFill>
              <a:prstDash val="solid"/>
              <a:round/>
            </a:ln>
          </p:spPr>
          <p:txBody>
            <a:bodyPr rtlCol="0" anchor="ctr"/>
            <a:lstStyle/>
            <a:p>
              <a:endParaRPr lang="de-DE"/>
            </a:p>
          </p:txBody>
        </p:sp>
        <p:sp>
          <p:nvSpPr>
            <p:cNvPr id="29" name="Freihandform 28">
              <a:extLst>
                <a:ext uri="{FF2B5EF4-FFF2-40B4-BE49-F238E27FC236}">
                  <a16:creationId xmlns:a16="http://schemas.microsoft.com/office/drawing/2014/main" id="{B0AFC111-F82E-384A-BFDB-6D29661C4FA0}"/>
                </a:ext>
              </a:extLst>
            </p:cNvPr>
            <p:cNvSpPr/>
            <p:nvPr/>
          </p:nvSpPr>
          <p:spPr>
            <a:xfrm>
              <a:off x="1437618" y="5862382"/>
              <a:ext cx="114300" cy="114300"/>
            </a:xfrm>
            <a:custGeom>
              <a:avLst/>
              <a:gdLst>
                <a:gd name="connsiteX0" fmla="*/ 114309 w 114300"/>
                <a:gd name="connsiteY0" fmla="*/ 9 h 114300"/>
                <a:gd name="connsiteX1" fmla="*/ 114309 w 114300"/>
                <a:gd name="connsiteY1" fmla="*/ 114309 h 114300"/>
                <a:gd name="connsiteX2" fmla="*/ 9 w 114300"/>
                <a:gd name="connsiteY2" fmla="*/ 114309 h 114300"/>
              </a:gdLst>
              <a:ahLst/>
              <a:cxnLst>
                <a:cxn ang="0">
                  <a:pos x="connsiteX0" y="connsiteY0"/>
                </a:cxn>
                <a:cxn ang="0">
                  <a:pos x="connsiteX1" y="connsiteY1"/>
                </a:cxn>
                <a:cxn ang="0">
                  <a:pos x="connsiteX2" y="connsiteY2"/>
                </a:cxn>
              </a:cxnLst>
              <a:rect l="l" t="t" r="r" b="b"/>
              <a:pathLst>
                <a:path w="114300" h="114300">
                  <a:moveTo>
                    <a:pt x="114309" y="9"/>
                  </a:moveTo>
                  <a:lnTo>
                    <a:pt x="114309" y="114309"/>
                  </a:lnTo>
                  <a:lnTo>
                    <a:pt x="9" y="114309"/>
                  </a:lnTo>
                </a:path>
              </a:pathLst>
            </a:custGeom>
            <a:noFill/>
            <a:ln w="1905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405121808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CD5764-183C-8945-950D-3D9F5659CD06}"/>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4A2CEACB-0181-384F-9C9D-1CC345E6373D}"/>
              </a:ext>
            </a:extLst>
          </p:cNvPr>
          <p:cNvSpPr>
            <a:spLocks noGrp="1"/>
          </p:cNvSpPr>
          <p:nvPr>
            <p:ph type="body" sz="quarter" idx="13"/>
          </p:nvPr>
        </p:nvSpPr>
        <p:spPr/>
        <p:txBody>
          <a:bodyPr/>
          <a:lstStyle/>
          <a:p>
            <a:r>
              <a:rPr lang="de-DE" dirty="0"/>
              <a:t>Data Preprocessing - Datenqualitätsmerkmale</a:t>
            </a:r>
          </a:p>
        </p:txBody>
      </p:sp>
      <p:sp>
        <p:nvSpPr>
          <p:cNvPr id="4" name="Textfeld 3">
            <a:extLst>
              <a:ext uri="{FF2B5EF4-FFF2-40B4-BE49-F238E27FC236}">
                <a16:creationId xmlns:a16="http://schemas.microsoft.com/office/drawing/2014/main" id="{47E01975-A53C-A44C-AEC3-6567EB3D13C4}"/>
              </a:ext>
            </a:extLst>
          </p:cNvPr>
          <p:cNvSpPr txBox="1"/>
          <p:nvPr/>
        </p:nvSpPr>
        <p:spPr>
          <a:xfrm>
            <a:off x="5234569" y="3188518"/>
            <a:ext cx="1825454"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Datenqualität</a:t>
            </a:r>
          </a:p>
        </p:txBody>
      </p:sp>
      <p:sp>
        <p:nvSpPr>
          <p:cNvPr id="5" name="Textfeld 4">
            <a:extLst>
              <a:ext uri="{FF2B5EF4-FFF2-40B4-BE49-F238E27FC236}">
                <a16:creationId xmlns:a16="http://schemas.microsoft.com/office/drawing/2014/main" id="{093D0C30-6748-7740-8F61-C9752F668FB5}"/>
              </a:ext>
            </a:extLst>
          </p:cNvPr>
          <p:cNvSpPr txBox="1"/>
          <p:nvPr/>
        </p:nvSpPr>
        <p:spPr>
          <a:xfrm>
            <a:off x="4004714" y="2295222"/>
            <a:ext cx="1987871"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Vollständigkeit</a:t>
            </a:r>
          </a:p>
        </p:txBody>
      </p:sp>
      <p:sp>
        <p:nvSpPr>
          <p:cNvPr id="6" name="Textfeld 5">
            <a:extLst>
              <a:ext uri="{FF2B5EF4-FFF2-40B4-BE49-F238E27FC236}">
                <a16:creationId xmlns:a16="http://schemas.microsoft.com/office/drawing/2014/main" id="{5E7370EA-E6FB-D843-B40F-933C00BA8765}"/>
              </a:ext>
            </a:extLst>
          </p:cNvPr>
          <p:cNvSpPr txBox="1"/>
          <p:nvPr/>
        </p:nvSpPr>
        <p:spPr>
          <a:xfrm>
            <a:off x="6405214" y="2294624"/>
            <a:ext cx="1427910"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Gültigkeit</a:t>
            </a:r>
          </a:p>
        </p:txBody>
      </p:sp>
      <p:sp>
        <p:nvSpPr>
          <p:cNvPr id="7" name="Textfeld 6">
            <a:extLst>
              <a:ext uri="{FF2B5EF4-FFF2-40B4-BE49-F238E27FC236}">
                <a16:creationId xmlns:a16="http://schemas.microsoft.com/office/drawing/2014/main" id="{5C078889-EEF4-DA46-9917-3730ADB28BA9}"/>
              </a:ext>
            </a:extLst>
          </p:cNvPr>
          <p:cNvSpPr txBox="1"/>
          <p:nvPr/>
        </p:nvSpPr>
        <p:spPr>
          <a:xfrm>
            <a:off x="7372674" y="3188518"/>
            <a:ext cx="1684390"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Genauigkeit</a:t>
            </a:r>
          </a:p>
        </p:txBody>
      </p:sp>
      <p:sp>
        <p:nvSpPr>
          <p:cNvPr id="8" name="Textfeld 7">
            <a:extLst>
              <a:ext uri="{FF2B5EF4-FFF2-40B4-BE49-F238E27FC236}">
                <a16:creationId xmlns:a16="http://schemas.microsoft.com/office/drawing/2014/main" id="{EA97EAB8-684F-A54E-8012-B77A23A5E03A}"/>
              </a:ext>
            </a:extLst>
          </p:cNvPr>
          <p:cNvSpPr txBox="1"/>
          <p:nvPr/>
        </p:nvSpPr>
        <p:spPr>
          <a:xfrm>
            <a:off x="6401755" y="4180526"/>
            <a:ext cx="1594622"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Konsistenz</a:t>
            </a:r>
          </a:p>
        </p:txBody>
      </p:sp>
      <p:sp>
        <p:nvSpPr>
          <p:cNvPr id="9" name="Textfeld 8">
            <a:extLst>
              <a:ext uri="{FF2B5EF4-FFF2-40B4-BE49-F238E27FC236}">
                <a16:creationId xmlns:a16="http://schemas.microsoft.com/office/drawing/2014/main" id="{6E50A0FA-B62A-CE4C-9190-026BA22DC2DF}"/>
              </a:ext>
            </a:extLst>
          </p:cNvPr>
          <p:cNvSpPr txBox="1"/>
          <p:nvPr/>
        </p:nvSpPr>
        <p:spPr>
          <a:xfrm>
            <a:off x="4293286" y="4191356"/>
            <a:ext cx="1350965"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Integrität</a:t>
            </a:r>
          </a:p>
        </p:txBody>
      </p:sp>
      <p:sp>
        <p:nvSpPr>
          <p:cNvPr id="10" name="Textfeld 9">
            <a:extLst>
              <a:ext uri="{FF2B5EF4-FFF2-40B4-BE49-F238E27FC236}">
                <a16:creationId xmlns:a16="http://schemas.microsoft.com/office/drawing/2014/main" id="{409D7F87-AB6B-5840-B0B9-266A37BE519D}"/>
              </a:ext>
            </a:extLst>
          </p:cNvPr>
          <p:cNvSpPr txBox="1"/>
          <p:nvPr/>
        </p:nvSpPr>
        <p:spPr>
          <a:xfrm>
            <a:off x="3291024" y="3188518"/>
            <a:ext cx="1415086"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Aktualität</a:t>
            </a:r>
          </a:p>
        </p:txBody>
      </p:sp>
      <p:sp>
        <p:nvSpPr>
          <p:cNvPr id="11" name="Textfeld 10">
            <a:extLst>
              <a:ext uri="{FF2B5EF4-FFF2-40B4-BE49-F238E27FC236}">
                <a16:creationId xmlns:a16="http://schemas.microsoft.com/office/drawing/2014/main" id="{7EEF602D-412E-6F4A-9280-B47143073C20}"/>
              </a:ext>
            </a:extLst>
          </p:cNvPr>
          <p:cNvSpPr txBox="1"/>
          <p:nvPr/>
        </p:nvSpPr>
        <p:spPr>
          <a:xfrm>
            <a:off x="2290170" y="1515491"/>
            <a:ext cx="2709631"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Sind alle notwendigen Daten vorhanden?</a:t>
            </a:r>
          </a:p>
        </p:txBody>
      </p:sp>
      <p:sp>
        <p:nvSpPr>
          <p:cNvPr id="12" name="Textfeld 11">
            <a:extLst>
              <a:ext uri="{FF2B5EF4-FFF2-40B4-BE49-F238E27FC236}">
                <a16:creationId xmlns:a16="http://schemas.microsoft.com/office/drawing/2014/main" id="{9D54FAED-5D1D-E849-BE4D-224C76A11B6E}"/>
              </a:ext>
            </a:extLst>
          </p:cNvPr>
          <p:cNvSpPr txBox="1"/>
          <p:nvPr/>
        </p:nvSpPr>
        <p:spPr>
          <a:xfrm>
            <a:off x="7730531" y="1364586"/>
            <a:ext cx="3256273"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Sind die Datenwerte im Gültigkeitsbereit spezifiziert durch den Fachbereich?</a:t>
            </a:r>
          </a:p>
        </p:txBody>
      </p:sp>
      <p:sp>
        <p:nvSpPr>
          <p:cNvPr id="13" name="Textfeld 12">
            <a:extLst>
              <a:ext uri="{FF2B5EF4-FFF2-40B4-BE49-F238E27FC236}">
                <a16:creationId xmlns:a16="http://schemas.microsoft.com/office/drawing/2014/main" id="{032481BF-99CE-6B4C-AAE7-AB006C413B45}"/>
              </a:ext>
            </a:extLst>
          </p:cNvPr>
          <p:cNvSpPr txBox="1"/>
          <p:nvPr/>
        </p:nvSpPr>
        <p:spPr>
          <a:xfrm>
            <a:off x="8917858" y="3036169"/>
            <a:ext cx="2973283"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Spiegeln die Daten realen Prozess wieder?</a:t>
            </a:r>
          </a:p>
        </p:txBody>
      </p:sp>
      <p:sp>
        <p:nvSpPr>
          <p:cNvPr id="14" name="Textfeld 13">
            <a:extLst>
              <a:ext uri="{FF2B5EF4-FFF2-40B4-BE49-F238E27FC236}">
                <a16:creationId xmlns:a16="http://schemas.microsoft.com/office/drawing/2014/main" id="{1064312C-7D55-0B46-AD54-8B546A0FCFE4}"/>
              </a:ext>
            </a:extLst>
          </p:cNvPr>
          <p:cNvSpPr txBox="1"/>
          <p:nvPr/>
        </p:nvSpPr>
        <p:spPr>
          <a:xfrm>
            <a:off x="6957431" y="4846976"/>
            <a:ext cx="2635805"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Sind die Daten über System konsistent und gibt es </a:t>
            </a:r>
            <a:r>
              <a:rPr lang="de-DE" dirty="0" err="1"/>
              <a:t>Dublikate</a:t>
            </a:r>
            <a:r>
              <a:rPr lang="de-DE" dirty="0"/>
              <a:t>?</a:t>
            </a:r>
            <a:endParaRPr lang="de-DE" dirty="0">
              <a:latin typeface="Arial Standard" charset="0"/>
            </a:endParaRPr>
          </a:p>
        </p:txBody>
      </p:sp>
      <p:sp>
        <p:nvSpPr>
          <p:cNvPr id="15" name="Textfeld 14">
            <a:extLst>
              <a:ext uri="{FF2B5EF4-FFF2-40B4-BE49-F238E27FC236}">
                <a16:creationId xmlns:a16="http://schemas.microsoft.com/office/drawing/2014/main" id="{15F7A39E-7D0E-3644-B801-99F641562A85}"/>
              </a:ext>
            </a:extLst>
          </p:cNvPr>
          <p:cNvSpPr txBox="1"/>
          <p:nvPr/>
        </p:nvSpPr>
        <p:spPr>
          <a:xfrm>
            <a:off x="1213365" y="4867850"/>
            <a:ext cx="4154483"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Sind innerhalb und zwischen Tabellen die Beziehungen zwischen Entitäten und Attributen konsistent?</a:t>
            </a:r>
          </a:p>
        </p:txBody>
      </p:sp>
      <p:sp>
        <p:nvSpPr>
          <p:cNvPr id="16" name="Textfeld 15">
            <a:extLst>
              <a:ext uri="{FF2B5EF4-FFF2-40B4-BE49-F238E27FC236}">
                <a16:creationId xmlns:a16="http://schemas.microsoft.com/office/drawing/2014/main" id="{37CEFBA6-097C-B34D-9BB2-CFC8ED50CE49}"/>
              </a:ext>
            </a:extLst>
          </p:cNvPr>
          <p:cNvSpPr txBox="1"/>
          <p:nvPr/>
        </p:nvSpPr>
        <p:spPr>
          <a:xfrm>
            <a:off x="556222" y="3036169"/>
            <a:ext cx="2709631"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Habe ich die Daten wann ich sie brauche?</a:t>
            </a:r>
          </a:p>
        </p:txBody>
      </p:sp>
      <p:grpSp>
        <p:nvGrpSpPr>
          <p:cNvPr id="17" name="Grafik 14">
            <a:extLst>
              <a:ext uri="{FF2B5EF4-FFF2-40B4-BE49-F238E27FC236}">
                <a16:creationId xmlns:a16="http://schemas.microsoft.com/office/drawing/2014/main" id="{11612163-00AA-5B4D-A178-B4ACA5F84A63}"/>
              </a:ext>
            </a:extLst>
          </p:cNvPr>
          <p:cNvGrpSpPr/>
          <p:nvPr/>
        </p:nvGrpSpPr>
        <p:grpSpPr>
          <a:xfrm rot="13365156">
            <a:off x="5070915" y="2952905"/>
            <a:ext cx="495300" cy="190500"/>
            <a:chOff x="3644623" y="2499545"/>
            <a:chExt cx="495300" cy="190500"/>
          </a:xfrm>
          <a:noFill/>
        </p:grpSpPr>
        <p:sp>
          <p:nvSpPr>
            <p:cNvPr id="18" name="Freihandform 17">
              <a:extLst>
                <a:ext uri="{FF2B5EF4-FFF2-40B4-BE49-F238E27FC236}">
                  <a16:creationId xmlns:a16="http://schemas.microsoft.com/office/drawing/2014/main" id="{582BB99F-E28B-C243-91F8-B594B1CEA09C}"/>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19" name="Freihandform 18">
              <a:extLst>
                <a:ext uri="{FF2B5EF4-FFF2-40B4-BE49-F238E27FC236}">
                  <a16:creationId xmlns:a16="http://schemas.microsoft.com/office/drawing/2014/main" id="{BDC998BA-6B85-9341-9DFB-8193AC60B914}"/>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0" name="Grafik 14">
            <a:extLst>
              <a:ext uri="{FF2B5EF4-FFF2-40B4-BE49-F238E27FC236}">
                <a16:creationId xmlns:a16="http://schemas.microsoft.com/office/drawing/2014/main" id="{3592D577-E6CD-DE4D-B567-CDAF26419DF9}"/>
              </a:ext>
            </a:extLst>
          </p:cNvPr>
          <p:cNvGrpSpPr/>
          <p:nvPr/>
        </p:nvGrpSpPr>
        <p:grpSpPr>
          <a:xfrm rot="8525096">
            <a:off x="4986919" y="3951617"/>
            <a:ext cx="495300" cy="190500"/>
            <a:chOff x="3644623" y="2499545"/>
            <a:chExt cx="495300" cy="190500"/>
          </a:xfrm>
          <a:noFill/>
        </p:grpSpPr>
        <p:sp>
          <p:nvSpPr>
            <p:cNvPr id="21" name="Freihandform 20">
              <a:extLst>
                <a:ext uri="{FF2B5EF4-FFF2-40B4-BE49-F238E27FC236}">
                  <a16:creationId xmlns:a16="http://schemas.microsoft.com/office/drawing/2014/main" id="{23294D78-9FBE-2147-963F-EC6C95073CF1}"/>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FD5B12EF-92E0-8748-972E-24608C826A4E}"/>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3" name="Grafik 14">
            <a:extLst>
              <a:ext uri="{FF2B5EF4-FFF2-40B4-BE49-F238E27FC236}">
                <a16:creationId xmlns:a16="http://schemas.microsoft.com/office/drawing/2014/main" id="{479B2964-B671-0740-8754-43748513117C}"/>
              </a:ext>
            </a:extLst>
          </p:cNvPr>
          <p:cNvGrpSpPr/>
          <p:nvPr/>
        </p:nvGrpSpPr>
        <p:grpSpPr>
          <a:xfrm rot="19283603">
            <a:off x="6613850" y="2949407"/>
            <a:ext cx="495300" cy="190500"/>
            <a:chOff x="3644623" y="2499545"/>
            <a:chExt cx="495300" cy="190500"/>
          </a:xfrm>
          <a:noFill/>
        </p:grpSpPr>
        <p:sp>
          <p:nvSpPr>
            <p:cNvPr id="24" name="Freihandform 23">
              <a:extLst>
                <a:ext uri="{FF2B5EF4-FFF2-40B4-BE49-F238E27FC236}">
                  <a16:creationId xmlns:a16="http://schemas.microsoft.com/office/drawing/2014/main" id="{63F43A50-2476-CF40-9137-A9EECD2B6D7C}"/>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5" name="Freihandform 24">
              <a:extLst>
                <a:ext uri="{FF2B5EF4-FFF2-40B4-BE49-F238E27FC236}">
                  <a16:creationId xmlns:a16="http://schemas.microsoft.com/office/drawing/2014/main" id="{236CC63C-AF99-A448-8C73-E996D7BC896C}"/>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6" name="Grafik 14">
            <a:extLst>
              <a:ext uri="{FF2B5EF4-FFF2-40B4-BE49-F238E27FC236}">
                <a16:creationId xmlns:a16="http://schemas.microsoft.com/office/drawing/2014/main" id="{626DB6ED-E1E0-C74A-8C11-FE7B313C1EA4}"/>
              </a:ext>
            </a:extLst>
          </p:cNvPr>
          <p:cNvGrpSpPr/>
          <p:nvPr/>
        </p:nvGrpSpPr>
        <p:grpSpPr>
          <a:xfrm rot="2564559">
            <a:off x="6463257" y="3900947"/>
            <a:ext cx="495300" cy="190500"/>
            <a:chOff x="3644623" y="2499545"/>
            <a:chExt cx="495300" cy="190500"/>
          </a:xfrm>
          <a:noFill/>
        </p:grpSpPr>
        <p:sp>
          <p:nvSpPr>
            <p:cNvPr id="27" name="Freihandform 26">
              <a:extLst>
                <a:ext uri="{FF2B5EF4-FFF2-40B4-BE49-F238E27FC236}">
                  <a16:creationId xmlns:a16="http://schemas.microsoft.com/office/drawing/2014/main" id="{116F449E-B15D-FF49-ADBB-C9699EAF3628}"/>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8" name="Freihandform 27">
              <a:extLst>
                <a:ext uri="{FF2B5EF4-FFF2-40B4-BE49-F238E27FC236}">
                  <a16:creationId xmlns:a16="http://schemas.microsoft.com/office/drawing/2014/main" id="{F5C4A9F8-16D3-3444-9AB1-B3AC7FBB6F39}"/>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9" name="Grafik 14">
            <a:extLst>
              <a:ext uri="{FF2B5EF4-FFF2-40B4-BE49-F238E27FC236}">
                <a16:creationId xmlns:a16="http://schemas.microsoft.com/office/drawing/2014/main" id="{D7E51923-B206-1949-8F67-D90E6339EC4B}"/>
              </a:ext>
            </a:extLst>
          </p:cNvPr>
          <p:cNvGrpSpPr/>
          <p:nvPr/>
        </p:nvGrpSpPr>
        <p:grpSpPr>
          <a:xfrm>
            <a:off x="6910225" y="3415577"/>
            <a:ext cx="495300" cy="190500"/>
            <a:chOff x="3644623" y="2499545"/>
            <a:chExt cx="495300" cy="190500"/>
          </a:xfrm>
          <a:noFill/>
        </p:grpSpPr>
        <p:sp>
          <p:nvSpPr>
            <p:cNvPr id="30" name="Freihandform 29">
              <a:extLst>
                <a:ext uri="{FF2B5EF4-FFF2-40B4-BE49-F238E27FC236}">
                  <a16:creationId xmlns:a16="http://schemas.microsoft.com/office/drawing/2014/main" id="{B9A0450E-5D0D-EF4B-B2DC-F4967CDD49DF}"/>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31" name="Freihandform 30">
              <a:extLst>
                <a:ext uri="{FF2B5EF4-FFF2-40B4-BE49-F238E27FC236}">
                  <a16:creationId xmlns:a16="http://schemas.microsoft.com/office/drawing/2014/main" id="{7A6D162D-BC21-424E-8A4E-E6276DB3E1C6}"/>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32" name="Grafik 14">
            <a:extLst>
              <a:ext uri="{FF2B5EF4-FFF2-40B4-BE49-F238E27FC236}">
                <a16:creationId xmlns:a16="http://schemas.microsoft.com/office/drawing/2014/main" id="{0CD85324-CE01-E74D-94BB-A08F59101DB8}"/>
              </a:ext>
            </a:extLst>
          </p:cNvPr>
          <p:cNvGrpSpPr/>
          <p:nvPr/>
        </p:nvGrpSpPr>
        <p:grpSpPr>
          <a:xfrm rot="10800000">
            <a:off x="4731281" y="3415577"/>
            <a:ext cx="495300" cy="190500"/>
            <a:chOff x="3644623" y="2499545"/>
            <a:chExt cx="495300" cy="190500"/>
          </a:xfrm>
          <a:noFill/>
        </p:grpSpPr>
        <p:sp>
          <p:nvSpPr>
            <p:cNvPr id="33" name="Freihandform 32">
              <a:extLst>
                <a:ext uri="{FF2B5EF4-FFF2-40B4-BE49-F238E27FC236}">
                  <a16:creationId xmlns:a16="http://schemas.microsoft.com/office/drawing/2014/main" id="{FB39496C-ABEB-E645-B5C7-62AA13F1BED1}"/>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34" name="Freihandform 33">
              <a:extLst>
                <a:ext uri="{FF2B5EF4-FFF2-40B4-BE49-F238E27FC236}">
                  <a16:creationId xmlns:a16="http://schemas.microsoft.com/office/drawing/2014/main" id="{55F30E01-C8E1-1D46-9A38-DC2E3D5F4090}"/>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spTree>
    <p:extLst>
      <p:ext uri="{BB962C8B-B14F-4D97-AF65-F5344CB8AC3E}">
        <p14:creationId xmlns:p14="http://schemas.microsoft.com/office/powerpoint/2010/main" val="17485725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0F1FD9-C8FB-5447-8995-ABDAC64CEA52}"/>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44FE4FF-F608-6B48-887B-95EE24B27B03}"/>
              </a:ext>
            </a:extLst>
          </p:cNvPr>
          <p:cNvSpPr>
            <a:spLocks noGrp="1"/>
          </p:cNvSpPr>
          <p:nvPr>
            <p:ph type="body" sz="quarter" idx="13"/>
          </p:nvPr>
        </p:nvSpPr>
        <p:spPr/>
        <p:txBody>
          <a:bodyPr/>
          <a:lstStyle/>
          <a:p>
            <a:r>
              <a:rPr lang="de-DE" dirty="0"/>
              <a:t>Warum Data Preprocessing?</a:t>
            </a:r>
          </a:p>
        </p:txBody>
      </p:sp>
      <p:sp>
        <p:nvSpPr>
          <p:cNvPr id="5" name="Textfeld 4">
            <a:extLst>
              <a:ext uri="{FF2B5EF4-FFF2-40B4-BE49-F238E27FC236}">
                <a16:creationId xmlns:a16="http://schemas.microsoft.com/office/drawing/2014/main" id="{A60D39D6-2EBE-3E40-98F9-EFE2EC233497}"/>
              </a:ext>
            </a:extLst>
          </p:cNvPr>
          <p:cNvSpPr txBox="1"/>
          <p:nvPr/>
        </p:nvSpPr>
        <p:spPr>
          <a:xfrm>
            <a:off x="371476" y="1556029"/>
            <a:ext cx="1118699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Schlechte Datenqualität führt zu </a:t>
            </a:r>
            <a:r>
              <a:rPr lang="de-DE" b="1" dirty="0">
                <a:latin typeface="Arial Standard" charset="0"/>
              </a:rPr>
              <a:t>geringer Qualität</a:t>
            </a:r>
            <a:r>
              <a:rPr lang="de-DE" dirty="0">
                <a:latin typeface="Arial Standard" charset="0"/>
              </a:rPr>
              <a:t> der darauf aufbauenden </a:t>
            </a:r>
            <a:r>
              <a:rPr lang="de-DE" dirty="0" err="1">
                <a:latin typeface="Arial Standard" charset="0"/>
              </a:rPr>
              <a:t>Machine</a:t>
            </a:r>
            <a:r>
              <a:rPr lang="de-DE" dirty="0">
                <a:latin typeface="Arial Standard" charset="0"/>
              </a:rPr>
              <a:t> Learning </a:t>
            </a:r>
            <a:r>
              <a:rPr lang="de-DE" b="1" dirty="0">
                <a:latin typeface="Arial Standard" charset="0"/>
              </a:rPr>
              <a:t>Ergebnisse</a:t>
            </a:r>
          </a:p>
        </p:txBody>
      </p:sp>
      <p:sp>
        <p:nvSpPr>
          <p:cNvPr id="6" name="Textfeld 5">
            <a:extLst>
              <a:ext uri="{FF2B5EF4-FFF2-40B4-BE49-F238E27FC236}">
                <a16:creationId xmlns:a16="http://schemas.microsoft.com/office/drawing/2014/main" id="{5FE9BB76-610B-D34A-AB90-370889B3CC02}"/>
              </a:ext>
            </a:extLst>
          </p:cNvPr>
          <p:cNvSpPr txBox="1"/>
          <p:nvPr/>
        </p:nvSpPr>
        <p:spPr>
          <a:xfrm>
            <a:off x="371476" y="2498863"/>
            <a:ext cx="768622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Verbessert die Performance </a:t>
            </a:r>
            <a:r>
              <a:rPr lang="de-DE" dirty="0">
                <a:latin typeface="Arial Standard" charset="0"/>
              </a:rPr>
              <a:t>von </a:t>
            </a:r>
            <a:r>
              <a:rPr lang="de-DE" dirty="0" err="1">
                <a:latin typeface="Arial Standard" charset="0"/>
              </a:rPr>
              <a:t>Predictive</a:t>
            </a:r>
            <a:r>
              <a:rPr lang="de-DE" dirty="0">
                <a:latin typeface="Arial Standard" charset="0"/>
              </a:rPr>
              <a:t> </a:t>
            </a:r>
            <a:r>
              <a:rPr lang="de-DE" dirty="0" err="1">
                <a:latin typeface="Arial Standard" charset="0"/>
              </a:rPr>
              <a:t>Applications</a:t>
            </a:r>
            <a:r>
              <a:rPr lang="de-DE" dirty="0">
                <a:latin typeface="Arial Standard" charset="0"/>
              </a:rPr>
              <a:t> z.B. </a:t>
            </a:r>
            <a:r>
              <a:rPr lang="de-DE" dirty="0" err="1">
                <a:latin typeface="Arial Standard" charset="0"/>
              </a:rPr>
              <a:t>Accuracy</a:t>
            </a:r>
            <a:endParaRPr lang="de-DE" dirty="0">
              <a:latin typeface="Arial Standard" charset="0"/>
            </a:endParaRPr>
          </a:p>
        </p:txBody>
      </p:sp>
      <p:sp>
        <p:nvSpPr>
          <p:cNvPr id="7" name="Textfeld 6">
            <a:extLst>
              <a:ext uri="{FF2B5EF4-FFF2-40B4-BE49-F238E27FC236}">
                <a16:creationId xmlns:a16="http://schemas.microsoft.com/office/drawing/2014/main" id="{92737BBD-01B4-1B40-B695-2C35439FFEA1}"/>
              </a:ext>
            </a:extLst>
          </p:cNvPr>
          <p:cNvSpPr txBox="1"/>
          <p:nvPr/>
        </p:nvSpPr>
        <p:spPr>
          <a:xfrm>
            <a:off x="371476" y="3441697"/>
            <a:ext cx="11449051" cy="949317"/>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Modellierung setzt gute Datenqualität voraus</a:t>
            </a:r>
            <a:r>
              <a:rPr lang="de-DE" dirty="0">
                <a:latin typeface="Arial Standard" charset="0"/>
              </a:rPr>
              <a:t>. Klassifikationsalgorithmen können grundsätzlich nicht mit Fehlwerten umgehen</a:t>
            </a:r>
          </a:p>
        </p:txBody>
      </p:sp>
      <p:sp>
        <p:nvSpPr>
          <p:cNvPr id="8" name="Textfeld 7">
            <a:extLst>
              <a:ext uri="{FF2B5EF4-FFF2-40B4-BE49-F238E27FC236}">
                <a16:creationId xmlns:a16="http://schemas.microsoft.com/office/drawing/2014/main" id="{B31906CC-11A9-8943-9D4C-53D4CF52F642}"/>
              </a:ext>
            </a:extLst>
          </p:cNvPr>
          <p:cNvSpPr txBox="1"/>
          <p:nvPr/>
        </p:nvSpPr>
        <p:spPr>
          <a:xfrm>
            <a:off x="371476" y="4689231"/>
            <a:ext cx="11034832"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Datenaufbereitung, -säuberung und -transformation beanspruchen den </a:t>
            </a:r>
            <a:r>
              <a:rPr lang="de-DE" b="1" dirty="0">
                <a:latin typeface="Arial Standard" charset="0"/>
              </a:rPr>
              <a:t>Hauptteil der Arbeit </a:t>
            </a:r>
            <a:r>
              <a:rPr lang="de-DE" dirty="0">
                <a:latin typeface="Arial Standard" charset="0"/>
              </a:rPr>
              <a:t>bei </a:t>
            </a:r>
            <a:r>
              <a:rPr lang="de-DE" dirty="0" err="1">
                <a:latin typeface="Arial Standard" charset="0"/>
              </a:rPr>
              <a:t>Machine</a:t>
            </a:r>
            <a:r>
              <a:rPr lang="de-DE" dirty="0">
                <a:latin typeface="Arial Standard" charset="0"/>
              </a:rPr>
              <a:t> Learning Projekten</a:t>
            </a:r>
          </a:p>
        </p:txBody>
      </p:sp>
    </p:spTree>
    <p:extLst>
      <p:ext uri="{BB962C8B-B14F-4D97-AF65-F5344CB8AC3E}">
        <p14:creationId xmlns:p14="http://schemas.microsoft.com/office/powerpoint/2010/main" val="354482712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213DE5-88E2-3840-9EC7-DCC4C993E21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6C7AC9D4-428E-5E47-8030-3A8A7A9B8679}"/>
              </a:ext>
            </a:extLst>
          </p:cNvPr>
          <p:cNvSpPr>
            <a:spLocks noGrp="1"/>
          </p:cNvSpPr>
          <p:nvPr>
            <p:ph type="body" sz="quarter" idx="13"/>
          </p:nvPr>
        </p:nvSpPr>
        <p:spPr/>
        <p:txBody>
          <a:bodyPr/>
          <a:lstStyle/>
          <a:p>
            <a:r>
              <a:rPr lang="de-DE" dirty="0"/>
              <a:t>Data Preprocessing - Hauptaufgaben</a:t>
            </a:r>
          </a:p>
        </p:txBody>
      </p:sp>
      <p:sp>
        <p:nvSpPr>
          <p:cNvPr id="5" name="Textfeld 4">
            <a:extLst>
              <a:ext uri="{FF2B5EF4-FFF2-40B4-BE49-F238E27FC236}">
                <a16:creationId xmlns:a16="http://schemas.microsoft.com/office/drawing/2014/main" id="{FA93AE31-2668-8640-8BF9-308EEE27E710}"/>
              </a:ext>
            </a:extLst>
          </p:cNvPr>
          <p:cNvSpPr txBox="1"/>
          <p:nvPr/>
        </p:nvSpPr>
        <p:spPr>
          <a:xfrm>
            <a:off x="371476" y="1455174"/>
            <a:ext cx="11460525" cy="1254016"/>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Datenbereinigung</a:t>
            </a:r>
          </a:p>
          <a:p>
            <a:pPr marL="285750" indent="-285750">
              <a:lnSpc>
                <a:spcPct val="110000"/>
              </a:lnSpc>
              <a:buFont typeface="Arial" panose="020B0604020202020204" pitchFamily="34" charset="0"/>
              <a:buChar char="•"/>
            </a:pPr>
            <a:r>
              <a:rPr lang="de-DE" dirty="0">
                <a:latin typeface="Arial Standard" charset="0"/>
              </a:rPr>
              <a:t>Füllen von Fehlwerten, glätten von verrauschten Daten, Identifizieren und entfernen von Ausreißern und verrauschten Daten, auflösen von Inkonsistenten</a:t>
            </a:r>
          </a:p>
        </p:txBody>
      </p:sp>
      <p:sp>
        <p:nvSpPr>
          <p:cNvPr id="6" name="Textfeld 5">
            <a:extLst>
              <a:ext uri="{FF2B5EF4-FFF2-40B4-BE49-F238E27FC236}">
                <a16:creationId xmlns:a16="http://schemas.microsoft.com/office/drawing/2014/main" id="{9FDE6AFF-BB4A-574A-BEB9-F819DEDAC94D}"/>
              </a:ext>
            </a:extLst>
          </p:cNvPr>
          <p:cNvSpPr txBox="1"/>
          <p:nvPr/>
        </p:nvSpPr>
        <p:spPr>
          <a:xfrm>
            <a:off x="382951" y="2799779"/>
            <a:ext cx="6115090" cy="949317"/>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Datenintegration</a:t>
            </a:r>
          </a:p>
          <a:p>
            <a:pPr marL="285750" indent="-285750">
              <a:lnSpc>
                <a:spcPct val="110000"/>
              </a:lnSpc>
              <a:buFont typeface="Arial" panose="020B0604020202020204" pitchFamily="34" charset="0"/>
              <a:buChar char="•"/>
            </a:pPr>
            <a:r>
              <a:rPr lang="de-DE" dirty="0">
                <a:latin typeface="Arial Standard" charset="0"/>
              </a:rPr>
              <a:t>Integration von mehreren Datenbanken und Dateien</a:t>
            </a:r>
          </a:p>
        </p:txBody>
      </p:sp>
      <p:sp>
        <p:nvSpPr>
          <p:cNvPr id="7" name="Textfeld 6">
            <a:extLst>
              <a:ext uri="{FF2B5EF4-FFF2-40B4-BE49-F238E27FC236}">
                <a16:creationId xmlns:a16="http://schemas.microsoft.com/office/drawing/2014/main" id="{4923C4BF-6D99-D443-8BBF-9890753797E0}"/>
              </a:ext>
            </a:extLst>
          </p:cNvPr>
          <p:cNvSpPr txBox="1"/>
          <p:nvPr/>
        </p:nvSpPr>
        <p:spPr>
          <a:xfrm>
            <a:off x="371476" y="3839685"/>
            <a:ext cx="3947895" cy="1254016"/>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Datentransformation</a:t>
            </a:r>
          </a:p>
          <a:p>
            <a:pPr marL="285750" indent="-285750">
              <a:lnSpc>
                <a:spcPct val="110000"/>
              </a:lnSpc>
              <a:buFont typeface="Arial" panose="020B0604020202020204" pitchFamily="34" charset="0"/>
              <a:buChar char="•"/>
            </a:pPr>
            <a:r>
              <a:rPr lang="de-DE" dirty="0">
                <a:latin typeface="Arial Standard" charset="0"/>
              </a:rPr>
              <a:t>Normalisierung und Aggregation</a:t>
            </a:r>
          </a:p>
          <a:p>
            <a:pPr marL="285750" indent="-285750">
              <a:lnSpc>
                <a:spcPct val="110000"/>
              </a:lnSpc>
              <a:buFont typeface="Arial" panose="020B0604020202020204" pitchFamily="34" charset="0"/>
              <a:buChar char="•"/>
            </a:pPr>
            <a:r>
              <a:rPr lang="de-DE" dirty="0" err="1">
                <a:latin typeface="Arial Standard" charset="0"/>
              </a:rPr>
              <a:t>Datendiskretisierung</a:t>
            </a:r>
            <a:endParaRPr lang="de-DE" dirty="0">
              <a:latin typeface="Arial Standard" charset="0"/>
            </a:endParaRPr>
          </a:p>
        </p:txBody>
      </p:sp>
      <p:sp>
        <p:nvSpPr>
          <p:cNvPr id="8" name="Textfeld 7">
            <a:extLst>
              <a:ext uri="{FF2B5EF4-FFF2-40B4-BE49-F238E27FC236}">
                <a16:creationId xmlns:a16="http://schemas.microsoft.com/office/drawing/2014/main" id="{B11ABD73-E563-FB45-BEA7-E7089468DEA9}"/>
              </a:ext>
            </a:extLst>
          </p:cNvPr>
          <p:cNvSpPr txBox="1"/>
          <p:nvPr/>
        </p:nvSpPr>
        <p:spPr>
          <a:xfrm>
            <a:off x="382951" y="5184290"/>
            <a:ext cx="9551928" cy="949317"/>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Datenreduktion</a:t>
            </a:r>
          </a:p>
          <a:p>
            <a:pPr marL="285750" indent="-285750">
              <a:lnSpc>
                <a:spcPct val="110000"/>
              </a:lnSpc>
              <a:buFont typeface="Arial" panose="020B0604020202020204" pitchFamily="34" charset="0"/>
              <a:buChar char="•"/>
            </a:pPr>
            <a:r>
              <a:rPr lang="de-DE" dirty="0">
                <a:latin typeface="Arial Standard" charset="0"/>
              </a:rPr>
              <a:t>Reduzieren des Datenvolumens unter beibehalten der selben analytischen Ergebnisse </a:t>
            </a:r>
          </a:p>
        </p:txBody>
      </p:sp>
    </p:spTree>
    <p:extLst>
      <p:ext uri="{BB962C8B-B14F-4D97-AF65-F5344CB8AC3E}">
        <p14:creationId xmlns:p14="http://schemas.microsoft.com/office/powerpoint/2010/main" val="67372032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2F97BF-FBAE-624C-B3E8-348827CFBCE4}"/>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0FCA1632-D151-BB4D-A763-69D17A467A3B}"/>
              </a:ext>
            </a:extLst>
          </p:cNvPr>
          <p:cNvSpPr>
            <a:spLocks noGrp="1"/>
          </p:cNvSpPr>
          <p:nvPr>
            <p:ph type="body" sz="quarter" idx="13"/>
          </p:nvPr>
        </p:nvSpPr>
        <p:spPr/>
        <p:txBody>
          <a:bodyPr/>
          <a:lstStyle/>
          <a:p>
            <a:r>
              <a:rPr lang="de-DE" dirty="0"/>
              <a:t>Data Preprocessing - Fehlwerte</a:t>
            </a:r>
          </a:p>
        </p:txBody>
      </p:sp>
      <p:sp>
        <p:nvSpPr>
          <p:cNvPr id="5" name="Textfeld 4">
            <a:extLst>
              <a:ext uri="{FF2B5EF4-FFF2-40B4-BE49-F238E27FC236}">
                <a16:creationId xmlns:a16="http://schemas.microsoft.com/office/drawing/2014/main" id="{E610E9CE-D4F9-3A47-A9BD-A8BE39F99736}"/>
              </a:ext>
            </a:extLst>
          </p:cNvPr>
          <p:cNvSpPr txBox="1"/>
          <p:nvPr/>
        </p:nvSpPr>
        <p:spPr>
          <a:xfrm>
            <a:off x="382951" y="1528880"/>
            <a:ext cx="9778594" cy="1558715"/>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Aus der Statistik werden grundsätzlich 3 verschiedene Arten unterschieden:</a:t>
            </a:r>
          </a:p>
          <a:p>
            <a:pPr marL="285750" indent="-285750">
              <a:lnSpc>
                <a:spcPct val="110000"/>
              </a:lnSpc>
              <a:buFont typeface="Arial" panose="020B0604020202020204" pitchFamily="34" charset="0"/>
              <a:buChar char="•"/>
            </a:pPr>
            <a:r>
              <a:rPr lang="de-DE" b="1" dirty="0">
                <a:latin typeface="Arial Standard" charset="0"/>
              </a:rPr>
              <a:t>MCAR</a:t>
            </a:r>
            <a:r>
              <a:rPr lang="de-DE" dirty="0">
                <a:latin typeface="Arial Standard" charset="0"/>
              </a:rPr>
              <a:t>: </a:t>
            </a:r>
            <a:r>
              <a:rPr lang="de-DE" dirty="0" err="1">
                <a:latin typeface="Arial Standard" charset="0"/>
              </a:rPr>
              <a:t>Missing</a:t>
            </a:r>
            <a:r>
              <a:rPr lang="de-DE" dirty="0">
                <a:latin typeface="Arial Standard" charset="0"/>
              </a:rPr>
              <a:t> </a:t>
            </a:r>
            <a:r>
              <a:rPr lang="de-DE" dirty="0" err="1">
                <a:latin typeface="Arial Standard" charset="0"/>
              </a:rPr>
              <a:t>Completely</a:t>
            </a:r>
            <a:r>
              <a:rPr lang="de-DE" dirty="0">
                <a:latin typeface="Arial Standard" charset="0"/>
              </a:rPr>
              <a:t> at Random</a:t>
            </a:r>
          </a:p>
          <a:p>
            <a:pPr marL="742950" lvl="1" indent="-285750">
              <a:lnSpc>
                <a:spcPct val="110000"/>
              </a:lnSpc>
              <a:buFont typeface="Arial" panose="020B0604020202020204" pitchFamily="34" charset="0"/>
              <a:buChar char="•"/>
            </a:pPr>
            <a:r>
              <a:rPr lang="de-DE" dirty="0">
                <a:latin typeface="Arial Standard" charset="0"/>
              </a:rPr>
              <a:t>Das ein Wert fehlt ist </a:t>
            </a:r>
            <a:r>
              <a:rPr lang="de-DE" b="1" dirty="0">
                <a:latin typeface="Arial Standard" charset="0"/>
              </a:rPr>
              <a:t>unabhängig</a:t>
            </a:r>
            <a:r>
              <a:rPr lang="de-DE" dirty="0">
                <a:latin typeface="Arial Standard" charset="0"/>
              </a:rPr>
              <a:t> von den vorliegenden und fehlenden Datenwerten</a:t>
            </a:r>
          </a:p>
          <a:p>
            <a:pPr marL="742950" lvl="1" indent="-285750">
              <a:lnSpc>
                <a:spcPct val="110000"/>
              </a:lnSpc>
              <a:buFont typeface="Arial" panose="020B0604020202020204" pitchFamily="34" charset="0"/>
              <a:buChar char="•"/>
            </a:pPr>
            <a:r>
              <a:rPr lang="de-DE" dirty="0">
                <a:latin typeface="Arial Standard" charset="0"/>
              </a:rPr>
              <a:t>Beispiel: Ein Temperatursensors fällt wegen einem technischem Problem aus</a:t>
            </a:r>
          </a:p>
        </p:txBody>
      </p:sp>
      <p:sp>
        <p:nvSpPr>
          <p:cNvPr id="6" name="Textfeld 5">
            <a:extLst>
              <a:ext uri="{FF2B5EF4-FFF2-40B4-BE49-F238E27FC236}">
                <a16:creationId xmlns:a16="http://schemas.microsoft.com/office/drawing/2014/main" id="{43E03478-BB86-CD47-96F4-82296CD2675F}"/>
              </a:ext>
            </a:extLst>
          </p:cNvPr>
          <p:cNvSpPr txBox="1"/>
          <p:nvPr/>
        </p:nvSpPr>
        <p:spPr>
          <a:xfrm>
            <a:off x="371476" y="4415790"/>
            <a:ext cx="8081847" cy="1254016"/>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b="1" dirty="0">
                <a:latin typeface="Arial Standard" charset="0"/>
              </a:rPr>
              <a:t>MNAR</a:t>
            </a:r>
            <a:r>
              <a:rPr lang="de-DE" dirty="0">
                <a:latin typeface="Arial Standard" charset="0"/>
              </a:rPr>
              <a:t>: </a:t>
            </a:r>
            <a:r>
              <a:rPr lang="de-DE" dirty="0" err="1">
                <a:latin typeface="Arial Standard" charset="0"/>
              </a:rPr>
              <a:t>Missing</a:t>
            </a:r>
            <a:r>
              <a:rPr lang="de-DE" dirty="0">
                <a:latin typeface="Arial Standard" charset="0"/>
              </a:rPr>
              <a:t> Not at Random</a:t>
            </a:r>
          </a:p>
          <a:p>
            <a:pPr marL="742950" lvl="1" indent="-285750">
              <a:lnSpc>
                <a:spcPct val="110000"/>
              </a:lnSpc>
              <a:buFont typeface="Arial" panose="020B0604020202020204" pitchFamily="34" charset="0"/>
              <a:buChar char="•"/>
            </a:pPr>
            <a:r>
              <a:rPr lang="de-DE" dirty="0">
                <a:latin typeface="Arial Standard" charset="0"/>
              </a:rPr>
              <a:t>Das ein Wert fehlt </a:t>
            </a:r>
            <a:r>
              <a:rPr lang="de-DE" b="1" dirty="0">
                <a:latin typeface="Arial Standard" charset="0"/>
              </a:rPr>
              <a:t>hängt von den Fehlwerten ab</a:t>
            </a:r>
          </a:p>
          <a:p>
            <a:pPr marL="742950" lvl="1" indent="-285750">
              <a:lnSpc>
                <a:spcPct val="110000"/>
              </a:lnSpc>
              <a:buFont typeface="Arial" panose="020B0604020202020204" pitchFamily="34" charset="0"/>
              <a:buChar char="•"/>
            </a:pPr>
            <a:r>
              <a:rPr lang="de-DE" dirty="0">
                <a:latin typeface="Arial Standard" charset="0"/>
              </a:rPr>
              <a:t>Beispiel: Ausfall des Temperatursensors bei extremen Temperaturen</a:t>
            </a:r>
          </a:p>
        </p:txBody>
      </p:sp>
      <p:sp>
        <p:nvSpPr>
          <p:cNvPr id="7" name="Textfeld 6">
            <a:extLst>
              <a:ext uri="{FF2B5EF4-FFF2-40B4-BE49-F238E27FC236}">
                <a16:creationId xmlns:a16="http://schemas.microsoft.com/office/drawing/2014/main" id="{874BA781-EEA9-4148-87E2-D63E59F94311}"/>
              </a:ext>
            </a:extLst>
          </p:cNvPr>
          <p:cNvSpPr txBox="1"/>
          <p:nvPr/>
        </p:nvSpPr>
        <p:spPr>
          <a:xfrm>
            <a:off x="386284" y="3089284"/>
            <a:ext cx="11599605" cy="1254016"/>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b="1" dirty="0">
                <a:latin typeface="Arial Standard" charset="0"/>
              </a:rPr>
              <a:t>MAR</a:t>
            </a:r>
            <a:r>
              <a:rPr lang="de-DE" dirty="0">
                <a:latin typeface="Arial Standard" charset="0"/>
              </a:rPr>
              <a:t>: </a:t>
            </a:r>
            <a:r>
              <a:rPr lang="de-DE" dirty="0" err="1">
                <a:latin typeface="Arial Standard" charset="0"/>
              </a:rPr>
              <a:t>Missing</a:t>
            </a:r>
            <a:r>
              <a:rPr lang="de-DE" dirty="0">
                <a:latin typeface="Arial Standard" charset="0"/>
              </a:rPr>
              <a:t> at Random</a:t>
            </a:r>
          </a:p>
          <a:p>
            <a:pPr marL="742950" lvl="1" indent="-285750">
              <a:lnSpc>
                <a:spcPct val="110000"/>
              </a:lnSpc>
              <a:buFont typeface="Arial" panose="020B0604020202020204" pitchFamily="34" charset="0"/>
              <a:buChar char="•"/>
            </a:pPr>
            <a:r>
              <a:rPr lang="de-DE" dirty="0">
                <a:latin typeface="Arial Standard" charset="0"/>
              </a:rPr>
              <a:t>Das ein Wert fehlt ist </a:t>
            </a:r>
            <a:r>
              <a:rPr lang="de-DE" b="1" dirty="0">
                <a:latin typeface="Arial Standard" charset="0"/>
              </a:rPr>
              <a:t>teilweise</a:t>
            </a:r>
            <a:r>
              <a:rPr lang="de-DE" dirty="0">
                <a:latin typeface="Arial Standard" charset="0"/>
              </a:rPr>
              <a:t> von den vorliegenden aber nicht den fehlenden Datenwerten </a:t>
            </a:r>
            <a:r>
              <a:rPr lang="de-DE" b="1" dirty="0">
                <a:latin typeface="Arial Standard" charset="0"/>
              </a:rPr>
              <a:t>abhängig</a:t>
            </a:r>
          </a:p>
          <a:p>
            <a:pPr marL="742950" lvl="1" indent="-285750">
              <a:lnSpc>
                <a:spcPct val="110000"/>
              </a:lnSpc>
              <a:buFont typeface="Arial" panose="020B0604020202020204" pitchFamily="34" charset="0"/>
              <a:buChar char="•"/>
            </a:pPr>
            <a:r>
              <a:rPr lang="de-DE" dirty="0">
                <a:latin typeface="Arial Standard" charset="0"/>
              </a:rPr>
              <a:t>Beispiel: Ein Temperatursensors fällt zufällig aus, aber meist Nachts</a:t>
            </a:r>
          </a:p>
        </p:txBody>
      </p:sp>
    </p:spTree>
    <p:extLst>
      <p:ext uri="{BB962C8B-B14F-4D97-AF65-F5344CB8AC3E}">
        <p14:creationId xmlns:p14="http://schemas.microsoft.com/office/powerpoint/2010/main" val="2437960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91EC20-5355-914B-93C6-9046B66CD5C4}"/>
              </a:ext>
            </a:extLst>
          </p:cNvPr>
          <p:cNvSpPr>
            <a:spLocks noGrp="1"/>
          </p:cNvSpPr>
          <p:nvPr>
            <p:ph type="title"/>
          </p:nvPr>
        </p:nvSpPr>
        <p:spPr/>
        <p:txBody>
          <a:bodyPr/>
          <a:lstStyle/>
          <a:p>
            <a:r>
              <a:rPr lang="de-DE" dirty="0" err="1"/>
              <a:t>Pythonumgebung</a:t>
            </a:r>
            <a:endParaRPr lang="de-DE" dirty="0"/>
          </a:p>
        </p:txBody>
      </p:sp>
      <p:sp>
        <p:nvSpPr>
          <p:cNvPr id="3" name="Textplatzhalter 2">
            <a:extLst>
              <a:ext uri="{FF2B5EF4-FFF2-40B4-BE49-F238E27FC236}">
                <a16:creationId xmlns:a16="http://schemas.microsoft.com/office/drawing/2014/main" id="{52CB98EA-B6AC-4F41-AEAA-1FD276DBA959}"/>
              </a:ext>
            </a:extLst>
          </p:cNvPr>
          <p:cNvSpPr>
            <a:spLocks noGrp="1"/>
          </p:cNvSpPr>
          <p:nvPr>
            <p:ph type="body" sz="quarter" idx="13"/>
          </p:nvPr>
        </p:nvSpPr>
        <p:spPr/>
        <p:txBody>
          <a:bodyPr/>
          <a:lstStyle/>
          <a:p>
            <a:r>
              <a:rPr lang="de-DE" dirty="0"/>
              <a:t>Anlegen einer virtuellen Umgebung und Installation der benötigten Pakete</a:t>
            </a:r>
          </a:p>
        </p:txBody>
      </p:sp>
      <p:sp>
        <p:nvSpPr>
          <p:cNvPr id="5" name="Textfeld 4">
            <a:extLst>
              <a:ext uri="{FF2B5EF4-FFF2-40B4-BE49-F238E27FC236}">
                <a16:creationId xmlns:a16="http://schemas.microsoft.com/office/drawing/2014/main" id="{C8DBE075-EC28-B849-960B-96B1C3945E65}"/>
              </a:ext>
            </a:extLst>
          </p:cNvPr>
          <p:cNvSpPr txBox="1"/>
          <p:nvPr/>
        </p:nvSpPr>
        <p:spPr>
          <a:xfrm>
            <a:off x="371477" y="1556029"/>
            <a:ext cx="11449050" cy="2774368"/>
          </a:xfrm>
          <a:prstGeom prst="rect">
            <a:avLst/>
          </a:prstGeom>
          <a:noFill/>
        </p:spPr>
        <p:txBody>
          <a:bodyPr vert="horz" wrap="square" lIns="180000" tIns="180000" rIns="180000" bIns="180000" rtlCol="0" anchor="t" anchorCtr="0">
            <a:spAutoFit/>
          </a:bodyPr>
          <a:lstStyle/>
          <a:p>
            <a:pPr marL="342900" indent="-342900">
              <a:lnSpc>
                <a:spcPct val="110000"/>
              </a:lnSpc>
              <a:buFont typeface="+mj-lt"/>
              <a:buAutoNum type="arabicPeriod"/>
            </a:pPr>
            <a:r>
              <a:rPr lang="de-DE" sz="2400" dirty="0" err="1">
                <a:latin typeface="Arial Standard" charset="0"/>
              </a:rPr>
              <a:t>Anaconda</a:t>
            </a:r>
            <a:r>
              <a:rPr lang="de-DE" sz="2400" dirty="0">
                <a:latin typeface="Arial Standard" charset="0"/>
              </a:rPr>
              <a:t> Prompt öffnen</a:t>
            </a:r>
          </a:p>
          <a:p>
            <a:pPr marL="342900" indent="-342900">
              <a:lnSpc>
                <a:spcPct val="110000"/>
              </a:lnSpc>
              <a:buFont typeface="+mj-lt"/>
              <a:buAutoNum type="arabicPeriod"/>
            </a:pPr>
            <a:r>
              <a:rPr lang="de-DE" sz="2400" b="1" dirty="0" err="1">
                <a:latin typeface="Menlo" panose="020B0609030804020204" pitchFamily="49" charset="0"/>
                <a:ea typeface="Menlo" panose="020B0609030804020204" pitchFamily="49" charset="0"/>
                <a:cs typeface="Menlo" panose="020B0609030804020204" pitchFamily="49" charset="0"/>
              </a:rPr>
              <a:t>conda</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create</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n</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gfu_env</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python</a:t>
            </a:r>
            <a:r>
              <a:rPr lang="de-DE" sz="2400" b="1" dirty="0">
                <a:latin typeface="Menlo" panose="020B0609030804020204" pitchFamily="49" charset="0"/>
                <a:ea typeface="Menlo" panose="020B0609030804020204" pitchFamily="49" charset="0"/>
                <a:cs typeface="Menlo" panose="020B0609030804020204" pitchFamily="49" charset="0"/>
              </a:rPr>
              <a:t>=3.8</a:t>
            </a:r>
          </a:p>
          <a:p>
            <a:pPr marL="342900" indent="-342900">
              <a:lnSpc>
                <a:spcPct val="110000"/>
              </a:lnSpc>
              <a:buFont typeface="+mj-lt"/>
              <a:buAutoNum type="arabicPeriod"/>
            </a:pPr>
            <a:r>
              <a:rPr lang="de-DE" sz="2400" dirty="0">
                <a:latin typeface="Arial Standard" charset="0"/>
              </a:rPr>
              <a:t>Aktivieren der </a:t>
            </a:r>
            <a:r>
              <a:rPr lang="de-DE" sz="2400" dirty="0" err="1">
                <a:latin typeface="Arial Standard" charset="0"/>
              </a:rPr>
              <a:t>venv</a:t>
            </a:r>
            <a:r>
              <a:rPr lang="de-DE" sz="2400" dirty="0">
                <a:latin typeface="Arial Standard" charset="0"/>
              </a:rPr>
              <a:t> mit </a:t>
            </a:r>
            <a:r>
              <a:rPr lang="de-DE" sz="2400" b="1" dirty="0" err="1">
                <a:latin typeface="Menlo" panose="020B0609030804020204" pitchFamily="49" charset="0"/>
                <a:ea typeface="Menlo" panose="020B0609030804020204" pitchFamily="49" charset="0"/>
                <a:cs typeface="Menlo" panose="020B0609030804020204" pitchFamily="49" charset="0"/>
              </a:rPr>
              <a:t>conda</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activate</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gfu_env</a:t>
            </a:r>
            <a:endParaRPr lang="de-DE" sz="2400" b="1" dirty="0">
              <a:latin typeface="Arial Standard" charset="0"/>
            </a:endParaRPr>
          </a:p>
          <a:p>
            <a:pPr marL="342900" indent="-342900">
              <a:lnSpc>
                <a:spcPct val="110000"/>
              </a:lnSpc>
              <a:buFont typeface="+mj-lt"/>
              <a:buAutoNum type="arabicPeriod"/>
            </a:pPr>
            <a:r>
              <a:rPr lang="de-DE" sz="2400" dirty="0">
                <a:latin typeface="Arial" panose="020B0604020202020204" pitchFamily="34" charset="0"/>
                <a:ea typeface="Menlo" panose="020B0609030804020204" pitchFamily="49" charset="0"/>
                <a:cs typeface="Arial" panose="020B0604020202020204" pitchFamily="34" charset="0"/>
              </a:rPr>
              <a:t>Installieren der benötigten Pakete mit </a:t>
            </a:r>
            <a:r>
              <a:rPr lang="de-DE" sz="2400" b="1" dirty="0" err="1">
                <a:latin typeface="Menlo" panose="020B0609030804020204" pitchFamily="49" charset="0"/>
                <a:ea typeface="Menlo" panose="020B0609030804020204" pitchFamily="49" charset="0"/>
                <a:cs typeface="Menlo" panose="020B0609030804020204" pitchFamily="49" charset="0"/>
              </a:rPr>
              <a:t>conda</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install</a:t>
            </a:r>
            <a:r>
              <a:rPr lang="de-DE" sz="2400" b="1" dirty="0">
                <a:latin typeface="Menlo" panose="020B0609030804020204" pitchFamily="49" charset="0"/>
                <a:ea typeface="Menlo" panose="020B0609030804020204" pitchFamily="49" charset="0"/>
                <a:cs typeface="Menlo" panose="020B0609030804020204" pitchFamily="49" charset="0"/>
              </a:rPr>
              <a:t> -c </a:t>
            </a:r>
            <a:r>
              <a:rPr lang="de-DE" sz="2400" b="1" dirty="0" err="1">
                <a:latin typeface="Menlo" panose="020B0609030804020204" pitchFamily="49" charset="0"/>
                <a:ea typeface="Menlo" panose="020B0609030804020204" pitchFamily="49" charset="0"/>
                <a:cs typeface="Menlo" panose="020B0609030804020204" pitchFamily="49" charset="0"/>
              </a:rPr>
              <a:t>conda-forge</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scikit-learn</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pandas</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seaborn</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matplotlib</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numpy</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pandas</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missingno</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nltk</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plotly</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jupyter</a:t>
            </a:r>
            <a:endParaRPr lang="de-DE" sz="2400" b="1" dirty="0">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10943335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Normalisierung und Encoding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Tree>
    <p:extLst>
      <p:ext uri="{BB962C8B-B14F-4D97-AF65-F5344CB8AC3E}">
        <p14:creationId xmlns:p14="http://schemas.microsoft.com/office/powerpoint/2010/main" val="2827648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61607F-DA04-2448-97CD-E2F59C805BDC}"/>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C1A2047E-D60F-0A4C-BD72-749F99991B2D}"/>
              </a:ext>
            </a:extLst>
          </p:cNvPr>
          <p:cNvSpPr>
            <a:spLocks noGrp="1"/>
          </p:cNvSpPr>
          <p:nvPr>
            <p:ph type="body" sz="quarter" idx="13"/>
          </p:nvPr>
        </p:nvSpPr>
        <p:spPr/>
        <p:txBody>
          <a:bodyPr/>
          <a:lstStyle/>
          <a:p>
            <a:r>
              <a:rPr lang="de-DE" dirty="0"/>
              <a:t>Data Preprocessing - Normalisierung</a:t>
            </a:r>
          </a:p>
        </p:txBody>
      </p:sp>
      <p:sp>
        <p:nvSpPr>
          <p:cNvPr id="5" name="Textfeld 4">
            <a:extLst>
              <a:ext uri="{FF2B5EF4-FFF2-40B4-BE49-F238E27FC236}">
                <a16:creationId xmlns:a16="http://schemas.microsoft.com/office/drawing/2014/main" id="{6FC0A4EB-CD9E-9040-8C33-3F0CB2C4754C}"/>
              </a:ext>
            </a:extLst>
          </p:cNvPr>
          <p:cNvSpPr txBox="1"/>
          <p:nvPr/>
        </p:nvSpPr>
        <p:spPr>
          <a:xfrm>
            <a:off x="382951" y="1556029"/>
            <a:ext cx="6427355"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Normalisierung durch min-</a:t>
            </a:r>
            <a:r>
              <a:rPr lang="de-DE" dirty="0" err="1">
                <a:latin typeface="Arial Standard" charset="0"/>
              </a:rPr>
              <a:t>max</a:t>
            </a:r>
            <a:r>
              <a:rPr lang="de-DE" dirty="0">
                <a:latin typeface="Arial Standard" charset="0"/>
              </a:rPr>
              <a:t> Skalierung</a:t>
            </a:r>
          </a:p>
          <a:p>
            <a:pPr marL="285750" indent="-285750">
              <a:lnSpc>
                <a:spcPct val="110000"/>
              </a:lnSpc>
              <a:buFont typeface="Arial" panose="020B0604020202020204" pitchFamily="34" charset="0"/>
              <a:buChar char="•"/>
            </a:pPr>
            <a:r>
              <a:rPr lang="de-DE" dirty="0">
                <a:latin typeface="Arial Standard" charset="0"/>
              </a:rPr>
              <a:t>Normalisieren aller Werte zu einem Wertebereich 0 bis 1</a:t>
            </a:r>
          </a:p>
        </p:txBody>
      </p:sp>
      <mc:AlternateContent xmlns:mc="http://schemas.openxmlformats.org/markup-compatibility/2006" xmlns:a14="http://schemas.microsoft.com/office/drawing/2010/main">
        <mc:Choice Requires="a14">
          <p:sp>
            <p:nvSpPr>
              <p:cNvPr id="6" name="Textfeld 5">
                <a:extLst>
                  <a:ext uri="{FF2B5EF4-FFF2-40B4-BE49-F238E27FC236}">
                    <a16:creationId xmlns:a16="http://schemas.microsoft.com/office/drawing/2014/main" id="{901DBF70-B49B-FF49-B141-4ACADB60D4D1}"/>
                  </a:ext>
                </a:extLst>
              </p:cNvPr>
              <p:cNvSpPr txBox="1"/>
              <p:nvPr/>
            </p:nvSpPr>
            <p:spPr>
              <a:xfrm>
                <a:off x="1976283" y="2613592"/>
                <a:ext cx="2458066" cy="641842"/>
              </a:xfrm>
              <a:prstGeom prst="rect">
                <a:avLst/>
              </a:prstGeom>
              <a:noFill/>
            </p:spPr>
            <p:txBody>
              <a:bodyPr vert="horz" wrap="squar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sSubSup>
                        <m:sSubSupPr>
                          <m:ctrlPr>
                            <a:rPr lang="de-DE" b="0" i="1" smtClean="0">
                              <a:latin typeface="Cambria Math" panose="02040503050406030204" pitchFamily="18" charset="0"/>
                            </a:rPr>
                          </m:ctrlPr>
                        </m:sSubSupPr>
                        <m:e>
                          <m:r>
                            <a:rPr lang="de-DE" b="0" i="1" smtClean="0">
                              <a:latin typeface="Cambria Math" panose="02040503050406030204" pitchFamily="18" charset="0"/>
                            </a:rPr>
                            <m:t>𝑥</m:t>
                          </m:r>
                        </m:e>
                        <m:sub>
                          <m:r>
                            <a:rPr lang="de-DE" b="0" i="1" smtClean="0">
                              <a:latin typeface="Cambria Math" panose="02040503050406030204" pitchFamily="18" charset="0"/>
                            </a:rPr>
                            <m:t>𝑖</m:t>
                          </m:r>
                        </m:sub>
                        <m:sup>
                          <m:r>
                            <a:rPr lang="de-DE" b="0" i="1" smtClean="0">
                              <a:latin typeface="Cambria Math" panose="02040503050406030204" pitchFamily="18" charset="0"/>
                            </a:rPr>
                            <m:t>′</m:t>
                          </m:r>
                        </m:sup>
                      </m:sSubSup>
                      <m:r>
                        <a:rPr lang="de-DE" b="0" i="1" smtClean="0">
                          <a:latin typeface="Cambria Math" panose="02040503050406030204" pitchFamily="18" charset="0"/>
                          <a:ea typeface="Cambria Math" panose="02040503050406030204" pitchFamily="18" charset="0"/>
                        </a:rPr>
                        <m:t>=</m:t>
                      </m:r>
                      <m:f>
                        <m:fPr>
                          <m:ctrlPr>
                            <a:rPr lang="de-DE" b="0" i="1" smtClean="0">
                              <a:latin typeface="Cambria Math" panose="02040503050406030204" pitchFamily="18" charset="0"/>
                              <a:ea typeface="Cambria Math" panose="02040503050406030204" pitchFamily="18" charset="0"/>
                            </a:rPr>
                          </m:ctrlPr>
                        </m:fPr>
                        <m:num>
                          <m:sSub>
                            <m:sSubPr>
                              <m:ctrlPr>
                                <a:rPr lang="de-DE" b="0" i="1" smtClean="0">
                                  <a:latin typeface="Cambria Math" panose="02040503050406030204" pitchFamily="18" charset="0"/>
                                  <a:ea typeface="Cambria Math" panose="02040503050406030204" pitchFamily="18" charset="0"/>
                                </a:rPr>
                              </m:ctrlPr>
                            </m:sSubPr>
                            <m:e>
                              <m:r>
                                <a:rPr lang="de-DE" b="0" i="1" smtClean="0">
                                  <a:latin typeface="Cambria Math" panose="02040503050406030204" pitchFamily="18" charset="0"/>
                                  <a:ea typeface="Cambria Math" panose="02040503050406030204" pitchFamily="18" charset="0"/>
                                </a:rPr>
                                <m:t>𝑥</m:t>
                              </m:r>
                            </m:e>
                            <m:sub>
                              <m:r>
                                <a:rPr lang="de-DE" b="0" i="1" smtClean="0">
                                  <a:latin typeface="Cambria Math" panose="02040503050406030204" pitchFamily="18" charset="0"/>
                                  <a:ea typeface="Cambria Math" panose="02040503050406030204" pitchFamily="18" charset="0"/>
                                </a:rPr>
                                <m:t>𝑖</m:t>
                              </m:r>
                            </m:sub>
                          </m:sSub>
                          <m:r>
                            <a:rPr lang="de-DE" b="0" i="1" smtClean="0">
                              <a:latin typeface="Cambria Math" panose="02040503050406030204" pitchFamily="18" charset="0"/>
                              <a:ea typeface="Cambria Math" panose="02040503050406030204" pitchFamily="18" charset="0"/>
                            </a:rPr>
                            <m:t>−</m:t>
                          </m:r>
                          <m:r>
                            <a:rPr lang="de-DE" b="0" i="1" smtClean="0">
                              <a:latin typeface="Cambria Math" panose="02040503050406030204" pitchFamily="18" charset="0"/>
                              <a:ea typeface="Cambria Math" panose="02040503050406030204" pitchFamily="18" charset="0"/>
                            </a:rPr>
                            <m:t>𝑚𝑖𝑛</m:t>
                          </m:r>
                          <m:d>
                            <m:dPr>
                              <m:ctrlPr>
                                <a:rPr lang="de-DE" b="0" i="1" smtClean="0">
                                  <a:latin typeface="Cambria Math" panose="02040503050406030204" pitchFamily="18" charset="0"/>
                                  <a:ea typeface="Cambria Math" panose="02040503050406030204" pitchFamily="18" charset="0"/>
                                </a:rPr>
                              </m:ctrlPr>
                            </m:dPr>
                            <m:e>
                              <m:r>
                                <a:rPr lang="de-DE" b="0" i="1" smtClean="0">
                                  <a:latin typeface="Cambria Math" panose="02040503050406030204" pitchFamily="18" charset="0"/>
                                  <a:ea typeface="Cambria Math" panose="02040503050406030204" pitchFamily="18" charset="0"/>
                                </a:rPr>
                                <m:t>𝑥</m:t>
                              </m:r>
                            </m:e>
                          </m:d>
                        </m:num>
                        <m:den>
                          <m:r>
                            <a:rPr lang="de-DE" b="0" i="1" smtClean="0">
                              <a:latin typeface="Cambria Math" panose="02040503050406030204" pitchFamily="18" charset="0"/>
                              <a:ea typeface="Cambria Math" panose="02040503050406030204" pitchFamily="18" charset="0"/>
                            </a:rPr>
                            <m:t>𝑚𝑎𝑥</m:t>
                          </m:r>
                          <m:d>
                            <m:dPr>
                              <m:ctrlPr>
                                <a:rPr lang="de-DE" b="0" i="1" smtClean="0">
                                  <a:latin typeface="Cambria Math" panose="02040503050406030204" pitchFamily="18" charset="0"/>
                                  <a:ea typeface="Cambria Math" panose="02040503050406030204" pitchFamily="18" charset="0"/>
                                </a:rPr>
                              </m:ctrlPr>
                            </m:dPr>
                            <m:e>
                              <m:r>
                                <a:rPr lang="de-DE" b="0" i="1" smtClean="0">
                                  <a:latin typeface="Cambria Math" panose="02040503050406030204" pitchFamily="18" charset="0"/>
                                  <a:ea typeface="Cambria Math" panose="02040503050406030204" pitchFamily="18" charset="0"/>
                                </a:rPr>
                                <m:t>𝑥</m:t>
                              </m:r>
                            </m:e>
                          </m:d>
                          <m:r>
                            <a:rPr lang="de-DE" b="0" i="1" smtClean="0">
                              <a:latin typeface="Cambria Math" panose="02040503050406030204" pitchFamily="18" charset="0"/>
                              <a:ea typeface="Cambria Math" panose="02040503050406030204" pitchFamily="18" charset="0"/>
                            </a:rPr>
                            <m:t>−</m:t>
                          </m:r>
                          <m:r>
                            <a:rPr lang="de-DE" b="0" i="1" smtClean="0">
                              <a:latin typeface="Cambria Math" panose="02040503050406030204" pitchFamily="18" charset="0"/>
                              <a:ea typeface="Cambria Math" panose="02040503050406030204" pitchFamily="18" charset="0"/>
                            </a:rPr>
                            <m:t>𝑚𝑖𝑛</m:t>
                          </m:r>
                          <m:d>
                            <m:dPr>
                              <m:ctrlPr>
                                <a:rPr lang="de-DE" b="0" i="1" smtClean="0">
                                  <a:latin typeface="Cambria Math" panose="02040503050406030204" pitchFamily="18" charset="0"/>
                                  <a:ea typeface="Cambria Math" panose="02040503050406030204" pitchFamily="18" charset="0"/>
                                </a:rPr>
                              </m:ctrlPr>
                            </m:dPr>
                            <m:e>
                              <m:r>
                                <a:rPr lang="de-DE" b="0" i="1" smtClean="0">
                                  <a:latin typeface="Cambria Math" panose="02040503050406030204" pitchFamily="18" charset="0"/>
                                  <a:ea typeface="Cambria Math" panose="02040503050406030204" pitchFamily="18" charset="0"/>
                                </a:rPr>
                                <m:t>𝑥</m:t>
                              </m:r>
                            </m:e>
                          </m:d>
                        </m:den>
                      </m:f>
                    </m:oMath>
                  </m:oMathPara>
                </a14:m>
                <a:endParaRPr lang="de-DE" dirty="0">
                  <a:latin typeface="Arial Standard" charset="0"/>
                </a:endParaRPr>
              </a:p>
            </p:txBody>
          </p:sp>
        </mc:Choice>
        <mc:Fallback xmlns="">
          <p:sp>
            <p:nvSpPr>
              <p:cNvPr id="6" name="Textfeld 5">
                <a:extLst>
                  <a:ext uri="{FF2B5EF4-FFF2-40B4-BE49-F238E27FC236}">
                    <a16:creationId xmlns:a16="http://schemas.microsoft.com/office/drawing/2014/main" id="{901DBF70-B49B-FF49-B141-4ACADB60D4D1}"/>
                  </a:ext>
                </a:extLst>
              </p:cNvPr>
              <p:cNvSpPr txBox="1">
                <a:spLocks noRot="1" noChangeAspect="1" noMove="1" noResize="1" noEditPoints="1" noAdjustHandles="1" noChangeArrowheads="1" noChangeShapeType="1" noTextEdit="1"/>
              </p:cNvSpPr>
              <p:nvPr/>
            </p:nvSpPr>
            <p:spPr>
              <a:xfrm>
                <a:off x="1976283" y="2613592"/>
                <a:ext cx="2458066" cy="641842"/>
              </a:xfrm>
              <a:prstGeom prst="rect">
                <a:avLst/>
              </a:prstGeom>
              <a:blipFill>
                <a:blip r:embed="rId2"/>
                <a:stretch>
                  <a:fillRect b="-3846"/>
                </a:stretch>
              </a:blipFill>
            </p:spPr>
            <p:txBody>
              <a:bodyPr/>
              <a:lstStyle/>
              <a:p>
                <a:r>
                  <a:rPr lang="de-DE">
                    <a:noFill/>
                  </a:rPr>
                  <a:t> </a:t>
                </a:r>
              </a:p>
            </p:txBody>
          </p:sp>
        </mc:Fallback>
      </mc:AlternateContent>
      <p:graphicFrame>
        <p:nvGraphicFramePr>
          <p:cNvPr id="7" name="Tabelle 7">
            <a:extLst>
              <a:ext uri="{FF2B5EF4-FFF2-40B4-BE49-F238E27FC236}">
                <a16:creationId xmlns:a16="http://schemas.microsoft.com/office/drawing/2014/main" id="{BFB17D2F-AC23-3E4D-AF76-82A75472CD97}"/>
              </a:ext>
            </a:extLst>
          </p:cNvPr>
          <p:cNvGraphicFramePr>
            <a:graphicFrameLocks noGrp="1"/>
          </p:cNvGraphicFramePr>
          <p:nvPr>
            <p:extLst>
              <p:ext uri="{D42A27DB-BD31-4B8C-83A1-F6EECF244321}">
                <p14:modId xmlns:p14="http://schemas.microsoft.com/office/powerpoint/2010/main" val="529601241"/>
              </p:ext>
            </p:extLst>
          </p:nvPr>
        </p:nvGraphicFramePr>
        <p:xfrm>
          <a:off x="7360912" y="1556029"/>
          <a:ext cx="3937984" cy="2494280"/>
        </p:xfrm>
        <a:graphic>
          <a:graphicData uri="http://schemas.openxmlformats.org/drawingml/2006/table">
            <a:tbl>
              <a:tblPr firstRow="1" bandRow="1">
                <a:tableStyleId>{5C22544A-7EE6-4342-B048-85BDC9FD1C3A}</a:tableStyleId>
              </a:tblPr>
              <a:tblGrid>
                <a:gridCol w="1630680">
                  <a:extLst>
                    <a:ext uri="{9D8B030D-6E8A-4147-A177-3AD203B41FA5}">
                      <a16:colId xmlns:a16="http://schemas.microsoft.com/office/drawing/2014/main" val="4005373676"/>
                    </a:ext>
                  </a:extLst>
                </a:gridCol>
                <a:gridCol w="2307304">
                  <a:extLst>
                    <a:ext uri="{9D8B030D-6E8A-4147-A177-3AD203B41FA5}">
                      <a16:colId xmlns:a16="http://schemas.microsoft.com/office/drawing/2014/main" val="3373975780"/>
                    </a:ext>
                  </a:extLst>
                </a:gridCol>
              </a:tblGrid>
              <a:tr h="370840">
                <a:tc>
                  <a:txBody>
                    <a:bodyPr/>
                    <a:lstStyle/>
                    <a:p>
                      <a:r>
                        <a:rPr lang="de-DE" dirty="0"/>
                        <a:t>Körpergröße</a:t>
                      </a:r>
                    </a:p>
                  </a:txBody>
                  <a:tcPr/>
                </a:tc>
                <a:tc>
                  <a:txBody>
                    <a:bodyPr/>
                    <a:lstStyle/>
                    <a:p>
                      <a:r>
                        <a:rPr lang="de-DE" dirty="0"/>
                        <a:t>Körpergröße (Min-Max skaliert)</a:t>
                      </a:r>
                    </a:p>
                  </a:txBody>
                  <a:tcPr/>
                </a:tc>
                <a:extLst>
                  <a:ext uri="{0D108BD9-81ED-4DB2-BD59-A6C34878D82A}">
                    <a16:rowId xmlns:a16="http://schemas.microsoft.com/office/drawing/2014/main" val="1734268836"/>
                  </a:ext>
                </a:extLst>
              </a:tr>
              <a:tr h="370840">
                <a:tc>
                  <a:txBody>
                    <a:bodyPr/>
                    <a:lstStyle/>
                    <a:p>
                      <a:r>
                        <a:rPr lang="de-DE" dirty="0"/>
                        <a:t>190</a:t>
                      </a:r>
                    </a:p>
                  </a:txBody>
                  <a:tcPr/>
                </a:tc>
                <a:tc>
                  <a:txBody>
                    <a:bodyPr/>
                    <a:lstStyle/>
                    <a:p>
                      <a:r>
                        <a:rPr lang="de-DE" dirty="0"/>
                        <a:t>1</a:t>
                      </a:r>
                    </a:p>
                  </a:txBody>
                  <a:tcPr/>
                </a:tc>
                <a:extLst>
                  <a:ext uri="{0D108BD9-81ED-4DB2-BD59-A6C34878D82A}">
                    <a16:rowId xmlns:a16="http://schemas.microsoft.com/office/drawing/2014/main" val="1854002824"/>
                  </a:ext>
                </a:extLst>
              </a:tr>
              <a:tr h="370840">
                <a:tc>
                  <a:txBody>
                    <a:bodyPr/>
                    <a:lstStyle/>
                    <a:p>
                      <a:r>
                        <a:rPr lang="de-DE" dirty="0"/>
                        <a:t>175</a:t>
                      </a:r>
                    </a:p>
                  </a:txBody>
                  <a:tcPr/>
                </a:tc>
                <a:tc>
                  <a:txBody>
                    <a:bodyPr/>
                    <a:lstStyle/>
                    <a:p>
                      <a:r>
                        <a:rPr lang="de-DE" dirty="0"/>
                        <a:t>0.57</a:t>
                      </a:r>
                    </a:p>
                  </a:txBody>
                  <a:tcPr/>
                </a:tc>
                <a:extLst>
                  <a:ext uri="{0D108BD9-81ED-4DB2-BD59-A6C34878D82A}">
                    <a16:rowId xmlns:a16="http://schemas.microsoft.com/office/drawing/2014/main" val="3601045098"/>
                  </a:ext>
                </a:extLst>
              </a:tr>
              <a:tr h="370840">
                <a:tc>
                  <a:txBody>
                    <a:bodyPr/>
                    <a:lstStyle/>
                    <a:p>
                      <a:r>
                        <a:rPr lang="de-DE" dirty="0"/>
                        <a:t>155</a:t>
                      </a:r>
                    </a:p>
                  </a:txBody>
                  <a:tcPr/>
                </a:tc>
                <a:tc>
                  <a:txBody>
                    <a:bodyPr/>
                    <a:lstStyle/>
                    <a:p>
                      <a:r>
                        <a:rPr lang="de-DE" dirty="0"/>
                        <a:t>0</a:t>
                      </a:r>
                    </a:p>
                  </a:txBody>
                  <a:tcPr/>
                </a:tc>
                <a:extLst>
                  <a:ext uri="{0D108BD9-81ED-4DB2-BD59-A6C34878D82A}">
                    <a16:rowId xmlns:a16="http://schemas.microsoft.com/office/drawing/2014/main" val="3587126038"/>
                  </a:ext>
                </a:extLst>
              </a:tr>
              <a:tr h="370840">
                <a:tc>
                  <a:txBody>
                    <a:bodyPr/>
                    <a:lstStyle/>
                    <a:p>
                      <a:r>
                        <a:rPr lang="de-DE" dirty="0"/>
                        <a:t>176</a:t>
                      </a:r>
                    </a:p>
                  </a:txBody>
                  <a:tcPr/>
                </a:tc>
                <a:tc>
                  <a:txBody>
                    <a:bodyPr/>
                    <a:lstStyle/>
                    <a:p>
                      <a:r>
                        <a:rPr lang="de-DE" dirty="0"/>
                        <a:t>0.6</a:t>
                      </a:r>
                    </a:p>
                  </a:txBody>
                  <a:tcPr/>
                </a:tc>
                <a:extLst>
                  <a:ext uri="{0D108BD9-81ED-4DB2-BD59-A6C34878D82A}">
                    <a16:rowId xmlns:a16="http://schemas.microsoft.com/office/drawing/2014/main" val="1301606200"/>
                  </a:ext>
                </a:extLst>
              </a:tr>
              <a:tr h="370840">
                <a:tc>
                  <a:txBody>
                    <a:bodyPr/>
                    <a:lstStyle/>
                    <a:p>
                      <a:r>
                        <a:rPr lang="de-DE" dirty="0"/>
                        <a:t>164</a:t>
                      </a:r>
                    </a:p>
                  </a:txBody>
                  <a:tcPr/>
                </a:tc>
                <a:tc>
                  <a:txBody>
                    <a:bodyPr/>
                    <a:lstStyle/>
                    <a:p>
                      <a:r>
                        <a:rPr lang="de-DE" dirty="0"/>
                        <a:t>0.257</a:t>
                      </a:r>
                    </a:p>
                  </a:txBody>
                  <a:tcPr/>
                </a:tc>
                <a:extLst>
                  <a:ext uri="{0D108BD9-81ED-4DB2-BD59-A6C34878D82A}">
                    <a16:rowId xmlns:a16="http://schemas.microsoft.com/office/drawing/2014/main" val="392840237"/>
                  </a:ext>
                </a:extLst>
              </a:tr>
            </a:tbl>
          </a:graphicData>
        </a:graphic>
      </p:graphicFrame>
    </p:spTree>
    <p:extLst>
      <p:ext uri="{BB962C8B-B14F-4D97-AF65-F5344CB8AC3E}">
        <p14:creationId xmlns:p14="http://schemas.microsoft.com/office/powerpoint/2010/main" val="30934392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5F0145-B658-284A-AFA8-2267F7C4AC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4B6A074-48EB-D84C-B56C-CFACA76735EE}"/>
              </a:ext>
            </a:extLst>
          </p:cNvPr>
          <p:cNvSpPr>
            <a:spLocks noGrp="1"/>
          </p:cNvSpPr>
          <p:nvPr>
            <p:ph type="body" sz="quarter" idx="13"/>
          </p:nvPr>
        </p:nvSpPr>
        <p:spPr/>
        <p:txBody>
          <a:bodyPr/>
          <a:lstStyle/>
          <a:p>
            <a:r>
              <a:rPr lang="de-DE" dirty="0"/>
              <a:t>Data Preprocessing - Normalisierung</a:t>
            </a:r>
          </a:p>
        </p:txBody>
      </p:sp>
      <p:sp>
        <p:nvSpPr>
          <p:cNvPr id="5" name="Textfeld 4">
            <a:extLst>
              <a:ext uri="{FF2B5EF4-FFF2-40B4-BE49-F238E27FC236}">
                <a16:creationId xmlns:a16="http://schemas.microsoft.com/office/drawing/2014/main" id="{E4372C38-3D5A-2D4A-9EA3-DEAC95C3D665}"/>
              </a:ext>
            </a:extLst>
          </p:cNvPr>
          <p:cNvSpPr txBox="1"/>
          <p:nvPr/>
        </p:nvSpPr>
        <p:spPr>
          <a:xfrm>
            <a:off x="550607" y="1592826"/>
            <a:ext cx="1126992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Normalisierung durch Standard Skalierung (</a:t>
            </a:r>
            <a:r>
              <a:rPr lang="de-DE" dirty="0" err="1">
                <a:latin typeface="Arial Standard" charset="0"/>
              </a:rPr>
              <a:t>z</a:t>
            </a:r>
            <a:r>
              <a:rPr lang="de-DE" dirty="0">
                <a:latin typeface="Arial Standard" charset="0"/>
              </a:rPr>
              <a:t>-Standardisierung)</a:t>
            </a:r>
          </a:p>
          <a:p>
            <a:pPr marL="285750" indent="-285750">
              <a:lnSpc>
                <a:spcPct val="110000"/>
              </a:lnSpc>
              <a:buFont typeface="Arial" panose="020B0604020202020204" pitchFamily="34" charset="0"/>
              <a:buChar char="•"/>
            </a:pPr>
            <a:r>
              <a:rPr lang="de-DE" dirty="0">
                <a:latin typeface="Arial Standard" charset="0"/>
              </a:rPr>
              <a:t>Das Merkmal hat einen Mittelwert von 0 und eine </a:t>
            </a:r>
            <a:r>
              <a:rPr lang="de-DE" i="1" dirty="0">
                <a:latin typeface="Arial Standard" charset="0"/>
              </a:rPr>
              <a:t>Unit </a:t>
            </a:r>
            <a:r>
              <a:rPr lang="de-DE" i="1" dirty="0" err="1">
                <a:latin typeface="Arial Standard" charset="0"/>
              </a:rPr>
              <a:t>variance</a:t>
            </a:r>
            <a:r>
              <a:rPr lang="de-DE" i="1" dirty="0">
                <a:latin typeface="Arial Standard" charset="0"/>
              </a:rPr>
              <a:t>, </a:t>
            </a:r>
            <a:r>
              <a:rPr lang="de-DE" dirty="0">
                <a:latin typeface="Arial Standard" charset="0"/>
              </a:rPr>
              <a:t>sprich bei einer unendlichen Stichprobe geht die Standardabweichung gegen 1</a:t>
            </a:r>
          </a:p>
        </p:txBody>
      </p:sp>
      <mc:AlternateContent xmlns:mc="http://schemas.openxmlformats.org/markup-compatibility/2006" xmlns:a14="http://schemas.microsoft.com/office/drawing/2010/main">
        <mc:Choice Requires="a14">
          <p:sp>
            <p:nvSpPr>
              <p:cNvPr id="6" name="Textfeld 5">
                <a:extLst>
                  <a:ext uri="{FF2B5EF4-FFF2-40B4-BE49-F238E27FC236}">
                    <a16:creationId xmlns:a16="http://schemas.microsoft.com/office/drawing/2014/main" id="{1A795B4C-6B97-FC4A-A9FF-509963BC83BC}"/>
                  </a:ext>
                </a:extLst>
              </p:cNvPr>
              <p:cNvSpPr txBox="1"/>
              <p:nvPr/>
            </p:nvSpPr>
            <p:spPr>
              <a:xfrm>
                <a:off x="1057591" y="2858108"/>
                <a:ext cx="1208180" cy="562783"/>
              </a:xfrm>
              <a:prstGeom prst="rect">
                <a:avLst/>
              </a:prstGeom>
              <a:noFill/>
            </p:spPr>
            <p:txBody>
              <a:bodyPr vert="horz" wrap="squar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sSubSup>
                        <m:sSubSupPr>
                          <m:ctrlPr>
                            <a:rPr lang="de-DE" b="0" i="1" smtClean="0">
                              <a:latin typeface="Cambria Math" panose="02040503050406030204" pitchFamily="18" charset="0"/>
                            </a:rPr>
                          </m:ctrlPr>
                        </m:sSubSupPr>
                        <m:e>
                          <m:r>
                            <a:rPr lang="de-DE" b="0" i="1" smtClean="0">
                              <a:latin typeface="Cambria Math" panose="02040503050406030204" pitchFamily="18" charset="0"/>
                            </a:rPr>
                            <m:t>𝑥</m:t>
                          </m:r>
                        </m:e>
                        <m:sub>
                          <m:r>
                            <a:rPr lang="de-DE" b="0" i="1" smtClean="0">
                              <a:latin typeface="Cambria Math" panose="02040503050406030204" pitchFamily="18" charset="0"/>
                            </a:rPr>
                            <m:t>𝑖</m:t>
                          </m:r>
                        </m:sub>
                        <m:sup>
                          <m:r>
                            <a:rPr lang="de-DE" b="0" i="1" smtClean="0">
                              <a:latin typeface="Cambria Math" panose="02040503050406030204" pitchFamily="18" charset="0"/>
                            </a:rPr>
                            <m:t>′</m:t>
                          </m:r>
                        </m:sup>
                      </m:sSubSup>
                      <m:r>
                        <a:rPr lang="de-DE" b="0" i="1" smtClean="0">
                          <a:latin typeface="Cambria Math" panose="02040503050406030204" pitchFamily="18" charset="0"/>
                          <a:ea typeface="Cambria Math" panose="02040503050406030204" pitchFamily="18" charset="0"/>
                        </a:rPr>
                        <m:t>=</m:t>
                      </m:r>
                      <m:f>
                        <m:fPr>
                          <m:ctrlPr>
                            <a:rPr lang="de-DE" b="0" i="1" smtClean="0">
                              <a:latin typeface="Cambria Math" panose="02040503050406030204" pitchFamily="18" charset="0"/>
                              <a:ea typeface="Cambria Math" panose="02040503050406030204" pitchFamily="18" charset="0"/>
                            </a:rPr>
                          </m:ctrlPr>
                        </m:fPr>
                        <m:num>
                          <m:sSub>
                            <m:sSubPr>
                              <m:ctrlPr>
                                <a:rPr lang="de-DE" b="0" i="1" smtClean="0">
                                  <a:latin typeface="Cambria Math" panose="02040503050406030204" pitchFamily="18" charset="0"/>
                                  <a:ea typeface="Cambria Math" panose="02040503050406030204" pitchFamily="18" charset="0"/>
                                </a:rPr>
                              </m:ctrlPr>
                            </m:sSubPr>
                            <m:e>
                              <m:r>
                                <a:rPr lang="de-DE" b="0" i="1" smtClean="0">
                                  <a:latin typeface="Cambria Math" panose="02040503050406030204" pitchFamily="18" charset="0"/>
                                  <a:ea typeface="Cambria Math" panose="02040503050406030204" pitchFamily="18" charset="0"/>
                                </a:rPr>
                                <m:t>𝑥</m:t>
                              </m:r>
                            </m:e>
                            <m:sub>
                              <m:r>
                                <a:rPr lang="de-DE" b="0" i="1" smtClean="0">
                                  <a:latin typeface="Cambria Math" panose="02040503050406030204" pitchFamily="18" charset="0"/>
                                  <a:ea typeface="Cambria Math" panose="02040503050406030204" pitchFamily="18" charset="0"/>
                                </a:rPr>
                                <m:t>𝑖</m:t>
                              </m:r>
                            </m:sub>
                          </m:sSub>
                          <m:r>
                            <a:rPr lang="de-DE" b="0" i="1" smtClean="0">
                              <a:latin typeface="Cambria Math" panose="02040503050406030204" pitchFamily="18" charset="0"/>
                              <a:ea typeface="Cambria Math" panose="02040503050406030204" pitchFamily="18" charset="0"/>
                            </a:rPr>
                            <m:t>−</m:t>
                          </m:r>
                          <m:acc>
                            <m:accPr>
                              <m:chr m:val="̅"/>
                              <m:ctrlPr>
                                <a:rPr lang="de-DE" b="0" i="1" smtClean="0">
                                  <a:latin typeface="Cambria Math" panose="02040503050406030204" pitchFamily="18" charset="0"/>
                                  <a:ea typeface="Cambria Math" panose="02040503050406030204" pitchFamily="18" charset="0"/>
                                </a:rPr>
                              </m:ctrlPr>
                            </m:accPr>
                            <m:e>
                              <m:r>
                                <a:rPr lang="de-DE" b="0" i="1" smtClean="0">
                                  <a:latin typeface="Cambria Math" panose="02040503050406030204" pitchFamily="18" charset="0"/>
                                  <a:ea typeface="Cambria Math" panose="02040503050406030204" pitchFamily="18" charset="0"/>
                                </a:rPr>
                                <m:t>𝑥</m:t>
                              </m:r>
                            </m:e>
                          </m:acc>
                        </m:num>
                        <m:den>
                          <m:r>
                            <a:rPr lang="de-DE" b="0" i="1" smtClean="0">
                              <a:latin typeface="Cambria Math" panose="02040503050406030204" pitchFamily="18" charset="0"/>
                              <a:ea typeface="Cambria Math" panose="02040503050406030204" pitchFamily="18" charset="0"/>
                            </a:rPr>
                            <m:t>𝜎</m:t>
                          </m:r>
                        </m:den>
                      </m:f>
                    </m:oMath>
                  </m:oMathPara>
                </a14:m>
                <a:endParaRPr lang="de-DE" dirty="0">
                  <a:latin typeface="Arial Standard" charset="0"/>
                </a:endParaRPr>
              </a:p>
            </p:txBody>
          </p:sp>
        </mc:Choice>
        <mc:Fallback xmlns="">
          <p:sp>
            <p:nvSpPr>
              <p:cNvPr id="6" name="Textfeld 5">
                <a:extLst>
                  <a:ext uri="{FF2B5EF4-FFF2-40B4-BE49-F238E27FC236}">
                    <a16:creationId xmlns:a16="http://schemas.microsoft.com/office/drawing/2014/main" id="{1A795B4C-6B97-FC4A-A9FF-509963BC83BC}"/>
                  </a:ext>
                </a:extLst>
              </p:cNvPr>
              <p:cNvSpPr txBox="1">
                <a:spLocks noRot="1" noChangeAspect="1" noMove="1" noResize="1" noEditPoints="1" noAdjustHandles="1" noChangeArrowheads="1" noChangeShapeType="1" noTextEdit="1"/>
              </p:cNvSpPr>
              <p:nvPr/>
            </p:nvSpPr>
            <p:spPr>
              <a:xfrm>
                <a:off x="1057591" y="2858108"/>
                <a:ext cx="1208180" cy="562783"/>
              </a:xfrm>
              <a:prstGeom prst="rect">
                <a:avLst/>
              </a:prstGeom>
              <a:blipFill>
                <a:blip r:embed="rId2"/>
                <a:stretch>
                  <a:fillRect b="-8889"/>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8" name="Textfeld 7">
                <a:extLst>
                  <a:ext uri="{FF2B5EF4-FFF2-40B4-BE49-F238E27FC236}">
                    <a16:creationId xmlns:a16="http://schemas.microsoft.com/office/drawing/2014/main" id="{B8EEA36A-1079-F745-9F71-E3EF9D8F2AE8}"/>
                  </a:ext>
                </a:extLst>
              </p:cNvPr>
              <p:cNvSpPr txBox="1"/>
              <p:nvPr/>
            </p:nvSpPr>
            <p:spPr>
              <a:xfrm>
                <a:off x="2755659" y="4447129"/>
                <a:ext cx="1401730" cy="856838"/>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acc>
                        <m:accPr>
                          <m:chr m:val="̅"/>
                          <m:ctrlPr>
                            <a:rPr lang="de-DE" i="1" smtClean="0">
                              <a:latin typeface="Cambria Math" panose="02040503050406030204" pitchFamily="18" charset="0"/>
                            </a:rPr>
                          </m:ctrlPr>
                        </m:accPr>
                        <m:e>
                          <m:r>
                            <a:rPr lang="de-DE" b="0" i="1" smtClean="0">
                              <a:latin typeface="Cambria Math" panose="02040503050406030204" pitchFamily="18" charset="0"/>
                            </a:rPr>
                            <m:t>𝑥</m:t>
                          </m:r>
                        </m:e>
                      </m:acc>
                      <m:r>
                        <a:rPr lang="de-DE" b="0" i="1" smtClean="0">
                          <a:latin typeface="Cambria Math" panose="02040503050406030204" pitchFamily="18" charset="0"/>
                        </a:rPr>
                        <m:t>=</m:t>
                      </m:r>
                      <m:f>
                        <m:fPr>
                          <m:ctrlPr>
                            <a:rPr lang="de-DE" b="0" i="1" smtClean="0">
                              <a:latin typeface="Cambria Math" panose="02040503050406030204" pitchFamily="18" charset="0"/>
                            </a:rPr>
                          </m:ctrlPr>
                        </m:fPr>
                        <m:num>
                          <m:r>
                            <a:rPr lang="de-DE" b="0" i="1" smtClean="0">
                              <a:latin typeface="Cambria Math" panose="02040503050406030204" pitchFamily="18" charset="0"/>
                            </a:rPr>
                            <m:t>1</m:t>
                          </m:r>
                        </m:num>
                        <m:den>
                          <m:r>
                            <a:rPr lang="de-DE" b="0" i="1" smtClean="0">
                              <a:latin typeface="Cambria Math" panose="02040503050406030204" pitchFamily="18" charset="0"/>
                            </a:rPr>
                            <m:t>𝑁</m:t>
                          </m:r>
                        </m:den>
                      </m:f>
                      <m:nary>
                        <m:naryPr>
                          <m:chr m:val="∑"/>
                          <m:ctrlPr>
                            <a:rPr lang="de-DE" b="0" i="1" smtClean="0">
                              <a:latin typeface="Cambria Math" panose="02040503050406030204" pitchFamily="18" charset="0"/>
                            </a:rPr>
                          </m:ctrlPr>
                        </m:naryPr>
                        <m:sub>
                          <m:r>
                            <m:rPr>
                              <m:brk m:alnAt="23"/>
                            </m:rPr>
                            <a:rPr lang="de-DE" b="0" i="1" smtClean="0">
                              <a:latin typeface="Cambria Math" panose="02040503050406030204" pitchFamily="18" charset="0"/>
                            </a:rPr>
                            <m:t>𝑖</m:t>
                          </m:r>
                          <m:r>
                            <a:rPr lang="de-DE" b="0" i="1" smtClean="0">
                              <a:latin typeface="Cambria Math" panose="02040503050406030204" pitchFamily="18" charset="0"/>
                            </a:rPr>
                            <m:t>=1</m:t>
                          </m:r>
                        </m:sub>
                        <m:sup>
                          <m:r>
                            <a:rPr lang="de-DE" b="0" i="1" smtClean="0">
                              <a:latin typeface="Cambria Math" panose="02040503050406030204" pitchFamily="18" charset="0"/>
                            </a:rPr>
                            <m:t>𝑁</m:t>
                          </m:r>
                        </m:sup>
                        <m:e>
                          <m:d>
                            <m:dPr>
                              <m:ctrlPr>
                                <a:rPr lang="de-DE" b="0" i="1" smtClean="0">
                                  <a:latin typeface="Cambria Math" panose="02040503050406030204" pitchFamily="18" charset="0"/>
                                </a:rPr>
                              </m:ctrlPr>
                            </m:dPr>
                            <m:e>
                              <m:sSub>
                                <m:sSubPr>
                                  <m:ctrlPr>
                                    <a:rPr lang="de-DE" b="0" i="1" smtClean="0">
                                      <a:latin typeface="Cambria Math" panose="02040503050406030204" pitchFamily="18" charset="0"/>
                                    </a:rPr>
                                  </m:ctrlPr>
                                </m:sSubPr>
                                <m:e>
                                  <m:r>
                                    <a:rPr lang="de-DE" b="0" i="1" smtClean="0">
                                      <a:latin typeface="Cambria Math" panose="02040503050406030204" pitchFamily="18" charset="0"/>
                                    </a:rPr>
                                    <m:t>𝑥</m:t>
                                  </m:r>
                                </m:e>
                                <m:sub>
                                  <m:r>
                                    <a:rPr lang="de-DE" b="0" i="1" smtClean="0">
                                      <a:latin typeface="Cambria Math" panose="02040503050406030204" pitchFamily="18" charset="0"/>
                                    </a:rPr>
                                    <m:t>𝑖</m:t>
                                  </m:r>
                                </m:sub>
                              </m:sSub>
                            </m:e>
                          </m:d>
                        </m:e>
                      </m:nary>
                    </m:oMath>
                  </m:oMathPara>
                </a14:m>
                <a:endParaRPr lang="de-DE" dirty="0">
                  <a:latin typeface="Arial Standard" charset="0"/>
                </a:endParaRPr>
              </a:p>
            </p:txBody>
          </p:sp>
        </mc:Choice>
        <mc:Fallback xmlns="">
          <p:sp>
            <p:nvSpPr>
              <p:cNvPr id="8" name="Textfeld 7">
                <a:extLst>
                  <a:ext uri="{FF2B5EF4-FFF2-40B4-BE49-F238E27FC236}">
                    <a16:creationId xmlns:a16="http://schemas.microsoft.com/office/drawing/2014/main" id="{B8EEA36A-1079-F745-9F71-E3EF9D8F2AE8}"/>
                  </a:ext>
                </a:extLst>
              </p:cNvPr>
              <p:cNvSpPr txBox="1">
                <a:spLocks noRot="1" noChangeAspect="1" noMove="1" noResize="1" noEditPoints="1" noAdjustHandles="1" noChangeArrowheads="1" noChangeShapeType="1" noTextEdit="1"/>
              </p:cNvSpPr>
              <p:nvPr/>
            </p:nvSpPr>
            <p:spPr>
              <a:xfrm>
                <a:off x="2755659" y="4447129"/>
                <a:ext cx="1401730" cy="856838"/>
              </a:xfrm>
              <a:prstGeom prst="rect">
                <a:avLst/>
              </a:prstGeom>
              <a:blipFill>
                <a:blip r:embed="rId3"/>
                <a:stretch>
                  <a:fillRect l="-12500" t="-92647" r="-9821" b="-158824"/>
                </a:stretch>
              </a:blipFill>
            </p:spPr>
            <p:txBody>
              <a:bodyPr/>
              <a:lstStyle/>
              <a:p>
                <a:r>
                  <a:rPr lang="de-DE">
                    <a:noFill/>
                  </a:rPr>
                  <a:t> </a:t>
                </a:r>
              </a:p>
            </p:txBody>
          </p:sp>
        </mc:Fallback>
      </mc:AlternateContent>
      <p:sp>
        <p:nvSpPr>
          <p:cNvPr id="9" name="Textfeld 8">
            <a:extLst>
              <a:ext uri="{FF2B5EF4-FFF2-40B4-BE49-F238E27FC236}">
                <a16:creationId xmlns:a16="http://schemas.microsoft.com/office/drawing/2014/main" id="{51F29220-1528-444E-B974-2946612DEF15}"/>
              </a:ext>
            </a:extLst>
          </p:cNvPr>
          <p:cNvSpPr txBox="1"/>
          <p:nvPr/>
        </p:nvSpPr>
        <p:spPr>
          <a:xfrm>
            <a:off x="1345700" y="4553239"/>
            <a:ext cx="135096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Mittelwert</a:t>
            </a:r>
          </a:p>
        </p:txBody>
      </p:sp>
      <p:sp>
        <p:nvSpPr>
          <p:cNvPr id="10" name="Textfeld 9">
            <a:extLst>
              <a:ext uri="{FF2B5EF4-FFF2-40B4-BE49-F238E27FC236}">
                <a16:creationId xmlns:a16="http://schemas.microsoft.com/office/drawing/2014/main" id="{7404D4F2-D4B8-404B-810A-2149DD2B8547}"/>
              </a:ext>
            </a:extLst>
          </p:cNvPr>
          <p:cNvSpPr txBox="1"/>
          <p:nvPr/>
        </p:nvSpPr>
        <p:spPr>
          <a:xfrm>
            <a:off x="4826319" y="4553239"/>
            <a:ext cx="253077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Standardabweichung</a:t>
            </a:r>
          </a:p>
        </p:txBody>
      </p:sp>
      <p:sp>
        <p:nvSpPr>
          <p:cNvPr id="11" name="Textfeld 10">
            <a:extLst>
              <a:ext uri="{FF2B5EF4-FFF2-40B4-BE49-F238E27FC236}">
                <a16:creationId xmlns:a16="http://schemas.microsoft.com/office/drawing/2014/main" id="{0FF13642-FC66-BF46-A631-BAA61DD01E28}"/>
              </a:ext>
            </a:extLst>
          </p:cNvPr>
          <p:cNvSpPr txBox="1"/>
          <p:nvPr/>
        </p:nvSpPr>
        <p:spPr>
          <a:xfrm>
            <a:off x="1326035" y="3664756"/>
            <a:ext cx="67129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mit</a:t>
            </a:r>
          </a:p>
        </p:txBody>
      </p:sp>
      <mc:AlternateContent xmlns:mc="http://schemas.openxmlformats.org/markup-compatibility/2006" xmlns:a14="http://schemas.microsoft.com/office/drawing/2010/main">
        <mc:Choice Requires="a14">
          <p:sp>
            <p:nvSpPr>
              <p:cNvPr id="12" name="Textfeld 11">
                <a:extLst>
                  <a:ext uri="{FF2B5EF4-FFF2-40B4-BE49-F238E27FC236}">
                    <a16:creationId xmlns:a16="http://schemas.microsoft.com/office/drawing/2014/main" id="{027300D1-3895-A546-AC45-0F7D2D2676B7}"/>
                  </a:ext>
                </a:extLst>
              </p:cNvPr>
              <p:cNvSpPr txBox="1"/>
              <p:nvPr/>
            </p:nvSpPr>
            <p:spPr>
              <a:xfrm>
                <a:off x="7357095" y="4282854"/>
                <a:ext cx="2102242" cy="118538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i="1" smtClean="0">
                          <a:latin typeface="Cambria Math" panose="02040503050406030204" pitchFamily="18" charset="0"/>
                          <a:ea typeface="Cambria Math" panose="02040503050406030204" pitchFamily="18" charset="0"/>
                        </a:rPr>
                        <m:t>𝜎</m:t>
                      </m:r>
                      <m:r>
                        <a:rPr lang="de-DE" b="0" i="1" smtClean="0">
                          <a:latin typeface="Cambria Math" panose="02040503050406030204" pitchFamily="18" charset="0"/>
                        </a:rPr>
                        <m:t>=</m:t>
                      </m:r>
                      <m:rad>
                        <m:radPr>
                          <m:degHide m:val="on"/>
                          <m:ctrlPr>
                            <a:rPr lang="de-DE" b="0" i="1" smtClean="0">
                              <a:latin typeface="Cambria Math" panose="02040503050406030204" pitchFamily="18" charset="0"/>
                            </a:rPr>
                          </m:ctrlPr>
                        </m:radPr>
                        <m:deg/>
                        <m:e>
                          <m:f>
                            <m:fPr>
                              <m:ctrlPr>
                                <a:rPr lang="de-DE" i="1">
                                  <a:latin typeface="Cambria Math" panose="02040503050406030204" pitchFamily="18" charset="0"/>
                                </a:rPr>
                              </m:ctrlPr>
                            </m:fPr>
                            <m:num>
                              <m:r>
                                <a:rPr lang="de-DE" i="1">
                                  <a:latin typeface="Cambria Math" panose="02040503050406030204" pitchFamily="18" charset="0"/>
                                </a:rPr>
                                <m:t>1</m:t>
                              </m:r>
                            </m:num>
                            <m:den>
                              <m:r>
                                <a:rPr lang="de-DE" i="1">
                                  <a:latin typeface="Cambria Math" panose="02040503050406030204" pitchFamily="18" charset="0"/>
                                </a:rPr>
                                <m:t>𝑁</m:t>
                              </m:r>
                            </m:den>
                          </m:f>
                          <m:nary>
                            <m:naryPr>
                              <m:chr m:val="∑"/>
                              <m:ctrlPr>
                                <a:rPr lang="de-DE" i="1">
                                  <a:latin typeface="Cambria Math" panose="02040503050406030204" pitchFamily="18" charset="0"/>
                                </a:rPr>
                              </m:ctrlPr>
                            </m:naryPr>
                            <m:sub>
                              <m:r>
                                <m:rPr>
                                  <m:brk m:alnAt="23"/>
                                </m:rPr>
                                <a:rPr lang="de-DE" i="1">
                                  <a:latin typeface="Cambria Math" panose="02040503050406030204" pitchFamily="18" charset="0"/>
                                </a:rPr>
                                <m:t>𝑖</m:t>
                              </m:r>
                              <m:r>
                                <a:rPr lang="de-DE" i="1">
                                  <a:latin typeface="Cambria Math" panose="02040503050406030204" pitchFamily="18" charset="0"/>
                                </a:rPr>
                                <m:t>=1</m:t>
                              </m:r>
                            </m:sub>
                            <m:sup>
                              <m:r>
                                <a:rPr lang="de-DE" i="1">
                                  <a:latin typeface="Cambria Math" panose="02040503050406030204" pitchFamily="18" charset="0"/>
                                </a:rPr>
                                <m:t>𝑁</m:t>
                              </m:r>
                            </m:sup>
                            <m:e>
                              <m:sSup>
                                <m:sSupPr>
                                  <m:ctrlPr>
                                    <a:rPr lang="de-DE" i="1">
                                      <a:latin typeface="Cambria Math" panose="02040503050406030204" pitchFamily="18" charset="0"/>
                                    </a:rPr>
                                  </m:ctrlPr>
                                </m:sSupPr>
                                <m:e>
                                  <m:d>
                                    <m:dPr>
                                      <m:ctrlPr>
                                        <a:rPr lang="de-DE" i="1">
                                          <a:latin typeface="Cambria Math" panose="02040503050406030204" pitchFamily="18" charset="0"/>
                                        </a:rPr>
                                      </m:ctrlPr>
                                    </m:dPr>
                                    <m:e>
                                      <m:sSub>
                                        <m:sSubPr>
                                          <m:ctrlPr>
                                            <a:rPr lang="de-DE" i="1">
                                              <a:latin typeface="Cambria Math" panose="02040503050406030204" pitchFamily="18" charset="0"/>
                                            </a:rPr>
                                          </m:ctrlPr>
                                        </m:sSubPr>
                                        <m:e>
                                          <m:r>
                                            <a:rPr lang="de-DE" i="1">
                                              <a:latin typeface="Cambria Math" panose="02040503050406030204" pitchFamily="18" charset="0"/>
                                            </a:rPr>
                                            <m:t>𝑥</m:t>
                                          </m:r>
                                        </m:e>
                                        <m:sub>
                                          <m:r>
                                            <a:rPr lang="de-DE" i="1">
                                              <a:latin typeface="Cambria Math" panose="02040503050406030204" pitchFamily="18" charset="0"/>
                                            </a:rPr>
                                            <m:t>𝑖</m:t>
                                          </m:r>
                                        </m:sub>
                                      </m:sSub>
                                      <m:r>
                                        <a:rPr lang="de-DE" i="1">
                                          <a:latin typeface="Cambria Math" panose="02040503050406030204" pitchFamily="18" charset="0"/>
                                        </a:rPr>
                                        <m:t>−</m:t>
                                      </m:r>
                                      <m:acc>
                                        <m:accPr>
                                          <m:chr m:val="̅"/>
                                          <m:ctrlPr>
                                            <a:rPr lang="de-DE" i="1">
                                              <a:latin typeface="Cambria Math" panose="02040503050406030204" pitchFamily="18" charset="0"/>
                                              <a:ea typeface="Cambria Math" panose="02040503050406030204" pitchFamily="18" charset="0"/>
                                            </a:rPr>
                                          </m:ctrlPr>
                                        </m:accPr>
                                        <m:e>
                                          <m:r>
                                            <a:rPr lang="de-DE" i="1">
                                              <a:latin typeface="Cambria Math" panose="02040503050406030204" pitchFamily="18" charset="0"/>
                                              <a:ea typeface="Cambria Math" panose="02040503050406030204" pitchFamily="18" charset="0"/>
                                            </a:rPr>
                                            <m:t>𝑥</m:t>
                                          </m:r>
                                        </m:e>
                                      </m:acc>
                                    </m:e>
                                  </m:d>
                                </m:e>
                                <m:sup>
                                  <m:r>
                                    <a:rPr lang="de-DE" i="1">
                                      <a:latin typeface="Cambria Math" panose="02040503050406030204" pitchFamily="18" charset="0"/>
                                    </a:rPr>
                                    <m:t>2</m:t>
                                  </m:r>
                                </m:sup>
                              </m:sSup>
                            </m:e>
                          </m:nary>
                        </m:e>
                      </m:rad>
                    </m:oMath>
                  </m:oMathPara>
                </a14:m>
                <a:endParaRPr lang="de-DE" dirty="0">
                  <a:latin typeface="Arial Standard" charset="0"/>
                </a:endParaRPr>
              </a:p>
            </p:txBody>
          </p:sp>
        </mc:Choice>
        <mc:Fallback xmlns="">
          <p:sp>
            <p:nvSpPr>
              <p:cNvPr id="12" name="Textfeld 11">
                <a:extLst>
                  <a:ext uri="{FF2B5EF4-FFF2-40B4-BE49-F238E27FC236}">
                    <a16:creationId xmlns:a16="http://schemas.microsoft.com/office/drawing/2014/main" id="{027300D1-3895-A546-AC45-0F7D2D2676B7}"/>
                  </a:ext>
                </a:extLst>
              </p:cNvPr>
              <p:cNvSpPr txBox="1">
                <a:spLocks noRot="1" noChangeAspect="1" noMove="1" noResize="1" noEditPoints="1" noAdjustHandles="1" noChangeArrowheads="1" noChangeShapeType="1" noTextEdit="1"/>
              </p:cNvSpPr>
              <p:nvPr/>
            </p:nvSpPr>
            <p:spPr>
              <a:xfrm>
                <a:off x="7357095" y="4282854"/>
                <a:ext cx="2102242" cy="1185389"/>
              </a:xfrm>
              <a:prstGeom prst="rect">
                <a:avLst/>
              </a:prstGeom>
              <a:blipFill>
                <a:blip r:embed="rId4"/>
                <a:stretch>
                  <a:fillRect l="-602" t="-52128" b="-103191"/>
                </a:stretch>
              </a:blipFill>
            </p:spPr>
            <p:txBody>
              <a:bodyPr/>
              <a:lstStyle/>
              <a:p>
                <a:r>
                  <a:rPr lang="de-DE">
                    <a:noFill/>
                  </a:rPr>
                  <a:t> </a:t>
                </a:r>
              </a:p>
            </p:txBody>
          </p:sp>
        </mc:Fallback>
      </mc:AlternateContent>
    </p:spTree>
    <p:extLst>
      <p:ext uri="{BB962C8B-B14F-4D97-AF65-F5344CB8AC3E}">
        <p14:creationId xmlns:p14="http://schemas.microsoft.com/office/powerpoint/2010/main" val="30291333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55041F-E58D-F14F-8E8D-F5FB5F598ACF}"/>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B1178D5C-2F7D-CE45-A6AC-74AA35FE6BB2}"/>
              </a:ext>
            </a:extLst>
          </p:cNvPr>
          <p:cNvSpPr>
            <a:spLocks noGrp="1"/>
          </p:cNvSpPr>
          <p:nvPr>
            <p:ph type="body" sz="quarter" idx="13"/>
          </p:nvPr>
        </p:nvSpPr>
        <p:spPr/>
        <p:txBody>
          <a:bodyPr/>
          <a:lstStyle/>
          <a:p>
            <a:r>
              <a:rPr lang="de-DE" dirty="0"/>
              <a:t>Data Preprocessing - Encoding</a:t>
            </a:r>
          </a:p>
        </p:txBody>
      </p:sp>
      <p:sp>
        <p:nvSpPr>
          <p:cNvPr id="5" name="Textfeld 4">
            <a:extLst>
              <a:ext uri="{FF2B5EF4-FFF2-40B4-BE49-F238E27FC236}">
                <a16:creationId xmlns:a16="http://schemas.microsoft.com/office/drawing/2014/main" id="{BCD026C9-DABC-8643-83F0-C8861295E477}"/>
              </a:ext>
            </a:extLst>
          </p:cNvPr>
          <p:cNvSpPr txBox="1"/>
          <p:nvPr/>
        </p:nvSpPr>
        <p:spPr>
          <a:xfrm>
            <a:off x="371476" y="1556029"/>
            <a:ext cx="11449050" cy="2168112"/>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Viele </a:t>
            </a:r>
            <a:r>
              <a:rPr lang="de-DE" dirty="0" err="1">
                <a:latin typeface="Arial Standard" charset="0"/>
              </a:rPr>
              <a:t>Machine</a:t>
            </a:r>
            <a:r>
              <a:rPr lang="de-DE" dirty="0">
                <a:latin typeface="Arial Standard" charset="0"/>
              </a:rPr>
              <a:t> Learning Algorithmen können nur mit numerischen Attributen als Merkmal umgehen</a:t>
            </a:r>
          </a:p>
          <a:p>
            <a:pPr marL="285750" indent="-285750">
              <a:lnSpc>
                <a:spcPct val="110000"/>
              </a:lnSpc>
              <a:buFont typeface="Arial" panose="020B0604020202020204" pitchFamily="34" charset="0"/>
              <a:buChar char="•"/>
            </a:pPr>
            <a:r>
              <a:rPr lang="de-DE" dirty="0">
                <a:latin typeface="Arial Standard" charset="0"/>
              </a:rPr>
              <a:t>Grundsätzlich befinden sich mehrere kategorische Variablen in den Daten</a:t>
            </a:r>
          </a:p>
          <a:p>
            <a:pPr marL="285750" indent="-285750">
              <a:lnSpc>
                <a:spcPct val="110000"/>
              </a:lnSpc>
              <a:buFont typeface="Arial" panose="020B0604020202020204" pitchFamily="34" charset="0"/>
              <a:buChar char="•"/>
            </a:pPr>
            <a:r>
              <a:rPr lang="de-DE" dirty="0">
                <a:latin typeface="Arial Standard" charset="0"/>
              </a:rPr>
              <a:t>Encoding zielt darauf ab, kategorische in numerische Variablen zu konvertieren</a:t>
            </a:r>
          </a:p>
          <a:p>
            <a:pPr marL="285750" indent="-285750">
              <a:lnSpc>
                <a:spcPct val="110000"/>
              </a:lnSpc>
              <a:buFont typeface="Arial" panose="020B0604020202020204" pitchFamily="34" charset="0"/>
              <a:buChar char="•"/>
            </a:pPr>
            <a:r>
              <a:rPr lang="de-DE" dirty="0">
                <a:latin typeface="Arial Standard" charset="0"/>
              </a:rPr>
              <a:t>Es gibt verschiedene Möglichkeiten:</a:t>
            </a:r>
          </a:p>
          <a:p>
            <a:pPr marL="742950" lvl="1" indent="-285750">
              <a:lnSpc>
                <a:spcPct val="110000"/>
              </a:lnSpc>
              <a:buFont typeface="Arial" panose="020B0604020202020204" pitchFamily="34" charset="0"/>
              <a:buChar char="•"/>
            </a:pPr>
            <a:r>
              <a:rPr lang="de-DE" dirty="0">
                <a:latin typeface="Arial Standard" charset="0"/>
              </a:rPr>
              <a:t>Label Encoding</a:t>
            </a:r>
          </a:p>
          <a:p>
            <a:pPr marL="742950" lvl="1" indent="-285750">
              <a:lnSpc>
                <a:spcPct val="110000"/>
              </a:lnSpc>
              <a:buFont typeface="Arial" panose="020B0604020202020204" pitchFamily="34" charset="0"/>
              <a:buChar char="•"/>
            </a:pPr>
            <a:r>
              <a:rPr lang="de-DE" dirty="0" err="1">
                <a:latin typeface="Arial Standard" charset="0"/>
              </a:rPr>
              <a:t>One</a:t>
            </a:r>
            <a:r>
              <a:rPr lang="de-DE" dirty="0">
                <a:latin typeface="Arial Standard" charset="0"/>
              </a:rPr>
              <a:t>-Hot Encoding</a:t>
            </a:r>
          </a:p>
        </p:txBody>
      </p:sp>
    </p:spTree>
    <p:extLst>
      <p:ext uri="{BB962C8B-B14F-4D97-AF65-F5344CB8AC3E}">
        <p14:creationId xmlns:p14="http://schemas.microsoft.com/office/powerpoint/2010/main" val="18535310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A0CD46-29C5-664B-AEC1-8191F0BE608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C73F9D58-6BA1-694A-AB54-41EF5972D3D3}"/>
              </a:ext>
            </a:extLst>
          </p:cNvPr>
          <p:cNvSpPr>
            <a:spLocks noGrp="1"/>
          </p:cNvSpPr>
          <p:nvPr>
            <p:ph type="body" sz="quarter" idx="13"/>
          </p:nvPr>
        </p:nvSpPr>
        <p:spPr/>
        <p:txBody>
          <a:bodyPr/>
          <a:lstStyle/>
          <a:p>
            <a:r>
              <a:rPr lang="de-DE" dirty="0"/>
              <a:t>Data Preprocessing - Encoding</a:t>
            </a:r>
          </a:p>
        </p:txBody>
      </p:sp>
      <p:graphicFrame>
        <p:nvGraphicFramePr>
          <p:cNvPr id="5" name="Tabelle 5">
            <a:extLst>
              <a:ext uri="{FF2B5EF4-FFF2-40B4-BE49-F238E27FC236}">
                <a16:creationId xmlns:a16="http://schemas.microsoft.com/office/drawing/2014/main" id="{4E7BEBBB-499E-BB47-AEBE-4C89A90E1AC5}"/>
              </a:ext>
            </a:extLst>
          </p:cNvPr>
          <p:cNvGraphicFramePr>
            <a:graphicFrameLocks noGrp="1"/>
          </p:cNvGraphicFramePr>
          <p:nvPr>
            <p:extLst>
              <p:ext uri="{D42A27DB-BD31-4B8C-83A1-F6EECF244321}">
                <p14:modId xmlns:p14="http://schemas.microsoft.com/office/powerpoint/2010/main" val="3937612074"/>
              </p:ext>
            </p:extLst>
          </p:nvPr>
        </p:nvGraphicFramePr>
        <p:xfrm>
          <a:off x="382951" y="2272517"/>
          <a:ext cx="2688160" cy="2438400"/>
        </p:xfrm>
        <a:graphic>
          <a:graphicData uri="http://schemas.openxmlformats.org/drawingml/2006/table">
            <a:tbl>
              <a:tblPr firstRow="1" bandRow="1">
                <a:tableStyleId>{5C22544A-7EE6-4342-B048-85BDC9FD1C3A}</a:tableStyleId>
              </a:tblPr>
              <a:tblGrid>
                <a:gridCol w="1157605">
                  <a:extLst>
                    <a:ext uri="{9D8B030D-6E8A-4147-A177-3AD203B41FA5}">
                      <a16:colId xmlns:a16="http://schemas.microsoft.com/office/drawing/2014/main" val="4083476342"/>
                    </a:ext>
                  </a:extLst>
                </a:gridCol>
                <a:gridCol w="1530555">
                  <a:extLst>
                    <a:ext uri="{9D8B030D-6E8A-4147-A177-3AD203B41FA5}">
                      <a16:colId xmlns:a16="http://schemas.microsoft.com/office/drawing/2014/main" val="1850438035"/>
                    </a:ext>
                  </a:extLst>
                </a:gridCol>
              </a:tblGrid>
              <a:tr h="228244">
                <a:tc>
                  <a:txBody>
                    <a:bodyPr/>
                    <a:lstStyle/>
                    <a:p>
                      <a:r>
                        <a:rPr lang="de-DE" sz="1400" dirty="0"/>
                        <a:t>Stichprobe</a:t>
                      </a:r>
                    </a:p>
                  </a:txBody>
                  <a:tcPr/>
                </a:tc>
                <a:tc>
                  <a:txBody>
                    <a:bodyPr/>
                    <a:lstStyle/>
                    <a:p>
                      <a:r>
                        <a:rPr lang="de-DE" sz="1400" dirty="0"/>
                        <a:t>Kategorie</a:t>
                      </a:r>
                    </a:p>
                  </a:txBody>
                  <a:tcPr/>
                </a:tc>
                <a:extLst>
                  <a:ext uri="{0D108BD9-81ED-4DB2-BD59-A6C34878D82A}">
                    <a16:rowId xmlns:a16="http://schemas.microsoft.com/office/drawing/2014/main" val="1902057489"/>
                  </a:ext>
                </a:extLst>
              </a:tr>
              <a:tr h="228244">
                <a:tc>
                  <a:txBody>
                    <a:bodyPr/>
                    <a:lstStyle/>
                    <a:p>
                      <a:r>
                        <a:rPr lang="de-DE" sz="1400" dirty="0"/>
                        <a:t>1</a:t>
                      </a:r>
                    </a:p>
                  </a:txBody>
                  <a:tcPr/>
                </a:tc>
                <a:tc>
                  <a:txBody>
                    <a:bodyPr/>
                    <a:lstStyle/>
                    <a:p>
                      <a:r>
                        <a:rPr lang="de-DE" sz="1400" dirty="0"/>
                        <a:t>Schweißer</a:t>
                      </a:r>
                    </a:p>
                  </a:txBody>
                  <a:tcPr/>
                </a:tc>
                <a:extLst>
                  <a:ext uri="{0D108BD9-81ED-4DB2-BD59-A6C34878D82A}">
                    <a16:rowId xmlns:a16="http://schemas.microsoft.com/office/drawing/2014/main" val="1834917838"/>
                  </a:ext>
                </a:extLst>
              </a:tr>
              <a:tr h="228244">
                <a:tc>
                  <a:txBody>
                    <a:bodyPr/>
                    <a:lstStyle/>
                    <a:p>
                      <a:r>
                        <a:rPr lang="de-DE" sz="1400" dirty="0"/>
                        <a:t>2</a:t>
                      </a:r>
                    </a:p>
                  </a:txBody>
                  <a:tcPr/>
                </a:tc>
                <a:tc>
                  <a:txBody>
                    <a:bodyPr/>
                    <a:lstStyle/>
                    <a:p>
                      <a:r>
                        <a:rPr lang="de-DE" sz="1400" dirty="0"/>
                        <a:t>Schweißer</a:t>
                      </a:r>
                    </a:p>
                  </a:txBody>
                  <a:tcPr/>
                </a:tc>
                <a:extLst>
                  <a:ext uri="{0D108BD9-81ED-4DB2-BD59-A6C34878D82A}">
                    <a16:rowId xmlns:a16="http://schemas.microsoft.com/office/drawing/2014/main" val="1422465862"/>
                  </a:ext>
                </a:extLst>
              </a:tr>
              <a:tr h="228244">
                <a:tc>
                  <a:txBody>
                    <a:bodyPr/>
                    <a:lstStyle/>
                    <a:p>
                      <a:r>
                        <a:rPr lang="de-DE" sz="1400" dirty="0"/>
                        <a:t>3</a:t>
                      </a:r>
                    </a:p>
                  </a:txBody>
                  <a:tcPr/>
                </a:tc>
                <a:tc>
                  <a:txBody>
                    <a:bodyPr/>
                    <a:lstStyle/>
                    <a:p>
                      <a:r>
                        <a:rPr lang="de-DE" sz="1400" dirty="0"/>
                        <a:t>Tischler</a:t>
                      </a:r>
                    </a:p>
                  </a:txBody>
                  <a:tcPr/>
                </a:tc>
                <a:extLst>
                  <a:ext uri="{0D108BD9-81ED-4DB2-BD59-A6C34878D82A}">
                    <a16:rowId xmlns:a16="http://schemas.microsoft.com/office/drawing/2014/main" val="1825770810"/>
                  </a:ext>
                </a:extLst>
              </a:tr>
              <a:tr h="228244">
                <a:tc>
                  <a:txBody>
                    <a:bodyPr/>
                    <a:lstStyle/>
                    <a:p>
                      <a:r>
                        <a:rPr lang="de-DE" sz="1400" dirty="0"/>
                        <a:t>4</a:t>
                      </a:r>
                    </a:p>
                  </a:txBody>
                  <a:tcPr/>
                </a:tc>
                <a:tc>
                  <a:txBody>
                    <a:bodyPr/>
                    <a:lstStyle/>
                    <a:p>
                      <a:r>
                        <a:rPr lang="de-DE" sz="1400" dirty="0"/>
                        <a:t>Mechaniker</a:t>
                      </a:r>
                    </a:p>
                  </a:txBody>
                  <a:tcPr/>
                </a:tc>
                <a:extLst>
                  <a:ext uri="{0D108BD9-81ED-4DB2-BD59-A6C34878D82A}">
                    <a16:rowId xmlns:a16="http://schemas.microsoft.com/office/drawing/2014/main" val="985218397"/>
                  </a:ext>
                </a:extLst>
              </a:tr>
              <a:tr h="228244">
                <a:tc>
                  <a:txBody>
                    <a:bodyPr/>
                    <a:lstStyle/>
                    <a:p>
                      <a:r>
                        <a:rPr lang="de-DE" sz="1400" dirty="0"/>
                        <a:t>5</a:t>
                      </a:r>
                    </a:p>
                  </a:txBody>
                  <a:tcPr/>
                </a:tc>
                <a:tc>
                  <a:txBody>
                    <a:bodyPr/>
                    <a:lstStyle/>
                    <a:p>
                      <a:r>
                        <a:rPr lang="de-DE" sz="1400" dirty="0"/>
                        <a:t>Klempner</a:t>
                      </a:r>
                    </a:p>
                  </a:txBody>
                  <a:tcPr/>
                </a:tc>
                <a:extLst>
                  <a:ext uri="{0D108BD9-81ED-4DB2-BD59-A6C34878D82A}">
                    <a16:rowId xmlns:a16="http://schemas.microsoft.com/office/drawing/2014/main" val="3106894664"/>
                  </a:ext>
                </a:extLst>
              </a:tr>
              <a:tr h="228244">
                <a:tc>
                  <a:txBody>
                    <a:bodyPr/>
                    <a:lstStyle/>
                    <a:p>
                      <a:r>
                        <a:rPr lang="de-DE" sz="1400" dirty="0"/>
                        <a:t>6</a:t>
                      </a:r>
                    </a:p>
                  </a:txBody>
                  <a:tcPr/>
                </a:tc>
                <a:tc>
                  <a:txBody>
                    <a:bodyPr/>
                    <a:lstStyle/>
                    <a:p>
                      <a:r>
                        <a:rPr lang="de-DE" sz="1400" dirty="0"/>
                        <a:t>Mechaniker</a:t>
                      </a:r>
                    </a:p>
                  </a:txBody>
                  <a:tcPr/>
                </a:tc>
                <a:extLst>
                  <a:ext uri="{0D108BD9-81ED-4DB2-BD59-A6C34878D82A}">
                    <a16:rowId xmlns:a16="http://schemas.microsoft.com/office/drawing/2014/main" val="888585005"/>
                  </a:ext>
                </a:extLst>
              </a:tr>
              <a:tr h="228244">
                <a:tc>
                  <a:txBody>
                    <a:bodyPr/>
                    <a:lstStyle/>
                    <a:p>
                      <a:r>
                        <a:rPr lang="de-DE" sz="1400" dirty="0"/>
                        <a:t>7</a:t>
                      </a:r>
                    </a:p>
                  </a:txBody>
                  <a:tcPr/>
                </a:tc>
                <a:tc>
                  <a:txBody>
                    <a:bodyPr/>
                    <a:lstStyle/>
                    <a:p>
                      <a:r>
                        <a:rPr lang="de-DE" sz="1400" dirty="0"/>
                        <a:t>Klempner</a:t>
                      </a:r>
                    </a:p>
                  </a:txBody>
                  <a:tcPr/>
                </a:tc>
                <a:extLst>
                  <a:ext uri="{0D108BD9-81ED-4DB2-BD59-A6C34878D82A}">
                    <a16:rowId xmlns:a16="http://schemas.microsoft.com/office/drawing/2014/main" val="1211394563"/>
                  </a:ext>
                </a:extLst>
              </a:tr>
            </a:tbl>
          </a:graphicData>
        </a:graphic>
      </p:graphicFrame>
      <p:graphicFrame>
        <p:nvGraphicFramePr>
          <p:cNvPr id="6" name="Tabelle 5">
            <a:extLst>
              <a:ext uri="{FF2B5EF4-FFF2-40B4-BE49-F238E27FC236}">
                <a16:creationId xmlns:a16="http://schemas.microsoft.com/office/drawing/2014/main" id="{F2C77C2A-20D6-0E41-AFCD-33D060E7C8AE}"/>
              </a:ext>
            </a:extLst>
          </p:cNvPr>
          <p:cNvGraphicFramePr>
            <a:graphicFrameLocks noGrp="1"/>
          </p:cNvGraphicFramePr>
          <p:nvPr>
            <p:extLst>
              <p:ext uri="{D42A27DB-BD31-4B8C-83A1-F6EECF244321}">
                <p14:modId xmlns:p14="http://schemas.microsoft.com/office/powerpoint/2010/main" val="4252277108"/>
              </p:ext>
            </p:extLst>
          </p:nvPr>
        </p:nvGraphicFramePr>
        <p:xfrm>
          <a:off x="4387733" y="1060299"/>
          <a:ext cx="3838971" cy="2438400"/>
        </p:xfrm>
        <a:graphic>
          <a:graphicData uri="http://schemas.openxmlformats.org/drawingml/2006/table">
            <a:tbl>
              <a:tblPr firstRow="1" bandRow="1">
                <a:tableStyleId>{5C22544A-7EE6-4342-B048-85BDC9FD1C3A}</a:tableStyleId>
              </a:tblPr>
              <a:tblGrid>
                <a:gridCol w="1157605">
                  <a:extLst>
                    <a:ext uri="{9D8B030D-6E8A-4147-A177-3AD203B41FA5}">
                      <a16:colId xmlns:a16="http://schemas.microsoft.com/office/drawing/2014/main" val="4083476342"/>
                    </a:ext>
                  </a:extLst>
                </a:gridCol>
                <a:gridCol w="1148080">
                  <a:extLst>
                    <a:ext uri="{9D8B030D-6E8A-4147-A177-3AD203B41FA5}">
                      <a16:colId xmlns:a16="http://schemas.microsoft.com/office/drawing/2014/main" val="1850438035"/>
                    </a:ext>
                  </a:extLst>
                </a:gridCol>
                <a:gridCol w="1533286">
                  <a:extLst>
                    <a:ext uri="{9D8B030D-6E8A-4147-A177-3AD203B41FA5}">
                      <a16:colId xmlns:a16="http://schemas.microsoft.com/office/drawing/2014/main" val="349580280"/>
                    </a:ext>
                  </a:extLst>
                </a:gridCol>
              </a:tblGrid>
              <a:tr h="271665">
                <a:tc>
                  <a:txBody>
                    <a:bodyPr/>
                    <a:lstStyle/>
                    <a:p>
                      <a:r>
                        <a:rPr lang="de-DE" sz="1400" dirty="0"/>
                        <a:t>Stichprobe</a:t>
                      </a:r>
                    </a:p>
                  </a:txBody>
                  <a:tcPr/>
                </a:tc>
                <a:tc>
                  <a:txBody>
                    <a:bodyPr/>
                    <a:lstStyle/>
                    <a:p>
                      <a:r>
                        <a:rPr lang="de-DE" sz="1400" dirty="0"/>
                        <a:t>Kategorie</a:t>
                      </a:r>
                    </a:p>
                  </a:txBody>
                  <a:tcPr/>
                </a:tc>
                <a:tc>
                  <a:txBody>
                    <a:bodyPr/>
                    <a:lstStyle/>
                    <a:p>
                      <a:r>
                        <a:rPr lang="de-DE" sz="1400" dirty="0"/>
                        <a:t>Numerisch</a:t>
                      </a:r>
                    </a:p>
                  </a:txBody>
                  <a:tcPr/>
                </a:tc>
                <a:extLst>
                  <a:ext uri="{0D108BD9-81ED-4DB2-BD59-A6C34878D82A}">
                    <a16:rowId xmlns:a16="http://schemas.microsoft.com/office/drawing/2014/main" val="1902057489"/>
                  </a:ext>
                </a:extLst>
              </a:tr>
              <a:tr h="271665">
                <a:tc>
                  <a:txBody>
                    <a:bodyPr/>
                    <a:lstStyle/>
                    <a:p>
                      <a:r>
                        <a:rPr lang="de-DE" sz="1400" dirty="0"/>
                        <a:t>1</a:t>
                      </a:r>
                    </a:p>
                  </a:txBody>
                  <a:tcPr/>
                </a:tc>
                <a:tc>
                  <a:txBody>
                    <a:bodyPr/>
                    <a:lstStyle/>
                    <a:p>
                      <a:r>
                        <a:rPr lang="de-DE" sz="1400" dirty="0"/>
                        <a:t>Schweißer</a:t>
                      </a:r>
                    </a:p>
                  </a:txBody>
                  <a:tcPr/>
                </a:tc>
                <a:tc>
                  <a:txBody>
                    <a:bodyPr/>
                    <a:lstStyle/>
                    <a:p>
                      <a:r>
                        <a:rPr lang="de-DE" sz="1400" dirty="0"/>
                        <a:t>1</a:t>
                      </a:r>
                    </a:p>
                  </a:txBody>
                  <a:tcPr/>
                </a:tc>
                <a:extLst>
                  <a:ext uri="{0D108BD9-81ED-4DB2-BD59-A6C34878D82A}">
                    <a16:rowId xmlns:a16="http://schemas.microsoft.com/office/drawing/2014/main" val="1834917838"/>
                  </a:ext>
                </a:extLst>
              </a:tr>
              <a:tr h="271665">
                <a:tc>
                  <a:txBody>
                    <a:bodyPr/>
                    <a:lstStyle/>
                    <a:p>
                      <a:r>
                        <a:rPr lang="de-DE" sz="1400" dirty="0"/>
                        <a:t>2</a:t>
                      </a:r>
                    </a:p>
                  </a:txBody>
                  <a:tcPr/>
                </a:tc>
                <a:tc>
                  <a:txBody>
                    <a:bodyPr/>
                    <a:lstStyle/>
                    <a:p>
                      <a:r>
                        <a:rPr lang="de-DE" sz="1400" dirty="0"/>
                        <a:t>Schweißer</a:t>
                      </a:r>
                    </a:p>
                  </a:txBody>
                  <a:tcPr/>
                </a:tc>
                <a:tc>
                  <a:txBody>
                    <a:bodyPr/>
                    <a:lstStyle/>
                    <a:p>
                      <a:r>
                        <a:rPr lang="de-DE" sz="1400" dirty="0"/>
                        <a:t>1</a:t>
                      </a:r>
                    </a:p>
                  </a:txBody>
                  <a:tcPr/>
                </a:tc>
                <a:extLst>
                  <a:ext uri="{0D108BD9-81ED-4DB2-BD59-A6C34878D82A}">
                    <a16:rowId xmlns:a16="http://schemas.microsoft.com/office/drawing/2014/main" val="1422465862"/>
                  </a:ext>
                </a:extLst>
              </a:tr>
              <a:tr h="271665">
                <a:tc>
                  <a:txBody>
                    <a:bodyPr/>
                    <a:lstStyle/>
                    <a:p>
                      <a:r>
                        <a:rPr lang="de-DE" sz="1400" dirty="0"/>
                        <a:t>3</a:t>
                      </a:r>
                    </a:p>
                  </a:txBody>
                  <a:tcPr/>
                </a:tc>
                <a:tc>
                  <a:txBody>
                    <a:bodyPr/>
                    <a:lstStyle/>
                    <a:p>
                      <a:r>
                        <a:rPr lang="de-DE" sz="1400" dirty="0"/>
                        <a:t>Tischler</a:t>
                      </a:r>
                    </a:p>
                  </a:txBody>
                  <a:tcPr/>
                </a:tc>
                <a:tc>
                  <a:txBody>
                    <a:bodyPr/>
                    <a:lstStyle/>
                    <a:p>
                      <a:r>
                        <a:rPr lang="de-DE" sz="1400" dirty="0"/>
                        <a:t>2</a:t>
                      </a:r>
                    </a:p>
                  </a:txBody>
                  <a:tcPr/>
                </a:tc>
                <a:extLst>
                  <a:ext uri="{0D108BD9-81ED-4DB2-BD59-A6C34878D82A}">
                    <a16:rowId xmlns:a16="http://schemas.microsoft.com/office/drawing/2014/main" val="1825770810"/>
                  </a:ext>
                </a:extLst>
              </a:tr>
              <a:tr h="271665">
                <a:tc>
                  <a:txBody>
                    <a:bodyPr/>
                    <a:lstStyle/>
                    <a:p>
                      <a:r>
                        <a:rPr lang="de-DE" sz="1400" dirty="0"/>
                        <a:t>4</a:t>
                      </a:r>
                    </a:p>
                  </a:txBody>
                  <a:tcPr/>
                </a:tc>
                <a:tc>
                  <a:txBody>
                    <a:bodyPr/>
                    <a:lstStyle/>
                    <a:p>
                      <a:r>
                        <a:rPr lang="de-DE" sz="1400" dirty="0"/>
                        <a:t>Mechaniker</a:t>
                      </a:r>
                    </a:p>
                  </a:txBody>
                  <a:tcPr/>
                </a:tc>
                <a:tc>
                  <a:txBody>
                    <a:bodyPr/>
                    <a:lstStyle/>
                    <a:p>
                      <a:r>
                        <a:rPr lang="de-DE" sz="1400" dirty="0"/>
                        <a:t>3</a:t>
                      </a:r>
                    </a:p>
                  </a:txBody>
                  <a:tcPr/>
                </a:tc>
                <a:extLst>
                  <a:ext uri="{0D108BD9-81ED-4DB2-BD59-A6C34878D82A}">
                    <a16:rowId xmlns:a16="http://schemas.microsoft.com/office/drawing/2014/main" val="985218397"/>
                  </a:ext>
                </a:extLst>
              </a:tr>
              <a:tr h="271665">
                <a:tc>
                  <a:txBody>
                    <a:bodyPr/>
                    <a:lstStyle/>
                    <a:p>
                      <a:r>
                        <a:rPr lang="de-DE" sz="1400" dirty="0"/>
                        <a:t>5</a:t>
                      </a:r>
                    </a:p>
                  </a:txBody>
                  <a:tcPr/>
                </a:tc>
                <a:tc>
                  <a:txBody>
                    <a:bodyPr/>
                    <a:lstStyle/>
                    <a:p>
                      <a:r>
                        <a:rPr lang="de-DE" sz="1400" dirty="0"/>
                        <a:t>Klempner</a:t>
                      </a:r>
                    </a:p>
                  </a:txBody>
                  <a:tcPr/>
                </a:tc>
                <a:tc>
                  <a:txBody>
                    <a:bodyPr/>
                    <a:lstStyle/>
                    <a:p>
                      <a:r>
                        <a:rPr lang="de-DE" sz="1400" dirty="0"/>
                        <a:t>4</a:t>
                      </a:r>
                    </a:p>
                  </a:txBody>
                  <a:tcPr/>
                </a:tc>
                <a:extLst>
                  <a:ext uri="{0D108BD9-81ED-4DB2-BD59-A6C34878D82A}">
                    <a16:rowId xmlns:a16="http://schemas.microsoft.com/office/drawing/2014/main" val="3106894664"/>
                  </a:ext>
                </a:extLst>
              </a:tr>
              <a:tr h="271665">
                <a:tc>
                  <a:txBody>
                    <a:bodyPr/>
                    <a:lstStyle/>
                    <a:p>
                      <a:r>
                        <a:rPr lang="de-DE" sz="1400" dirty="0"/>
                        <a:t>6</a:t>
                      </a:r>
                    </a:p>
                  </a:txBody>
                  <a:tcPr/>
                </a:tc>
                <a:tc>
                  <a:txBody>
                    <a:bodyPr/>
                    <a:lstStyle/>
                    <a:p>
                      <a:r>
                        <a:rPr lang="de-DE" sz="1400" dirty="0"/>
                        <a:t>Mechaniker</a:t>
                      </a:r>
                    </a:p>
                  </a:txBody>
                  <a:tcPr/>
                </a:tc>
                <a:tc>
                  <a:txBody>
                    <a:bodyPr/>
                    <a:lstStyle/>
                    <a:p>
                      <a:r>
                        <a:rPr lang="de-DE" sz="1400" dirty="0"/>
                        <a:t>3</a:t>
                      </a:r>
                    </a:p>
                  </a:txBody>
                  <a:tcPr/>
                </a:tc>
                <a:extLst>
                  <a:ext uri="{0D108BD9-81ED-4DB2-BD59-A6C34878D82A}">
                    <a16:rowId xmlns:a16="http://schemas.microsoft.com/office/drawing/2014/main" val="888585005"/>
                  </a:ext>
                </a:extLst>
              </a:tr>
              <a:tr h="271665">
                <a:tc>
                  <a:txBody>
                    <a:bodyPr/>
                    <a:lstStyle/>
                    <a:p>
                      <a:r>
                        <a:rPr lang="de-DE" sz="1400" dirty="0"/>
                        <a:t>7</a:t>
                      </a:r>
                    </a:p>
                  </a:txBody>
                  <a:tcPr/>
                </a:tc>
                <a:tc>
                  <a:txBody>
                    <a:bodyPr/>
                    <a:lstStyle/>
                    <a:p>
                      <a:r>
                        <a:rPr lang="de-DE" sz="1400" dirty="0"/>
                        <a:t>Klempner</a:t>
                      </a:r>
                    </a:p>
                  </a:txBody>
                  <a:tcPr/>
                </a:tc>
                <a:tc>
                  <a:txBody>
                    <a:bodyPr/>
                    <a:lstStyle/>
                    <a:p>
                      <a:r>
                        <a:rPr lang="de-DE" sz="1400" dirty="0"/>
                        <a:t>4</a:t>
                      </a:r>
                    </a:p>
                  </a:txBody>
                  <a:tcPr/>
                </a:tc>
                <a:extLst>
                  <a:ext uri="{0D108BD9-81ED-4DB2-BD59-A6C34878D82A}">
                    <a16:rowId xmlns:a16="http://schemas.microsoft.com/office/drawing/2014/main" val="1211394563"/>
                  </a:ext>
                </a:extLst>
              </a:tr>
            </a:tbl>
          </a:graphicData>
        </a:graphic>
      </p:graphicFrame>
      <p:graphicFrame>
        <p:nvGraphicFramePr>
          <p:cNvPr id="7" name="Tabelle 6">
            <a:extLst>
              <a:ext uri="{FF2B5EF4-FFF2-40B4-BE49-F238E27FC236}">
                <a16:creationId xmlns:a16="http://schemas.microsoft.com/office/drawing/2014/main" id="{B9E0C3E5-39C5-9749-8701-63873E2B62B8}"/>
              </a:ext>
            </a:extLst>
          </p:cNvPr>
          <p:cNvGraphicFramePr>
            <a:graphicFrameLocks noGrp="1"/>
          </p:cNvGraphicFramePr>
          <p:nvPr>
            <p:extLst>
              <p:ext uri="{D42A27DB-BD31-4B8C-83A1-F6EECF244321}">
                <p14:modId xmlns:p14="http://schemas.microsoft.com/office/powerpoint/2010/main" val="3746966682"/>
              </p:ext>
            </p:extLst>
          </p:nvPr>
        </p:nvGraphicFramePr>
        <p:xfrm>
          <a:off x="4387733" y="3935512"/>
          <a:ext cx="5529295" cy="2438400"/>
        </p:xfrm>
        <a:graphic>
          <a:graphicData uri="http://schemas.openxmlformats.org/drawingml/2006/table">
            <a:tbl>
              <a:tblPr firstRow="1" bandRow="1">
                <a:tableStyleId>{5C22544A-7EE6-4342-B048-85BDC9FD1C3A}</a:tableStyleId>
              </a:tblPr>
              <a:tblGrid>
                <a:gridCol w="1157605">
                  <a:extLst>
                    <a:ext uri="{9D8B030D-6E8A-4147-A177-3AD203B41FA5}">
                      <a16:colId xmlns:a16="http://schemas.microsoft.com/office/drawing/2014/main" val="4083476342"/>
                    </a:ext>
                  </a:extLst>
                </a:gridCol>
                <a:gridCol w="1119505">
                  <a:extLst>
                    <a:ext uri="{9D8B030D-6E8A-4147-A177-3AD203B41FA5}">
                      <a16:colId xmlns:a16="http://schemas.microsoft.com/office/drawing/2014/main" val="1850438035"/>
                    </a:ext>
                  </a:extLst>
                </a:gridCol>
                <a:gridCol w="908304">
                  <a:extLst>
                    <a:ext uri="{9D8B030D-6E8A-4147-A177-3AD203B41FA5}">
                      <a16:colId xmlns:a16="http://schemas.microsoft.com/office/drawing/2014/main" val="349580280"/>
                    </a:ext>
                  </a:extLst>
                </a:gridCol>
                <a:gridCol w="1206818">
                  <a:extLst>
                    <a:ext uri="{9D8B030D-6E8A-4147-A177-3AD203B41FA5}">
                      <a16:colId xmlns:a16="http://schemas.microsoft.com/office/drawing/2014/main" val="1647277089"/>
                    </a:ext>
                  </a:extLst>
                </a:gridCol>
                <a:gridCol w="1137063">
                  <a:extLst>
                    <a:ext uri="{9D8B030D-6E8A-4147-A177-3AD203B41FA5}">
                      <a16:colId xmlns:a16="http://schemas.microsoft.com/office/drawing/2014/main" val="89404076"/>
                    </a:ext>
                  </a:extLst>
                </a:gridCol>
              </a:tblGrid>
              <a:tr h="139731">
                <a:tc>
                  <a:txBody>
                    <a:bodyPr/>
                    <a:lstStyle/>
                    <a:p>
                      <a:r>
                        <a:rPr lang="de-DE" sz="1400" dirty="0"/>
                        <a:t>Stichprobe</a:t>
                      </a:r>
                    </a:p>
                  </a:txBody>
                  <a:tcPr/>
                </a:tc>
                <a:tc>
                  <a:txBody>
                    <a:bodyPr/>
                    <a:lstStyle/>
                    <a:p>
                      <a:r>
                        <a:rPr lang="de-DE" sz="1400" dirty="0"/>
                        <a:t>Schweißer</a:t>
                      </a:r>
                    </a:p>
                  </a:txBody>
                  <a:tcPr/>
                </a:tc>
                <a:tc>
                  <a:txBody>
                    <a:bodyPr/>
                    <a:lstStyle/>
                    <a:p>
                      <a:r>
                        <a:rPr lang="de-DE" sz="1400" dirty="0"/>
                        <a:t>Tischler</a:t>
                      </a:r>
                    </a:p>
                  </a:txBody>
                  <a:tcPr/>
                </a:tc>
                <a:tc>
                  <a:txBody>
                    <a:bodyPr/>
                    <a:lstStyle/>
                    <a:p>
                      <a:r>
                        <a:rPr lang="de-DE" sz="1400" dirty="0"/>
                        <a:t>Mechaniker</a:t>
                      </a:r>
                    </a:p>
                  </a:txBody>
                  <a:tcPr/>
                </a:tc>
                <a:tc>
                  <a:txBody>
                    <a:bodyPr/>
                    <a:lstStyle/>
                    <a:p>
                      <a:r>
                        <a:rPr lang="de-DE" sz="1400" dirty="0"/>
                        <a:t>Klempner</a:t>
                      </a:r>
                    </a:p>
                  </a:txBody>
                  <a:tcPr/>
                </a:tc>
                <a:extLst>
                  <a:ext uri="{0D108BD9-81ED-4DB2-BD59-A6C34878D82A}">
                    <a16:rowId xmlns:a16="http://schemas.microsoft.com/office/drawing/2014/main" val="1902057489"/>
                  </a:ext>
                </a:extLst>
              </a:tr>
              <a:tr h="139731">
                <a:tc>
                  <a:txBody>
                    <a:bodyPr/>
                    <a:lstStyle/>
                    <a:p>
                      <a:r>
                        <a:rPr lang="de-DE" sz="1400" dirty="0"/>
                        <a:t>1</a:t>
                      </a:r>
                    </a:p>
                  </a:txBody>
                  <a:tcPr/>
                </a:tc>
                <a:tc>
                  <a:txBody>
                    <a:bodyPr/>
                    <a:lstStyle/>
                    <a:p>
                      <a:r>
                        <a:rPr lang="de-DE" sz="1400" dirty="0"/>
                        <a:t>1</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0</a:t>
                      </a:r>
                    </a:p>
                  </a:txBody>
                  <a:tcPr/>
                </a:tc>
                <a:extLst>
                  <a:ext uri="{0D108BD9-81ED-4DB2-BD59-A6C34878D82A}">
                    <a16:rowId xmlns:a16="http://schemas.microsoft.com/office/drawing/2014/main" val="1834917838"/>
                  </a:ext>
                </a:extLst>
              </a:tr>
              <a:tr h="139731">
                <a:tc>
                  <a:txBody>
                    <a:bodyPr/>
                    <a:lstStyle/>
                    <a:p>
                      <a:r>
                        <a:rPr lang="de-DE" sz="1400" dirty="0"/>
                        <a:t>2</a:t>
                      </a:r>
                    </a:p>
                  </a:txBody>
                  <a:tcPr/>
                </a:tc>
                <a:tc>
                  <a:txBody>
                    <a:bodyPr/>
                    <a:lstStyle/>
                    <a:p>
                      <a:r>
                        <a:rPr lang="de-DE" sz="1400" dirty="0"/>
                        <a:t>1</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0</a:t>
                      </a:r>
                    </a:p>
                  </a:txBody>
                  <a:tcPr/>
                </a:tc>
                <a:extLst>
                  <a:ext uri="{0D108BD9-81ED-4DB2-BD59-A6C34878D82A}">
                    <a16:rowId xmlns:a16="http://schemas.microsoft.com/office/drawing/2014/main" val="1422465862"/>
                  </a:ext>
                </a:extLst>
              </a:tr>
              <a:tr h="139731">
                <a:tc>
                  <a:txBody>
                    <a:bodyPr/>
                    <a:lstStyle/>
                    <a:p>
                      <a:r>
                        <a:rPr lang="de-DE" sz="1400" dirty="0"/>
                        <a:t>3</a:t>
                      </a:r>
                    </a:p>
                  </a:txBody>
                  <a:tcPr/>
                </a:tc>
                <a:tc>
                  <a:txBody>
                    <a:bodyPr/>
                    <a:lstStyle/>
                    <a:p>
                      <a:r>
                        <a:rPr lang="de-DE" sz="1400" dirty="0"/>
                        <a:t>0</a:t>
                      </a:r>
                    </a:p>
                  </a:txBody>
                  <a:tcPr/>
                </a:tc>
                <a:tc>
                  <a:txBody>
                    <a:bodyPr/>
                    <a:lstStyle/>
                    <a:p>
                      <a:r>
                        <a:rPr lang="de-DE" sz="1400" dirty="0"/>
                        <a:t>1</a:t>
                      </a:r>
                    </a:p>
                  </a:txBody>
                  <a:tcPr/>
                </a:tc>
                <a:tc>
                  <a:txBody>
                    <a:bodyPr/>
                    <a:lstStyle/>
                    <a:p>
                      <a:r>
                        <a:rPr lang="de-DE" sz="1400" dirty="0"/>
                        <a:t>0</a:t>
                      </a:r>
                    </a:p>
                  </a:txBody>
                  <a:tcPr/>
                </a:tc>
                <a:tc>
                  <a:txBody>
                    <a:bodyPr/>
                    <a:lstStyle/>
                    <a:p>
                      <a:r>
                        <a:rPr lang="de-DE" sz="1400" dirty="0"/>
                        <a:t>0</a:t>
                      </a:r>
                    </a:p>
                  </a:txBody>
                  <a:tcPr/>
                </a:tc>
                <a:extLst>
                  <a:ext uri="{0D108BD9-81ED-4DB2-BD59-A6C34878D82A}">
                    <a16:rowId xmlns:a16="http://schemas.microsoft.com/office/drawing/2014/main" val="1825770810"/>
                  </a:ext>
                </a:extLst>
              </a:tr>
              <a:tr h="139731">
                <a:tc>
                  <a:txBody>
                    <a:bodyPr/>
                    <a:lstStyle/>
                    <a:p>
                      <a:r>
                        <a:rPr lang="de-DE" sz="1400" dirty="0"/>
                        <a:t>4</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1</a:t>
                      </a:r>
                    </a:p>
                  </a:txBody>
                  <a:tcPr/>
                </a:tc>
                <a:tc>
                  <a:txBody>
                    <a:bodyPr/>
                    <a:lstStyle/>
                    <a:p>
                      <a:r>
                        <a:rPr lang="de-DE" sz="1400" dirty="0"/>
                        <a:t>0</a:t>
                      </a:r>
                    </a:p>
                  </a:txBody>
                  <a:tcPr/>
                </a:tc>
                <a:extLst>
                  <a:ext uri="{0D108BD9-81ED-4DB2-BD59-A6C34878D82A}">
                    <a16:rowId xmlns:a16="http://schemas.microsoft.com/office/drawing/2014/main" val="985218397"/>
                  </a:ext>
                </a:extLst>
              </a:tr>
              <a:tr h="139731">
                <a:tc>
                  <a:txBody>
                    <a:bodyPr/>
                    <a:lstStyle/>
                    <a:p>
                      <a:r>
                        <a:rPr lang="de-DE" sz="1400" dirty="0"/>
                        <a:t>5</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1</a:t>
                      </a:r>
                    </a:p>
                  </a:txBody>
                  <a:tcPr/>
                </a:tc>
                <a:extLst>
                  <a:ext uri="{0D108BD9-81ED-4DB2-BD59-A6C34878D82A}">
                    <a16:rowId xmlns:a16="http://schemas.microsoft.com/office/drawing/2014/main" val="3106894664"/>
                  </a:ext>
                </a:extLst>
              </a:tr>
              <a:tr h="139731">
                <a:tc>
                  <a:txBody>
                    <a:bodyPr/>
                    <a:lstStyle/>
                    <a:p>
                      <a:r>
                        <a:rPr lang="de-DE" sz="1400" dirty="0"/>
                        <a:t>6</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1</a:t>
                      </a:r>
                    </a:p>
                  </a:txBody>
                  <a:tcPr/>
                </a:tc>
                <a:tc>
                  <a:txBody>
                    <a:bodyPr/>
                    <a:lstStyle/>
                    <a:p>
                      <a:r>
                        <a:rPr lang="de-DE" sz="1400" dirty="0"/>
                        <a:t>0</a:t>
                      </a:r>
                    </a:p>
                  </a:txBody>
                  <a:tcPr/>
                </a:tc>
                <a:extLst>
                  <a:ext uri="{0D108BD9-81ED-4DB2-BD59-A6C34878D82A}">
                    <a16:rowId xmlns:a16="http://schemas.microsoft.com/office/drawing/2014/main" val="888585005"/>
                  </a:ext>
                </a:extLst>
              </a:tr>
              <a:tr h="139731">
                <a:tc>
                  <a:txBody>
                    <a:bodyPr/>
                    <a:lstStyle/>
                    <a:p>
                      <a:r>
                        <a:rPr lang="de-DE" sz="1400" dirty="0"/>
                        <a:t>7</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0</a:t>
                      </a:r>
                    </a:p>
                  </a:txBody>
                  <a:tcPr/>
                </a:tc>
                <a:tc>
                  <a:txBody>
                    <a:bodyPr/>
                    <a:lstStyle/>
                    <a:p>
                      <a:r>
                        <a:rPr lang="de-DE" sz="1400" dirty="0"/>
                        <a:t>1</a:t>
                      </a:r>
                    </a:p>
                  </a:txBody>
                  <a:tcPr/>
                </a:tc>
                <a:extLst>
                  <a:ext uri="{0D108BD9-81ED-4DB2-BD59-A6C34878D82A}">
                    <a16:rowId xmlns:a16="http://schemas.microsoft.com/office/drawing/2014/main" val="1211394563"/>
                  </a:ext>
                </a:extLst>
              </a:tr>
            </a:tbl>
          </a:graphicData>
        </a:graphic>
      </p:graphicFrame>
      <p:sp>
        <p:nvSpPr>
          <p:cNvPr id="8" name="Textfeld 7">
            <a:extLst>
              <a:ext uri="{FF2B5EF4-FFF2-40B4-BE49-F238E27FC236}">
                <a16:creationId xmlns:a16="http://schemas.microsoft.com/office/drawing/2014/main" id="{BE13C742-B7DD-CC49-B2AE-FC1E2082596F}"/>
              </a:ext>
            </a:extLst>
          </p:cNvPr>
          <p:cNvSpPr txBox="1"/>
          <p:nvPr/>
        </p:nvSpPr>
        <p:spPr>
          <a:xfrm>
            <a:off x="8226704" y="2672627"/>
            <a:ext cx="3293672" cy="819090"/>
          </a:xfrm>
          <a:prstGeom prst="rect">
            <a:avLst/>
          </a:prstGeom>
          <a:noFill/>
        </p:spPr>
        <p:txBody>
          <a:bodyPr vert="horz" wrap="square" lIns="180000" tIns="180000" rIns="180000" bIns="180000" rtlCol="0" anchor="t" anchorCtr="0">
            <a:spAutoFit/>
          </a:bodyPr>
          <a:lstStyle/>
          <a:p>
            <a:pPr>
              <a:lnSpc>
                <a:spcPct val="110000"/>
              </a:lnSpc>
            </a:pPr>
            <a:r>
              <a:rPr lang="de-DE" sz="1400" dirty="0">
                <a:latin typeface="Arial Standard" charset="0"/>
              </a:rPr>
              <a:t>Algorithmen könnten das Attribut als </a:t>
            </a:r>
            <a:r>
              <a:rPr lang="de-DE" sz="1400" dirty="0" err="1">
                <a:latin typeface="Arial Standard" charset="0"/>
              </a:rPr>
              <a:t>Ordinal</a:t>
            </a:r>
            <a:r>
              <a:rPr lang="de-DE" sz="1400" dirty="0">
                <a:latin typeface="Arial Standard" charset="0"/>
              </a:rPr>
              <a:t> skaliert interpretieren</a:t>
            </a:r>
          </a:p>
        </p:txBody>
      </p:sp>
      <p:sp>
        <p:nvSpPr>
          <p:cNvPr id="9" name="Textfeld 8">
            <a:extLst>
              <a:ext uri="{FF2B5EF4-FFF2-40B4-BE49-F238E27FC236}">
                <a16:creationId xmlns:a16="http://schemas.microsoft.com/office/drawing/2014/main" id="{BA6BA248-AC6D-244C-9DE6-22FC6522DD7B}"/>
              </a:ext>
            </a:extLst>
          </p:cNvPr>
          <p:cNvSpPr txBox="1"/>
          <p:nvPr/>
        </p:nvSpPr>
        <p:spPr>
          <a:xfrm>
            <a:off x="9917028" y="4034202"/>
            <a:ext cx="1929796" cy="1767041"/>
          </a:xfrm>
          <a:prstGeom prst="rect">
            <a:avLst/>
          </a:prstGeom>
          <a:noFill/>
        </p:spPr>
        <p:txBody>
          <a:bodyPr vert="horz" wrap="square" lIns="180000" tIns="180000" rIns="180000" bIns="180000" rtlCol="0" anchor="t" anchorCtr="0">
            <a:spAutoFit/>
          </a:bodyPr>
          <a:lstStyle/>
          <a:p>
            <a:pPr>
              <a:lnSpc>
                <a:spcPct val="110000"/>
              </a:lnSpc>
            </a:pPr>
            <a:r>
              <a:rPr lang="de-DE" sz="1400" dirty="0" err="1">
                <a:latin typeface="Arial Standard" charset="0"/>
              </a:rPr>
              <a:t>One</a:t>
            </a:r>
            <a:r>
              <a:rPr lang="de-DE" sz="1400" dirty="0">
                <a:latin typeface="Arial Standard" charset="0"/>
              </a:rPr>
              <a:t>-Hot Encoding funktioniert besser mit normal nominalen / kategorischen Attributen </a:t>
            </a:r>
          </a:p>
        </p:txBody>
      </p:sp>
      <p:sp>
        <p:nvSpPr>
          <p:cNvPr id="10" name="Pfeil nach oben 9">
            <a:extLst>
              <a:ext uri="{FF2B5EF4-FFF2-40B4-BE49-F238E27FC236}">
                <a16:creationId xmlns:a16="http://schemas.microsoft.com/office/drawing/2014/main" id="{42EB5238-5A2D-7645-A03C-9ABC52018078}"/>
              </a:ext>
            </a:extLst>
          </p:cNvPr>
          <p:cNvSpPr/>
          <p:nvPr/>
        </p:nvSpPr>
        <p:spPr>
          <a:xfrm rot="5400000">
            <a:off x="3540840" y="2298317"/>
            <a:ext cx="484632" cy="527072"/>
          </a:xfrm>
          <a:prstGeom prs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 name="Textfeld 10">
            <a:extLst>
              <a:ext uri="{FF2B5EF4-FFF2-40B4-BE49-F238E27FC236}">
                <a16:creationId xmlns:a16="http://schemas.microsoft.com/office/drawing/2014/main" id="{D32333CF-9536-D049-B59C-FF2971E5409F}"/>
              </a:ext>
            </a:extLst>
          </p:cNvPr>
          <p:cNvSpPr txBox="1"/>
          <p:nvPr/>
        </p:nvSpPr>
        <p:spPr>
          <a:xfrm>
            <a:off x="3120498" y="1543476"/>
            <a:ext cx="1325317" cy="949317"/>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Label</a:t>
            </a:r>
          </a:p>
          <a:p>
            <a:pPr>
              <a:lnSpc>
                <a:spcPct val="110000"/>
              </a:lnSpc>
            </a:pPr>
            <a:r>
              <a:rPr lang="de-DE" dirty="0">
                <a:latin typeface="Arial Standard" charset="0"/>
              </a:rPr>
              <a:t>Encoding</a:t>
            </a:r>
          </a:p>
        </p:txBody>
      </p:sp>
      <p:sp>
        <p:nvSpPr>
          <p:cNvPr id="12" name="Textfeld 11">
            <a:extLst>
              <a:ext uri="{FF2B5EF4-FFF2-40B4-BE49-F238E27FC236}">
                <a16:creationId xmlns:a16="http://schemas.microsoft.com/office/drawing/2014/main" id="{A757504B-B470-E34C-9B8C-7E7737E91293}"/>
              </a:ext>
            </a:extLst>
          </p:cNvPr>
          <p:cNvSpPr txBox="1"/>
          <p:nvPr/>
        </p:nvSpPr>
        <p:spPr>
          <a:xfrm>
            <a:off x="3120498" y="4680053"/>
            <a:ext cx="1325317" cy="949317"/>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One</a:t>
            </a:r>
            <a:r>
              <a:rPr lang="de-DE" dirty="0">
                <a:latin typeface="Arial Standard" charset="0"/>
              </a:rPr>
              <a:t> Hot</a:t>
            </a:r>
          </a:p>
          <a:p>
            <a:pPr>
              <a:lnSpc>
                <a:spcPct val="110000"/>
              </a:lnSpc>
            </a:pPr>
            <a:r>
              <a:rPr lang="de-DE" dirty="0">
                <a:latin typeface="Arial Standard" charset="0"/>
              </a:rPr>
              <a:t>Encoding</a:t>
            </a:r>
          </a:p>
        </p:txBody>
      </p:sp>
      <p:sp>
        <p:nvSpPr>
          <p:cNvPr id="13" name="Pfeil nach oben 12">
            <a:extLst>
              <a:ext uri="{FF2B5EF4-FFF2-40B4-BE49-F238E27FC236}">
                <a16:creationId xmlns:a16="http://schemas.microsoft.com/office/drawing/2014/main" id="{08A3EEB2-2841-644F-A22B-A943D4C7E6D0}"/>
              </a:ext>
            </a:extLst>
          </p:cNvPr>
          <p:cNvSpPr/>
          <p:nvPr/>
        </p:nvSpPr>
        <p:spPr>
          <a:xfrm rot="5400000">
            <a:off x="3540840" y="4205065"/>
            <a:ext cx="484632" cy="527072"/>
          </a:xfrm>
          <a:prstGeom prs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Tree>
    <p:extLst>
      <p:ext uri="{BB962C8B-B14F-4D97-AF65-F5344CB8AC3E}">
        <p14:creationId xmlns:p14="http://schemas.microsoft.com/office/powerpoint/2010/main" val="38007903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830997"/>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Feature </a:t>
            </a:r>
            <a:r>
              <a:rPr lang="de-DE" sz="2400" b="1" spc="300" dirty="0" err="1">
                <a:solidFill>
                  <a:schemeClr val="bg1"/>
                </a:solidFill>
                <a:latin typeface="+mj-lt"/>
                <a:ea typeface="Montserrat" charset="0"/>
                <a:cs typeface="Montserrat" charset="0"/>
              </a:rPr>
              <a:t>Selection</a:t>
            </a:r>
            <a:r>
              <a:rPr lang="de-DE" sz="2400" b="1" spc="300" dirty="0">
                <a:solidFill>
                  <a:schemeClr val="bg1"/>
                </a:solidFill>
                <a:latin typeface="+mj-lt"/>
                <a:ea typeface="Montserrat" charset="0"/>
                <a:cs typeface="Montserrat" charset="0"/>
              </a:rPr>
              <a:t> und Feature Engineering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en-US" sz="1000" b="1" spc="300" dirty="0">
                <a:solidFill>
                  <a:schemeClr val="bg1"/>
                </a:solidFill>
                <a:ea typeface="Montserrat" charset="0"/>
                <a:cs typeface="Montserrat" charset="0"/>
              </a:rPr>
              <a:t>Der Machine Learning Workflow</a:t>
            </a:r>
          </a:p>
        </p:txBody>
      </p:sp>
    </p:spTree>
    <p:extLst>
      <p:ext uri="{BB962C8B-B14F-4D97-AF65-F5344CB8AC3E}">
        <p14:creationId xmlns:p14="http://schemas.microsoft.com/office/powerpoint/2010/main" val="50988319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F54B7A-F16C-BE45-83A6-FB9D1B82FB75}"/>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916E4B34-E8D6-874E-96DE-0535050BF659}"/>
              </a:ext>
            </a:extLst>
          </p:cNvPr>
          <p:cNvSpPr>
            <a:spLocks noGrp="1"/>
          </p:cNvSpPr>
          <p:nvPr>
            <p:ph type="body" sz="quarter" idx="13"/>
          </p:nvPr>
        </p:nvSpPr>
        <p:spPr/>
        <p:txBody>
          <a:bodyPr/>
          <a:lstStyle/>
          <a:p>
            <a:r>
              <a:rPr lang="de-DE" dirty="0"/>
              <a:t>Data Preprocessing - Feature </a:t>
            </a:r>
            <a:r>
              <a:rPr lang="de-DE" dirty="0" err="1"/>
              <a:t>Selection</a:t>
            </a:r>
            <a:endParaRPr lang="de-DE" dirty="0"/>
          </a:p>
        </p:txBody>
      </p:sp>
      <p:sp>
        <p:nvSpPr>
          <p:cNvPr id="7" name="Textfeld 6">
            <a:extLst>
              <a:ext uri="{FF2B5EF4-FFF2-40B4-BE49-F238E27FC236}">
                <a16:creationId xmlns:a16="http://schemas.microsoft.com/office/drawing/2014/main" id="{203DB36E-75A8-4941-AF90-0C3224DC541A}"/>
              </a:ext>
            </a:extLst>
          </p:cNvPr>
          <p:cNvSpPr txBox="1"/>
          <p:nvPr/>
        </p:nvSpPr>
        <p:spPr>
          <a:xfrm>
            <a:off x="371476" y="1601264"/>
            <a:ext cx="11449050" cy="1254016"/>
          </a:xfrm>
          <a:prstGeom prst="rect">
            <a:avLst/>
          </a:prstGeom>
          <a:noFill/>
        </p:spPr>
        <p:txBody>
          <a:bodyPr vert="horz" wrap="square" lIns="180000" tIns="180000" rIns="180000" bIns="180000" rtlCol="0" anchor="t" anchorCtr="0">
            <a:spAutoFit/>
          </a:bodyPr>
          <a:lstStyle/>
          <a:p>
            <a:pPr>
              <a:lnSpc>
                <a:spcPct val="110000"/>
              </a:lnSpc>
            </a:pPr>
            <a:r>
              <a:rPr lang="de-DE" b="1" i="1" dirty="0">
                <a:latin typeface="Arial Standard" charset="0"/>
              </a:rPr>
              <a:t>Feature </a:t>
            </a:r>
            <a:r>
              <a:rPr lang="de-DE" b="1" i="1" dirty="0" err="1">
                <a:latin typeface="Arial Standard" charset="0"/>
              </a:rPr>
              <a:t>Selection</a:t>
            </a:r>
            <a:r>
              <a:rPr lang="de-DE" b="1" i="1" dirty="0">
                <a:latin typeface="Arial Standard" charset="0"/>
              </a:rPr>
              <a:t> </a:t>
            </a:r>
            <a:r>
              <a:rPr lang="de-DE" dirty="0">
                <a:latin typeface="Arial Standard" charset="0"/>
              </a:rPr>
              <a:t>ist der Prozess bei welchem Merkmale ausgewählt werden die relevant sind für das jeweilige Model. Im Gegensatz zu </a:t>
            </a:r>
            <a:r>
              <a:rPr lang="de-DE" b="1" i="1" dirty="0">
                <a:latin typeface="Arial Standard" charset="0"/>
              </a:rPr>
              <a:t>Feature Engineering</a:t>
            </a:r>
            <a:r>
              <a:rPr lang="de-DE" dirty="0">
                <a:latin typeface="Arial Standard" charset="0"/>
              </a:rPr>
              <a:t>, wo Merkmale erschaffen werden, geht es darum aus den vorhanden Merkmalen die relevanten auszuwählen. Dies kann automatisch und manuell erfolgen.</a:t>
            </a:r>
          </a:p>
        </p:txBody>
      </p:sp>
      <p:sp>
        <p:nvSpPr>
          <p:cNvPr id="8" name="Textfeld 7">
            <a:extLst>
              <a:ext uri="{FF2B5EF4-FFF2-40B4-BE49-F238E27FC236}">
                <a16:creationId xmlns:a16="http://schemas.microsoft.com/office/drawing/2014/main" id="{A9D25E47-2E32-114B-84D5-85A22FCD2B79}"/>
              </a:ext>
            </a:extLst>
          </p:cNvPr>
          <p:cNvSpPr txBox="1"/>
          <p:nvPr/>
        </p:nvSpPr>
        <p:spPr>
          <a:xfrm>
            <a:off x="371476" y="3268349"/>
            <a:ext cx="7664745" cy="1863413"/>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Eine (zu) große Zahl an Variablen kann zu nachteiligen Effekten führen:</a:t>
            </a:r>
          </a:p>
          <a:p>
            <a:pPr marL="285750" indent="-285750">
              <a:lnSpc>
                <a:spcPct val="110000"/>
              </a:lnSpc>
              <a:buFont typeface="Arial" panose="020B0604020202020204" pitchFamily="34" charset="0"/>
              <a:buChar char="•"/>
            </a:pPr>
            <a:r>
              <a:rPr lang="de-DE" dirty="0">
                <a:latin typeface="Arial Standard" charset="0"/>
              </a:rPr>
              <a:t>Überanpassung</a:t>
            </a:r>
          </a:p>
          <a:p>
            <a:pPr marL="285750" indent="-285750">
              <a:lnSpc>
                <a:spcPct val="110000"/>
              </a:lnSpc>
              <a:buFont typeface="Arial" panose="020B0604020202020204" pitchFamily="34" charset="0"/>
              <a:buChar char="•"/>
            </a:pPr>
            <a:r>
              <a:rPr lang="de-DE" dirty="0" err="1">
                <a:latin typeface="Arial Standard" charset="0"/>
              </a:rPr>
              <a:t>Kolinearität</a:t>
            </a:r>
            <a:endParaRPr lang="de-DE" dirty="0">
              <a:latin typeface="Arial Standard" charset="0"/>
            </a:endParaRPr>
          </a:p>
          <a:p>
            <a:pPr marL="285750" indent="-285750">
              <a:lnSpc>
                <a:spcPct val="110000"/>
              </a:lnSpc>
              <a:buFont typeface="Arial" panose="020B0604020202020204" pitchFamily="34" charset="0"/>
              <a:buChar char="•"/>
            </a:pPr>
            <a:r>
              <a:rPr lang="de-DE" dirty="0">
                <a:latin typeface="Arial Standard" charset="0"/>
              </a:rPr>
              <a:t>Fluch der Dimensionen</a:t>
            </a:r>
          </a:p>
          <a:p>
            <a:pPr marL="285750" indent="-285750">
              <a:lnSpc>
                <a:spcPct val="110000"/>
              </a:lnSpc>
              <a:buFont typeface="Arial" panose="020B0604020202020204" pitchFamily="34" charset="0"/>
              <a:buChar char="•"/>
            </a:pPr>
            <a:r>
              <a:rPr lang="de-DE" dirty="0">
                <a:latin typeface="Arial Standard" charset="0"/>
              </a:rPr>
              <a:t>Interpretierbarkeit</a:t>
            </a:r>
          </a:p>
        </p:txBody>
      </p:sp>
    </p:spTree>
    <p:extLst>
      <p:ext uri="{BB962C8B-B14F-4D97-AF65-F5344CB8AC3E}">
        <p14:creationId xmlns:p14="http://schemas.microsoft.com/office/powerpoint/2010/main" val="172416863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4AE446-C1A5-3B4A-99D4-EE734F628D6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84329E61-CD71-5843-B0FB-5F9641BA45E3}"/>
              </a:ext>
            </a:extLst>
          </p:cNvPr>
          <p:cNvSpPr>
            <a:spLocks noGrp="1"/>
          </p:cNvSpPr>
          <p:nvPr>
            <p:ph type="body" sz="quarter" idx="13"/>
          </p:nvPr>
        </p:nvSpPr>
        <p:spPr/>
        <p:txBody>
          <a:bodyPr/>
          <a:lstStyle/>
          <a:p>
            <a:r>
              <a:rPr lang="de-DE" dirty="0"/>
              <a:t>Data Preprocessing - Probleme mit zu vielen Merkmalen</a:t>
            </a:r>
          </a:p>
        </p:txBody>
      </p:sp>
      <p:sp>
        <p:nvSpPr>
          <p:cNvPr id="4" name="Textfeld 3">
            <a:extLst>
              <a:ext uri="{FF2B5EF4-FFF2-40B4-BE49-F238E27FC236}">
                <a16:creationId xmlns:a16="http://schemas.microsoft.com/office/drawing/2014/main" id="{0FA5DBF8-24E9-3D46-834A-2637643DA95A}"/>
              </a:ext>
            </a:extLst>
          </p:cNvPr>
          <p:cNvSpPr txBox="1"/>
          <p:nvPr/>
        </p:nvSpPr>
        <p:spPr>
          <a:xfrm>
            <a:off x="371475" y="1556029"/>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Überanpassung</a:t>
            </a:r>
            <a:r>
              <a:rPr lang="de-DE" dirty="0">
                <a:latin typeface="Arial Standard" charset="0"/>
              </a:rPr>
              <a:t> (</a:t>
            </a:r>
            <a:r>
              <a:rPr lang="de-DE" dirty="0" err="1">
                <a:latin typeface="Arial Standard" charset="0"/>
              </a:rPr>
              <a:t>Overfitting</a:t>
            </a:r>
            <a:r>
              <a:rPr lang="de-DE" dirty="0">
                <a:latin typeface="Arial Standard" charset="0"/>
              </a:rPr>
              <a:t>): Das trainierte Model generalisiert nicht auf unbekannte Daten, da neben dem Signal auch das Rauschen gelernt wurde.</a:t>
            </a:r>
          </a:p>
        </p:txBody>
      </p:sp>
      <p:sp>
        <p:nvSpPr>
          <p:cNvPr id="5" name="Textfeld 4">
            <a:extLst>
              <a:ext uri="{FF2B5EF4-FFF2-40B4-BE49-F238E27FC236}">
                <a16:creationId xmlns:a16="http://schemas.microsoft.com/office/drawing/2014/main" id="{FC4AF4DB-C27E-D84E-B796-8AC867841E4A}"/>
              </a:ext>
            </a:extLst>
          </p:cNvPr>
          <p:cNvSpPr txBox="1"/>
          <p:nvPr/>
        </p:nvSpPr>
        <p:spPr>
          <a:xfrm>
            <a:off x="371475" y="2780634"/>
            <a:ext cx="11449050" cy="1254016"/>
          </a:xfrm>
          <a:prstGeom prst="rect">
            <a:avLst/>
          </a:prstGeom>
          <a:noFill/>
        </p:spPr>
        <p:txBody>
          <a:bodyPr vert="horz" wrap="square" lIns="180000" tIns="180000" rIns="180000" bIns="180000" rtlCol="0" anchor="t" anchorCtr="0">
            <a:spAutoFit/>
          </a:bodyPr>
          <a:lstStyle/>
          <a:p>
            <a:pPr>
              <a:lnSpc>
                <a:spcPct val="110000"/>
              </a:lnSpc>
            </a:pPr>
            <a:r>
              <a:rPr lang="de-DE" b="1" dirty="0" err="1">
                <a:latin typeface="Arial Standard" charset="0"/>
              </a:rPr>
              <a:t>Kolinearität</a:t>
            </a:r>
            <a:r>
              <a:rPr lang="de-DE" dirty="0">
                <a:latin typeface="Arial Standard" charset="0"/>
              </a:rPr>
              <a:t>: Eingangsvariablen haben eine hohe lineare Korrelation miteinander. Sie enthalten praktisch die gleiche Information und sind somit redundant. Dies kann zu instabilen Modellen führen, sprich man erhält sehr unterschiedliche Modelle auch wenn sie auf dem gleichen Datensatz trainiert wurden.</a:t>
            </a:r>
          </a:p>
        </p:txBody>
      </p:sp>
      <p:sp>
        <p:nvSpPr>
          <p:cNvPr id="6" name="Textfeld 5">
            <a:extLst>
              <a:ext uri="{FF2B5EF4-FFF2-40B4-BE49-F238E27FC236}">
                <a16:creationId xmlns:a16="http://schemas.microsoft.com/office/drawing/2014/main" id="{11927C9E-E172-984E-9B85-3CECE068EB37}"/>
              </a:ext>
            </a:extLst>
          </p:cNvPr>
          <p:cNvSpPr txBox="1"/>
          <p:nvPr/>
        </p:nvSpPr>
        <p:spPr>
          <a:xfrm>
            <a:off x="382951" y="4030346"/>
            <a:ext cx="10712503"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Fluch der Dimensionen</a:t>
            </a:r>
            <a:r>
              <a:rPr lang="de-DE" dirty="0">
                <a:latin typeface="Arial Standard" charset="0"/>
              </a:rPr>
              <a:t>: Je mehr </a:t>
            </a:r>
            <a:r>
              <a:rPr lang="de-DE" dirty="0" err="1">
                <a:latin typeface="Arial Standard" charset="0"/>
              </a:rPr>
              <a:t>Mermale</a:t>
            </a:r>
            <a:r>
              <a:rPr lang="de-DE" dirty="0">
                <a:latin typeface="Arial Standard" charset="0"/>
              </a:rPr>
              <a:t> vorhanden sind, desto mehr Kombinationen sind möglich</a:t>
            </a:r>
          </a:p>
        </p:txBody>
      </p:sp>
      <p:sp>
        <p:nvSpPr>
          <p:cNvPr id="7" name="Textfeld 6">
            <a:extLst>
              <a:ext uri="{FF2B5EF4-FFF2-40B4-BE49-F238E27FC236}">
                <a16:creationId xmlns:a16="http://schemas.microsoft.com/office/drawing/2014/main" id="{56D12D03-33E8-BE4B-8124-03F7888D4039}"/>
              </a:ext>
            </a:extLst>
          </p:cNvPr>
          <p:cNvSpPr txBox="1"/>
          <p:nvPr/>
        </p:nvSpPr>
        <p:spPr>
          <a:xfrm>
            <a:off x="382951" y="4979662"/>
            <a:ext cx="11437574" cy="949317"/>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Schlechte Interpretierbarkeit</a:t>
            </a:r>
            <a:r>
              <a:rPr lang="de-DE" dirty="0">
                <a:latin typeface="Arial Standard" charset="0"/>
              </a:rPr>
              <a:t>: Es ist schwerer zu erkennen, welche Merkmale für eine Entscheidung des Modells, relevant waren.</a:t>
            </a:r>
          </a:p>
        </p:txBody>
      </p:sp>
    </p:spTree>
    <p:extLst>
      <p:ext uri="{BB962C8B-B14F-4D97-AF65-F5344CB8AC3E}">
        <p14:creationId xmlns:p14="http://schemas.microsoft.com/office/powerpoint/2010/main" val="28788459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B81D5B-4881-9D4E-AF0F-B0854F88B988}"/>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52760D31-720A-C946-8222-B41B62EB0913}"/>
              </a:ext>
            </a:extLst>
          </p:cNvPr>
          <p:cNvSpPr>
            <a:spLocks noGrp="1"/>
          </p:cNvSpPr>
          <p:nvPr>
            <p:ph type="body" sz="quarter" idx="13"/>
          </p:nvPr>
        </p:nvSpPr>
        <p:spPr/>
        <p:txBody>
          <a:bodyPr/>
          <a:lstStyle/>
          <a:p>
            <a:r>
              <a:rPr lang="de-DE" dirty="0"/>
              <a:t>Auswählen von Merkmalen</a:t>
            </a:r>
          </a:p>
        </p:txBody>
      </p:sp>
      <p:sp>
        <p:nvSpPr>
          <p:cNvPr id="4" name="Textfeld 3">
            <a:extLst>
              <a:ext uri="{FF2B5EF4-FFF2-40B4-BE49-F238E27FC236}">
                <a16:creationId xmlns:a16="http://schemas.microsoft.com/office/drawing/2014/main" id="{C4E52D0F-156B-AC48-A167-4562885C916A}"/>
              </a:ext>
            </a:extLst>
          </p:cNvPr>
          <p:cNvSpPr txBox="1"/>
          <p:nvPr/>
        </p:nvSpPr>
        <p:spPr>
          <a:xfrm>
            <a:off x="371476" y="1556029"/>
            <a:ext cx="5159700"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Auswahl der Merkmale nach </a:t>
            </a:r>
            <a:r>
              <a:rPr lang="de-DE" b="1" dirty="0">
                <a:latin typeface="Arial Standard" charset="0"/>
              </a:rPr>
              <a:t>Domänenwissen</a:t>
            </a:r>
          </a:p>
        </p:txBody>
      </p:sp>
      <p:sp>
        <p:nvSpPr>
          <p:cNvPr id="5" name="Textfeld 4">
            <a:extLst>
              <a:ext uri="{FF2B5EF4-FFF2-40B4-BE49-F238E27FC236}">
                <a16:creationId xmlns:a16="http://schemas.microsoft.com/office/drawing/2014/main" id="{5AA2E04F-EE97-A84A-9D9A-6D4F30C08BC5}"/>
              </a:ext>
            </a:extLst>
          </p:cNvPr>
          <p:cNvSpPr txBox="1"/>
          <p:nvPr/>
        </p:nvSpPr>
        <p:spPr>
          <a:xfrm>
            <a:off x="371474" y="2104257"/>
            <a:ext cx="11449050" cy="1558715"/>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Verwendung von Algorithmen zur </a:t>
            </a:r>
            <a:r>
              <a:rPr lang="de-DE" b="1" dirty="0">
                <a:latin typeface="Arial Standard" charset="0"/>
              </a:rPr>
              <a:t>Feature </a:t>
            </a:r>
            <a:r>
              <a:rPr lang="de-DE" b="1" dirty="0" err="1">
                <a:latin typeface="Arial Standard" charset="0"/>
              </a:rPr>
              <a:t>Selection</a:t>
            </a:r>
            <a:r>
              <a:rPr lang="de-DE" dirty="0">
                <a:latin typeface="Arial Standard" charset="0"/>
              </a:rPr>
              <a:t>. Manche ML Modelle können relevante Merkmale auswählen. Sehr verbreitet ist z.B. </a:t>
            </a:r>
            <a:r>
              <a:rPr lang="de-DE" dirty="0" err="1">
                <a:latin typeface="Arial Standard" charset="0"/>
              </a:rPr>
              <a:t>Regularisierung</a:t>
            </a:r>
            <a:r>
              <a:rPr lang="de-DE" dirty="0">
                <a:latin typeface="Arial Standard" charset="0"/>
              </a:rPr>
              <a:t>, wobei das Einbeziehen von Merkmalen mit Kosten verbunden ist.</a:t>
            </a:r>
          </a:p>
          <a:p>
            <a:pPr>
              <a:lnSpc>
                <a:spcPct val="110000"/>
              </a:lnSpc>
            </a:pPr>
            <a:r>
              <a:rPr lang="de-DE" dirty="0">
                <a:latin typeface="Arial Standard" charset="0"/>
              </a:rPr>
              <a:t>Beispiele: Lasso (L1), </a:t>
            </a:r>
            <a:r>
              <a:rPr lang="de-DE" dirty="0" err="1">
                <a:latin typeface="Arial Standard" charset="0"/>
              </a:rPr>
              <a:t>Ridge</a:t>
            </a:r>
            <a:r>
              <a:rPr lang="de-DE" dirty="0">
                <a:latin typeface="Arial Standard" charset="0"/>
              </a:rPr>
              <a:t>-Regression (L2)</a:t>
            </a:r>
          </a:p>
        </p:txBody>
      </p:sp>
      <p:sp>
        <p:nvSpPr>
          <p:cNvPr id="7" name="Textfeld 6">
            <a:extLst>
              <a:ext uri="{FF2B5EF4-FFF2-40B4-BE49-F238E27FC236}">
                <a16:creationId xmlns:a16="http://schemas.microsoft.com/office/drawing/2014/main" id="{4B2E083C-D972-E440-A70B-BB85D6001510}"/>
              </a:ext>
            </a:extLst>
          </p:cNvPr>
          <p:cNvSpPr txBox="1"/>
          <p:nvPr/>
        </p:nvSpPr>
        <p:spPr>
          <a:xfrm>
            <a:off x="382951" y="3974385"/>
            <a:ext cx="1144905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Einsatz von Algorithmen zur </a:t>
            </a:r>
            <a:r>
              <a:rPr lang="de-DE" b="1" dirty="0">
                <a:latin typeface="Arial Standard" charset="0"/>
              </a:rPr>
              <a:t>Dimensionsreduktion</a:t>
            </a:r>
            <a:r>
              <a:rPr lang="de-DE" dirty="0">
                <a:latin typeface="Arial Standard" charset="0"/>
              </a:rPr>
              <a:t>. Durch Kombination von Dimensionen miteinander werden die Anzahl an Dimensionen verringert.</a:t>
            </a:r>
          </a:p>
          <a:p>
            <a:pPr>
              <a:lnSpc>
                <a:spcPct val="110000"/>
              </a:lnSpc>
            </a:pPr>
            <a:r>
              <a:rPr lang="de-DE" dirty="0">
                <a:latin typeface="Arial Standard" charset="0"/>
              </a:rPr>
              <a:t>Beispiele: Hauptkomponenten Analyse (PCA)</a:t>
            </a:r>
          </a:p>
        </p:txBody>
      </p:sp>
    </p:spTree>
    <p:extLst>
      <p:ext uri="{BB962C8B-B14F-4D97-AF65-F5344CB8AC3E}">
        <p14:creationId xmlns:p14="http://schemas.microsoft.com/office/powerpoint/2010/main" val="2534408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40"/>
          <p:cNvSpPr>
            <a:spLocks noGrp="1" noChangeArrowheads="1"/>
          </p:cNvSpPr>
          <p:nvPr>
            <p:ph type="title"/>
          </p:nvPr>
        </p:nvSpPr>
        <p:spPr/>
        <p:txBody>
          <a:bodyPr/>
          <a:lstStyle/>
          <a:p>
            <a:r>
              <a:rPr lang="de-DE" dirty="0"/>
              <a:t>Der </a:t>
            </a:r>
            <a:r>
              <a:rPr lang="de-DE" dirty="0" err="1"/>
              <a:t>Machine</a:t>
            </a:r>
            <a:r>
              <a:rPr lang="de-DE" dirty="0"/>
              <a:t> Learning Workflow</a:t>
            </a:r>
            <a:endParaRPr lang="de-DE" dirty="0">
              <a:latin typeface="Arial" charset="0"/>
            </a:endParaRPr>
          </a:p>
        </p:txBody>
      </p:sp>
      <p:sp>
        <p:nvSpPr>
          <p:cNvPr id="6" name="Textplatzhalter 5">
            <a:extLst>
              <a:ext uri="{FF2B5EF4-FFF2-40B4-BE49-F238E27FC236}">
                <a16:creationId xmlns:a16="http://schemas.microsoft.com/office/drawing/2014/main" id="{F3DD88C8-3F61-4EF2-B9E5-8ED776520507}"/>
              </a:ext>
            </a:extLst>
          </p:cNvPr>
          <p:cNvSpPr>
            <a:spLocks noGrp="1"/>
          </p:cNvSpPr>
          <p:nvPr>
            <p:ph type="body" sz="quarter" idx="13"/>
          </p:nvPr>
        </p:nvSpPr>
        <p:spPr/>
        <p:txBody>
          <a:bodyPr/>
          <a:lstStyle/>
          <a:p>
            <a:r>
              <a:rPr lang="de-DE" dirty="0"/>
              <a:t>Data Preprocessing - Dimensionsreduktion</a:t>
            </a:r>
          </a:p>
        </p:txBody>
      </p:sp>
      <p:sp>
        <p:nvSpPr>
          <p:cNvPr id="2" name="Rechteck 1"/>
          <p:cNvSpPr/>
          <p:nvPr/>
        </p:nvSpPr>
        <p:spPr>
          <a:xfrm>
            <a:off x="560348" y="1182207"/>
            <a:ext cx="8506469" cy="923330"/>
          </a:xfrm>
          <a:prstGeom prst="rect">
            <a:avLst/>
          </a:prstGeom>
        </p:spPr>
        <p:txBody>
          <a:bodyPr wrap="square">
            <a:spAutoFit/>
          </a:bodyPr>
          <a:lstStyle/>
          <a:p>
            <a:pPr marL="285750" indent="-285750">
              <a:buFont typeface="Arial" panose="020B0604020202020204" pitchFamily="34" charset="0"/>
              <a:buChar char="•"/>
            </a:pPr>
            <a:r>
              <a:rPr lang="de-DE" dirty="0"/>
              <a:t>Viele Probleme aus dem wirklichen Leben haben große Datenmatrizen.</a:t>
            </a:r>
          </a:p>
          <a:p>
            <a:pPr marL="285750" indent="-285750">
              <a:buFont typeface="Arial" panose="020B0604020202020204" pitchFamily="34" charset="0"/>
              <a:buChar char="•"/>
            </a:pPr>
            <a:r>
              <a:rPr lang="de-DE" dirty="0"/>
              <a:t>Eine Verringerung der Anzahl der Variablen (Merkmale) führt zu "schmaleren" Matrizen, die das Problem immer noch ausreichend beschreiben</a:t>
            </a:r>
          </a:p>
        </p:txBody>
      </p:sp>
      <p:sp>
        <p:nvSpPr>
          <p:cNvPr id="57" name="Rechteck 56"/>
          <p:cNvSpPr/>
          <p:nvPr/>
        </p:nvSpPr>
        <p:spPr>
          <a:xfrm>
            <a:off x="560348" y="5324539"/>
            <a:ext cx="10374874" cy="1200329"/>
          </a:xfrm>
          <a:prstGeom prst="rect">
            <a:avLst/>
          </a:prstGeom>
        </p:spPr>
        <p:txBody>
          <a:bodyPr wrap="square">
            <a:spAutoFit/>
          </a:bodyPr>
          <a:lstStyle/>
          <a:p>
            <a:r>
              <a:rPr lang="de-DE" dirty="0"/>
              <a:t>Die Hauptkomponentenanalyse (</a:t>
            </a:r>
            <a:r>
              <a:rPr lang="de-DE" dirty="0" err="1"/>
              <a:t>Principal</a:t>
            </a:r>
            <a:r>
              <a:rPr lang="de-DE" dirty="0"/>
              <a:t> </a:t>
            </a:r>
            <a:r>
              <a:rPr lang="de-DE" dirty="0" err="1"/>
              <a:t>Component</a:t>
            </a:r>
            <a:r>
              <a:rPr lang="de-DE" dirty="0"/>
              <a:t> Analysis, PCA) ist eine solche Transformation, ebenso wie die </a:t>
            </a:r>
            <a:r>
              <a:rPr lang="de-DE"/>
              <a:t>Singulärwertzerlegung</a:t>
            </a:r>
            <a:r>
              <a:rPr lang="de-DE" dirty="0"/>
              <a:t> (Singular Value </a:t>
            </a:r>
            <a:r>
              <a:rPr lang="de-DE" dirty="0" err="1"/>
              <a:t>Decomposition</a:t>
            </a:r>
            <a:r>
              <a:rPr lang="de-DE" dirty="0"/>
              <a:t>, SVD). Andere Techniken zur Reduzierung der </a:t>
            </a:r>
            <a:r>
              <a:rPr lang="de-DE"/>
              <a:t>Dimensionalität</a:t>
            </a:r>
            <a:r>
              <a:rPr lang="de-DE" dirty="0"/>
              <a:t> sind Fourier-Transformationen, Wavelet-Transformationen, JPEG, MPEG.</a:t>
            </a:r>
          </a:p>
        </p:txBody>
      </p:sp>
      <p:sp>
        <p:nvSpPr>
          <p:cNvPr id="5" name="Rechteck 4">
            <a:extLst>
              <a:ext uri="{FF2B5EF4-FFF2-40B4-BE49-F238E27FC236}">
                <a16:creationId xmlns:a16="http://schemas.microsoft.com/office/drawing/2014/main" id="{C20C0C2C-26F1-F540-BC09-56D3ABD3B86D}"/>
              </a:ext>
            </a:extLst>
          </p:cNvPr>
          <p:cNvSpPr/>
          <p:nvPr/>
        </p:nvSpPr>
        <p:spPr>
          <a:xfrm>
            <a:off x="2312894" y="2428104"/>
            <a:ext cx="2407024" cy="27490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6" name="Rechteck 15">
            <a:extLst>
              <a:ext uri="{FF2B5EF4-FFF2-40B4-BE49-F238E27FC236}">
                <a16:creationId xmlns:a16="http://schemas.microsoft.com/office/drawing/2014/main" id="{B18831A6-903C-424B-9BF4-76E4D187CFC8}"/>
              </a:ext>
            </a:extLst>
          </p:cNvPr>
          <p:cNvSpPr/>
          <p:nvPr/>
        </p:nvSpPr>
        <p:spPr>
          <a:xfrm>
            <a:off x="7730732" y="2428104"/>
            <a:ext cx="1331327" cy="28642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 name="Textfeld 7">
            <a:extLst>
              <a:ext uri="{FF2B5EF4-FFF2-40B4-BE49-F238E27FC236}">
                <a16:creationId xmlns:a16="http://schemas.microsoft.com/office/drawing/2014/main" id="{878DEA99-1F99-714F-BD03-DA502280FFF1}"/>
              </a:ext>
            </a:extLst>
          </p:cNvPr>
          <p:cNvSpPr txBox="1"/>
          <p:nvPr/>
        </p:nvSpPr>
        <p:spPr>
          <a:xfrm>
            <a:off x="1716743" y="3389973"/>
            <a:ext cx="491756"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n</a:t>
            </a:r>
            <a:endParaRPr lang="de-DE" dirty="0">
              <a:latin typeface="Arial Standard" charset="0"/>
            </a:endParaRPr>
          </a:p>
        </p:txBody>
      </p:sp>
      <p:sp>
        <p:nvSpPr>
          <p:cNvPr id="9" name="Textfeld 8">
            <a:extLst>
              <a:ext uri="{FF2B5EF4-FFF2-40B4-BE49-F238E27FC236}">
                <a16:creationId xmlns:a16="http://schemas.microsoft.com/office/drawing/2014/main" id="{5928A7B0-CD19-CC4A-A197-42B9C93C10B5}"/>
              </a:ext>
            </a:extLst>
          </p:cNvPr>
          <p:cNvSpPr txBox="1"/>
          <p:nvPr/>
        </p:nvSpPr>
        <p:spPr>
          <a:xfrm>
            <a:off x="3238468" y="1936134"/>
            <a:ext cx="55587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a:t>
            </a:r>
          </a:p>
        </p:txBody>
      </p:sp>
      <p:sp>
        <p:nvSpPr>
          <p:cNvPr id="10" name="Textfeld 9">
            <a:extLst>
              <a:ext uri="{FF2B5EF4-FFF2-40B4-BE49-F238E27FC236}">
                <a16:creationId xmlns:a16="http://schemas.microsoft.com/office/drawing/2014/main" id="{4ADED161-2CA1-A342-A721-CEF2FCBBCA43}"/>
              </a:ext>
            </a:extLst>
          </p:cNvPr>
          <p:cNvSpPr txBox="1"/>
          <p:nvPr/>
        </p:nvSpPr>
        <p:spPr>
          <a:xfrm>
            <a:off x="4890669" y="2936657"/>
            <a:ext cx="2517952"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Dimensionsreduktion</a:t>
            </a:r>
          </a:p>
        </p:txBody>
      </p:sp>
      <p:sp>
        <p:nvSpPr>
          <p:cNvPr id="20" name="Textfeld 19">
            <a:extLst>
              <a:ext uri="{FF2B5EF4-FFF2-40B4-BE49-F238E27FC236}">
                <a16:creationId xmlns:a16="http://schemas.microsoft.com/office/drawing/2014/main" id="{D5B2E613-9A6C-EE42-A973-3C1EE7E9C6D9}"/>
              </a:ext>
            </a:extLst>
          </p:cNvPr>
          <p:cNvSpPr txBox="1"/>
          <p:nvPr/>
        </p:nvSpPr>
        <p:spPr>
          <a:xfrm>
            <a:off x="8219595" y="1938364"/>
            <a:ext cx="607172"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m‘</a:t>
            </a:r>
            <a:endParaRPr lang="de-DE" dirty="0">
              <a:latin typeface="Arial Standard" charset="0"/>
            </a:endParaRPr>
          </a:p>
        </p:txBody>
      </p:sp>
      <p:grpSp>
        <p:nvGrpSpPr>
          <p:cNvPr id="21" name="Grafik 14">
            <a:extLst>
              <a:ext uri="{FF2B5EF4-FFF2-40B4-BE49-F238E27FC236}">
                <a16:creationId xmlns:a16="http://schemas.microsoft.com/office/drawing/2014/main" id="{174C8B70-7B8D-8E42-98F0-F3F5EF929B66}"/>
              </a:ext>
            </a:extLst>
          </p:cNvPr>
          <p:cNvGrpSpPr/>
          <p:nvPr/>
        </p:nvGrpSpPr>
        <p:grpSpPr>
          <a:xfrm rot="10800000">
            <a:off x="5901995" y="3647456"/>
            <a:ext cx="495300" cy="190500"/>
            <a:chOff x="3644623" y="2499545"/>
            <a:chExt cx="495300" cy="190500"/>
          </a:xfrm>
          <a:noFill/>
        </p:grpSpPr>
        <p:sp>
          <p:nvSpPr>
            <p:cNvPr id="22" name="Freihandform 21">
              <a:extLst>
                <a:ext uri="{FF2B5EF4-FFF2-40B4-BE49-F238E27FC236}">
                  <a16:creationId xmlns:a16="http://schemas.microsoft.com/office/drawing/2014/main" id="{7039055A-DC19-ED49-8C7B-BA2A70BCE038}"/>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3" name="Freihandform 22">
              <a:extLst>
                <a:ext uri="{FF2B5EF4-FFF2-40B4-BE49-F238E27FC236}">
                  <a16:creationId xmlns:a16="http://schemas.microsoft.com/office/drawing/2014/main" id="{E7598195-4789-D847-91BE-D418A8091609}"/>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sp>
        <p:nvSpPr>
          <p:cNvPr id="24" name="Textfeld 23">
            <a:extLst>
              <a:ext uri="{FF2B5EF4-FFF2-40B4-BE49-F238E27FC236}">
                <a16:creationId xmlns:a16="http://schemas.microsoft.com/office/drawing/2014/main" id="{07BDFB68-3370-A645-8FBF-A62C287691A8}"/>
              </a:ext>
            </a:extLst>
          </p:cNvPr>
          <p:cNvSpPr txBox="1"/>
          <p:nvPr/>
        </p:nvSpPr>
        <p:spPr>
          <a:xfrm>
            <a:off x="7208927" y="3433424"/>
            <a:ext cx="491756"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n</a:t>
            </a:r>
            <a:endParaRPr lang="de-DE" dirty="0">
              <a:latin typeface="Arial Standard" charset="0"/>
            </a:endParaRPr>
          </a:p>
        </p:txBody>
      </p:sp>
    </p:spTree>
    <p:extLst>
      <p:ext uri="{BB962C8B-B14F-4D97-AF65-F5344CB8AC3E}">
        <p14:creationId xmlns:p14="http://schemas.microsoft.com/office/powerpoint/2010/main" val="387072421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91EC20-5355-914B-93C6-9046B66CD5C4}"/>
              </a:ext>
            </a:extLst>
          </p:cNvPr>
          <p:cNvSpPr>
            <a:spLocks noGrp="1"/>
          </p:cNvSpPr>
          <p:nvPr>
            <p:ph type="title"/>
          </p:nvPr>
        </p:nvSpPr>
        <p:spPr/>
        <p:txBody>
          <a:bodyPr/>
          <a:lstStyle/>
          <a:p>
            <a:r>
              <a:rPr lang="de-DE" dirty="0" err="1"/>
              <a:t>Pythonumgebung</a:t>
            </a:r>
            <a:endParaRPr lang="de-DE" dirty="0"/>
          </a:p>
        </p:txBody>
      </p:sp>
      <p:sp>
        <p:nvSpPr>
          <p:cNvPr id="3" name="Textplatzhalter 2">
            <a:extLst>
              <a:ext uri="{FF2B5EF4-FFF2-40B4-BE49-F238E27FC236}">
                <a16:creationId xmlns:a16="http://schemas.microsoft.com/office/drawing/2014/main" id="{52CB98EA-B6AC-4F41-AEAA-1FD276DBA959}"/>
              </a:ext>
            </a:extLst>
          </p:cNvPr>
          <p:cNvSpPr>
            <a:spLocks noGrp="1"/>
          </p:cNvSpPr>
          <p:nvPr>
            <p:ph type="body" sz="quarter" idx="13"/>
          </p:nvPr>
        </p:nvSpPr>
        <p:spPr/>
        <p:txBody>
          <a:bodyPr/>
          <a:lstStyle/>
          <a:p>
            <a:r>
              <a:rPr lang="de-DE" dirty="0"/>
              <a:t>Kopieren der </a:t>
            </a:r>
            <a:r>
              <a:rPr lang="de-DE" dirty="0" err="1"/>
              <a:t>Workshopunterlagen</a:t>
            </a:r>
            <a:r>
              <a:rPr lang="de-DE" dirty="0"/>
              <a:t> und starten des </a:t>
            </a:r>
            <a:r>
              <a:rPr lang="de-DE" dirty="0" err="1"/>
              <a:t>Jupyter</a:t>
            </a:r>
            <a:r>
              <a:rPr lang="de-DE" dirty="0"/>
              <a:t> Notebook Servers</a:t>
            </a:r>
          </a:p>
        </p:txBody>
      </p:sp>
      <p:sp>
        <p:nvSpPr>
          <p:cNvPr id="5" name="Textfeld 4">
            <a:extLst>
              <a:ext uri="{FF2B5EF4-FFF2-40B4-BE49-F238E27FC236}">
                <a16:creationId xmlns:a16="http://schemas.microsoft.com/office/drawing/2014/main" id="{C8DBE075-EC28-B849-960B-96B1C3945E65}"/>
              </a:ext>
            </a:extLst>
          </p:cNvPr>
          <p:cNvSpPr txBox="1"/>
          <p:nvPr/>
        </p:nvSpPr>
        <p:spPr>
          <a:xfrm>
            <a:off x="371477" y="1556029"/>
            <a:ext cx="11449050" cy="3175824"/>
          </a:xfrm>
          <a:prstGeom prst="rect">
            <a:avLst/>
          </a:prstGeom>
          <a:noFill/>
        </p:spPr>
        <p:txBody>
          <a:bodyPr vert="horz" wrap="square" lIns="180000" tIns="180000" rIns="180000" bIns="180000" rtlCol="0" anchor="t" anchorCtr="0">
            <a:spAutoFit/>
          </a:bodyPr>
          <a:lstStyle/>
          <a:p>
            <a:pPr marL="342900" indent="-342900">
              <a:lnSpc>
                <a:spcPct val="110000"/>
              </a:lnSpc>
              <a:buFont typeface="+mj-lt"/>
              <a:buAutoNum type="arabicPeriod"/>
            </a:pPr>
            <a:r>
              <a:rPr lang="de-DE" sz="2400" dirty="0">
                <a:ea typeface="Menlo" panose="020B0609030804020204" pitchFamily="49" charset="0"/>
                <a:cs typeface="Menlo" panose="020B0609030804020204" pitchFamily="49" charset="0"/>
              </a:rPr>
              <a:t>Kopieren Sie den Ordner „</a:t>
            </a:r>
            <a:r>
              <a:rPr lang="de-DE" sz="2400" dirty="0" err="1">
                <a:ea typeface="Menlo" panose="020B0609030804020204" pitchFamily="49" charset="0"/>
                <a:cs typeface="Menlo" panose="020B0609030804020204" pitchFamily="49" charset="0"/>
              </a:rPr>
              <a:t>ki_daten_workshop_datev</a:t>
            </a:r>
            <a:r>
              <a:rPr lang="de-DE" sz="2400" dirty="0">
                <a:ea typeface="Menlo" panose="020B0609030804020204" pitchFamily="49" charset="0"/>
                <a:cs typeface="Menlo" panose="020B0609030804020204" pitchFamily="49" charset="0"/>
              </a:rPr>
              <a:t>“ aus dem geteilten Laufwerk (Raum 3)</a:t>
            </a:r>
          </a:p>
          <a:p>
            <a:pPr marL="342900" indent="-342900">
              <a:lnSpc>
                <a:spcPct val="110000"/>
              </a:lnSpc>
              <a:buFont typeface="+mj-lt"/>
              <a:buAutoNum type="arabicPeriod"/>
            </a:pPr>
            <a:r>
              <a:rPr lang="de-DE" sz="2400" dirty="0">
                <a:ea typeface="Menlo" panose="020B0609030804020204" pitchFamily="49" charset="0"/>
                <a:cs typeface="Menlo" panose="020B0609030804020204" pitchFamily="49" charset="0"/>
              </a:rPr>
              <a:t>Navigieren sie in der </a:t>
            </a:r>
            <a:r>
              <a:rPr lang="de-DE" sz="2400" dirty="0" err="1">
                <a:ea typeface="Menlo" panose="020B0609030804020204" pitchFamily="49" charset="0"/>
                <a:cs typeface="Menlo" panose="020B0609030804020204" pitchFamily="49" charset="0"/>
              </a:rPr>
              <a:t>Anaconda</a:t>
            </a:r>
            <a:r>
              <a:rPr lang="de-DE" sz="2400" dirty="0">
                <a:ea typeface="Menlo" panose="020B0609030804020204" pitchFamily="49" charset="0"/>
                <a:cs typeface="Menlo" panose="020B0609030804020204" pitchFamily="49" charset="0"/>
              </a:rPr>
              <a:t> Prompt in den Ordner „ </a:t>
            </a:r>
            <a:r>
              <a:rPr lang="de-DE" sz="2400" dirty="0" err="1">
                <a:ea typeface="Menlo" panose="020B0609030804020204" pitchFamily="49" charset="0"/>
                <a:cs typeface="Menlo" panose="020B0609030804020204" pitchFamily="49" charset="0"/>
              </a:rPr>
              <a:t>ki_daten_workshop_datev</a:t>
            </a:r>
            <a:r>
              <a:rPr lang="de-DE" sz="2400" dirty="0">
                <a:ea typeface="Menlo" panose="020B0609030804020204" pitchFamily="49" charset="0"/>
                <a:cs typeface="Menlo" panose="020B0609030804020204" pitchFamily="49" charset="0"/>
              </a:rPr>
              <a:t>“ auf </a:t>
            </a:r>
            <a:r>
              <a:rPr lang="de-DE" sz="2400" dirty="0" err="1">
                <a:ea typeface="Menlo" panose="020B0609030804020204" pitchFamily="49" charset="0"/>
                <a:cs typeface="Menlo" panose="020B0609030804020204" pitchFamily="49" charset="0"/>
              </a:rPr>
              <a:t>Iherer</a:t>
            </a:r>
            <a:r>
              <a:rPr lang="de-DE" sz="2400" dirty="0">
                <a:ea typeface="Menlo" panose="020B0609030804020204" pitchFamily="49" charset="0"/>
                <a:cs typeface="Menlo" panose="020B0609030804020204" pitchFamily="49" charset="0"/>
              </a:rPr>
              <a:t> virtuellen Maschine</a:t>
            </a:r>
          </a:p>
          <a:p>
            <a:pPr marL="342900" indent="-342900">
              <a:lnSpc>
                <a:spcPct val="110000"/>
              </a:lnSpc>
              <a:buFont typeface="+mj-lt"/>
              <a:buAutoNum type="arabicPeriod"/>
            </a:pPr>
            <a:r>
              <a:rPr lang="de-DE" sz="2400" dirty="0">
                <a:ea typeface="Menlo" panose="020B0609030804020204" pitchFamily="49" charset="0"/>
                <a:cs typeface="Menlo" panose="020B0609030804020204" pitchFamily="49" charset="0"/>
              </a:rPr>
              <a:t>Starten sie den </a:t>
            </a:r>
            <a:r>
              <a:rPr lang="de-DE" sz="2400" dirty="0" err="1">
                <a:ea typeface="Menlo" panose="020B0609030804020204" pitchFamily="49" charset="0"/>
                <a:cs typeface="Menlo" panose="020B0609030804020204" pitchFamily="49" charset="0"/>
              </a:rPr>
              <a:t>Jupyter</a:t>
            </a:r>
            <a:r>
              <a:rPr lang="de-DE" sz="2400" dirty="0">
                <a:ea typeface="Menlo" panose="020B0609030804020204" pitchFamily="49" charset="0"/>
                <a:cs typeface="Menlo" panose="020B0609030804020204" pitchFamily="49" charset="0"/>
              </a:rPr>
              <a:t> Notebook Server mit </a:t>
            </a:r>
            <a:r>
              <a:rPr lang="de-DE" sz="2400" b="1" dirty="0" err="1">
                <a:latin typeface="Menlo" panose="020B0609030804020204" pitchFamily="49" charset="0"/>
                <a:ea typeface="Menlo" panose="020B0609030804020204" pitchFamily="49" charset="0"/>
                <a:cs typeface="Menlo" panose="020B0609030804020204" pitchFamily="49" charset="0"/>
              </a:rPr>
              <a:t>jupyter</a:t>
            </a:r>
            <a:r>
              <a:rPr lang="de-DE" sz="2400" b="1" dirty="0">
                <a:latin typeface="Menlo" panose="020B0609030804020204" pitchFamily="49" charset="0"/>
                <a:ea typeface="Menlo" panose="020B0609030804020204" pitchFamily="49" charset="0"/>
                <a:cs typeface="Menlo" panose="020B0609030804020204" pitchFamily="49" charset="0"/>
              </a:rPr>
              <a:t> </a:t>
            </a:r>
            <a:r>
              <a:rPr lang="de-DE" sz="2400" b="1" dirty="0" err="1">
                <a:latin typeface="Menlo" panose="020B0609030804020204" pitchFamily="49" charset="0"/>
                <a:ea typeface="Menlo" panose="020B0609030804020204" pitchFamily="49" charset="0"/>
                <a:cs typeface="Menlo" panose="020B0609030804020204" pitchFamily="49" charset="0"/>
              </a:rPr>
              <a:t>notebook</a:t>
            </a:r>
            <a:endParaRPr lang="de-DE" sz="2400" b="1" dirty="0">
              <a:latin typeface="Menlo" panose="020B0609030804020204" pitchFamily="49" charset="0"/>
              <a:ea typeface="Menlo" panose="020B0609030804020204" pitchFamily="49" charset="0"/>
              <a:cs typeface="Menlo" panose="020B0609030804020204" pitchFamily="49" charset="0"/>
            </a:endParaRPr>
          </a:p>
          <a:p>
            <a:pPr marL="342900" indent="-342900">
              <a:lnSpc>
                <a:spcPct val="110000"/>
              </a:lnSpc>
              <a:buFont typeface="+mj-lt"/>
              <a:buAutoNum type="arabicPeriod"/>
            </a:pPr>
            <a:r>
              <a:rPr lang="de-DE" sz="2400" dirty="0">
                <a:ea typeface="Menlo" panose="020B0609030804020204" pitchFamily="49" charset="0"/>
                <a:cs typeface="Menlo" panose="020B0609030804020204" pitchFamily="49" charset="0"/>
              </a:rPr>
              <a:t>Im Browser öffnet sie ein Fenster von dem aus die Notebooks gestartet werden können</a:t>
            </a:r>
          </a:p>
        </p:txBody>
      </p:sp>
    </p:spTree>
    <p:extLst>
      <p:ext uri="{BB962C8B-B14F-4D97-AF65-F5344CB8AC3E}">
        <p14:creationId xmlns:p14="http://schemas.microsoft.com/office/powerpoint/2010/main" val="125195202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6A85AB-3031-6846-B960-D4AE97AEE3C1}"/>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4B100595-EF99-184A-868D-F9A6CD39DD10}"/>
              </a:ext>
            </a:extLst>
          </p:cNvPr>
          <p:cNvSpPr>
            <a:spLocks noGrp="1"/>
          </p:cNvSpPr>
          <p:nvPr>
            <p:ph type="body" sz="quarter" idx="13"/>
          </p:nvPr>
        </p:nvSpPr>
        <p:spPr/>
        <p:txBody>
          <a:bodyPr/>
          <a:lstStyle/>
          <a:p>
            <a:r>
              <a:rPr lang="de-DE" dirty="0"/>
              <a:t>Data Preprocessing - Dimensionsreduktion mittels PCA</a:t>
            </a:r>
          </a:p>
        </p:txBody>
      </p:sp>
      <p:sp>
        <p:nvSpPr>
          <p:cNvPr id="5" name="Textfeld 4">
            <a:extLst>
              <a:ext uri="{FF2B5EF4-FFF2-40B4-BE49-F238E27FC236}">
                <a16:creationId xmlns:a16="http://schemas.microsoft.com/office/drawing/2014/main" id="{D96BC43F-E626-BC45-B01B-13421D5B14AD}"/>
              </a:ext>
            </a:extLst>
          </p:cNvPr>
          <p:cNvSpPr txBox="1"/>
          <p:nvPr/>
        </p:nvSpPr>
        <p:spPr>
          <a:xfrm>
            <a:off x="560439" y="1750142"/>
            <a:ext cx="11271562"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Ziel ist die Anzahl von Merkmalen zu reduzieren. Korrelieren mehrere Merkmale miteinander lassen sich diese zu einem (oder mehreren) Merkmalen, den Hauptkomponenten, zusammenfassen</a:t>
            </a:r>
          </a:p>
          <a:p>
            <a:pPr marL="285750" indent="-285750">
              <a:lnSpc>
                <a:spcPct val="110000"/>
              </a:lnSpc>
              <a:buFont typeface="Arial" panose="020B0604020202020204" pitchFamily="34" charset="0"/>
              <a:buChar char="•"/>
            </a:pPr>
            <a:r>
              <a:rPr lang="de-DE" dirty="0">
                <a:latin typeface="Arial Standard" charset="0"/>
              </a:rPr>
              <a:t>Reduziert den Rechenaufwand und die Merkmalsdimensionen bei nur geringem Informationsverlust </a:t>
            </a:r>
          </a:p>
        </p:txBody>
      </p:sp>
      <p:pic>
        <p:nvPicPr>
          <p:cNvPr id="23" name="Grafik 347">
            <a:extLst>
              <a:ext uri="{FF2B5EF4-FFF2-40B4-BE49-F238E27FC236}">
                <a16:creationId xmlns:a16="http://schemas.microsoft.com/office/drawing/2014/main" id="{F19B2332-1F39-C448-8002-AD6EA1D0434B}"/>
              </a:ext>
            </a:extLst>
          </p:cNvPr>
          <p:cNvPicPr/>
          <p:nvPr/>
        </p:nvPicPr>
        <p:blipFill>
          <a:blip r:embed="rId2"/>
          <a:stretch/>
        </p:blipFill>
        <p:spPr>
          <a:xfrm>
            <a:off x="5091117" y="3004158"/>
            <a:ext cx="6740884" cy="3364302"/>
          </a:xfrm>
          <a:prstGeom prst="rect">
            <a:avLst/>
          </a:prstGeom>
          <a:ln>
            <a:noFill/>
          </a:ln>
        </p:spPr>
      </p:pic>
      <p:sp>
        <p:nvSpPr>
          <p:cNvPr id="4" name="Rechteck 3">
            <a:extLst>
              <a:ext uri="{FF2B5EF4-FFF2-40B4-BE49-F238E27FC236}">
                <a16:creationId xmlns:a16="http://schemas.microsoft.com/office/drawing/2014/main" id="{5C499562-4262-6448-A17E-392F76E36607}"/>
              </a:ext>
            </a:extLst>
          </p:cNvPr>
          <p:cNvSpPr/>
          <p:nvPr/>
        </p:nvSpPr>
        <p:spPr>
          <a:xfrm>
            <a:off x="560439" y="3429000"/>
            <a:ext cx="4530678" cy="1785104"/>
          </a:xfrm>
          <a:prstGeom prst="rect">
            <a:avLst/>
          </a:prstGeom>
        </p:spPr>
        <p:txBody>
          <a:bodyPr wrap="square">
            <a:spAutoFit/>
          </a:bodyPr>
          <a:lstStyle/>
          <a:p>
            <a:pPr marL="285750" indent="-285750">
              <a:spcAft>
                <a:spcPts val="1200"/>
              </a:spcAft>
              <a:buFont typeface="Arial" panose="020B0604020202020204" pitchFamily="34" charset="0"/>
              <a:buChar char="•"/>
            </a:pPr>
            <a:r>
              <a:rPr lang="de-DE" dirty="0"/>
              <a:t>PCA identifiziert die Hyperebene, die den Daten am nächsten liegt </a:t>
            </a:r>
          </a:p>
          <a:p>
            <a:pPr marL="285750" indent="-285750">
              <a:spcAft>
                <a:spcPts val="1200"/>
              </a:spcAft>
              <a:buFont typeface="Arial" panose="020B0604020202020204" pitchFamily="34" charset="0"/>
              <a:buChar char="•"/>
            </a:pPr>
            <a:r>
              <a:rPr lang="de-DE" dirty="0"/>
              <a:t>projiziert die Daten auf die Hyperebene</a:t>
            </a:r>
          </a:p>
          <a:p>
            <a:pPr marL="285750" indent="-285750">
              <a:buFont typeface="Arial" panose="020B0604020202020204" pitchFamily="34" charset="0"/>
              <a:buChar char="•"/>
            </a:pPr>
            <a:r>
              <a:rPr lang="de-DE" dirty="0"/>
              <a:t>wählt die Projektion aus, die den maximalen Betrag der Varianz bewahrt</a:t>
            </a:r>
          </a:p>
        </p:txBody>
      </p:sp>
    </p:spTree>
    <p:extLst>
      <p:ext uri="{BB962C8B-B14F-4D97-AF65-F5344CB8AC3E}">
        <p14:creationId xmlns:p14="http://schemas.microsoft.com/office/powerpoint/2010/main" val="215850613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Der </a:t>
            </a:r>
            <a:r>
              <a:rPr lang="de-DE" dirty="0" err="1"/>
              <a:t>Machine</a:t>
            </a:r>
            <a:r>
              <a:rPr lang="de-DE" dirty="0"/>
              <a:t> Learning Workflow</a:t>
            </a:r>
            <a:endParaRPr lang="en-US" dirty="0"/>
          </a:p>
        </p:txBody>
      </p:sp>
      <p:sp>
        <p:nvSpPr>
          <p:cNvPr id="3" name="Inhaltsplatzhalter 2"/>
          <p:cNvSpPr>
            <a:spLocks noGrp="1"/>
          </p:cNvSpPr>
          <p:nvPr>
            <p:ph idx="1"/>
          </p:nvPr>
        </p:nvSpPr>
        <p:spPr/>
        <p:txBody>
          <a:bodyPr/>
          <a:lstStyle/>
          <a:p>
            <a:r>
              <a:rPr lang="de-DE" dirty="0"/>
              <a:t>Die Hauptkomponentenanalyse wird oft vor der Anwendung eines Clustering-Algorithmus verwendet</a:t>
            </a:r>
          </a:p>
          <a:p>
            <a:r>
              <a:rPr lang="de-DE" dirty="0"/>
              <a:t>Nur wenige Hauptkomponenten werden als Grundlage für die Clusterbildung verwendet, </a:t>
            </a:r>
            <a:br>
              <a:rPr lang="de-DE" dirty="0"/>
            </a:br>
            <a:r>
              <a:rPr lang="de-DE" dirty="0"/>
              <a:t>da Komponenten, die wenig Varianz erklären, sind für die Clusterbildung wahrscheinlich unwichtig</a:t>
            </a:r>
          </a:p>
          <a:p>
            <a:r>
              <a:rPr lang="de-DE" dirty="0"/>
              <a:t>Niedrigdimensionale Unterräume ermöglichen meistens eine bessere Clusterbildung</a:t>
            </a:r>
          </a:p>
        </p:txBody>
      </p:sp>
      <p:sp>
        <p:nvSpPr>
          <p:cNvPr id="4" name="Textplatzhalter 3">
            <a:extLst>
              <a:ext uri="{FF2B5EF4-FFF2-40B4-BE49-F238E27FC236}">
                <a16:creationId xmlns:a16="http://schemas.microsoft.com/office/drawing/2014/main" id="{AAEF541F-026E-412D-A42C-33B64D68A2E3}"/>
              </a:ext>
            </a:extLst>
          </p:cNvPr>
          <p:cNvSpPr>
            <a:spLocks noGrp="1"/>
          </p:cNvSpPr>
          <p:nvPr>
            <p:ph type="body" sz="quarter" idx="13"/>
          </p:nvPr>
        </p:nvSpPr>
        <p:spPr/>
        <p:txBody>
          <a:bodyPr/>
          <a:lstStyle/>
          <a:p>
            <a:r>
              <a:rPr lang="de-DE" dirty="0"/>
              <a:t>Data Preprocessing - Dimensionsreduktion mittels PCA  - </a:t>
            </a:r>
            <a:r>
              <a:rPr lang="de-DE" dirty="0">
                <a:latin typeface="Arial" charset="0"/>
              </a:rPr>
              <a:t>Anwendung</a:t>
            </a:r>
            <a:endParaRPr lang="de-DE" dirty="0"/>
          </a:p>
        </p:txBody>
      </p:sp>
      <p:pic>
        <p:nvPicPr>
          <p:cNvPr id="321538" name="Picture 2" descr="https://i.stack.imgur.com/gZMOV.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2681837" y="3456756"/>
            <a:ext cx="6828326" cy="2708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30964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CD034-17CA-F54D-AEF1-4283C7608316}"/>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5AB4FCEC-55A9-4645-9E60-3CCCE2900C52}"/>
              </a:ext>
            </a:extLst>
          </p:cNvPr>
          <p:cNvSpPr>
            <a:spLocks noGrp="1"/>
          </p:cNvSpPr>
          <p:nvPr>
            <p:ph type="body" sz="quarter" idx="13"/>
          </p:nvPr>
        </p:nvSpPr>
        <p:spPr/>
        <p:txBody>
          <a:bodyPr/>
          <a:lstStyle/>
          <a:p>
            <a:r>
              <a:rPr lang="de-DE" dirty="0"/>
              <a:t>Data Preprocessing - Feature Engineering</a:t>
            </a:r>
          </a:p>
        </p:txBody>
      </p:sp>
      <p:sp>
        <p:nvSpPr>
          <p:cNvPr id="4" name="Textfeld 3">
            <a:extLst>
              <a:ext uri="{FF2B5EF4-FFF2-40B4-BE49-F238E27FC236}">
                <a16:creationId xmlns:a16="http://schemas.microsoft.com/office/drawing/2014/main" id="{7046A4AD-E599-604D-92AB-88C4B03F9EE3}"/>
              </a:ext>
            </a:extLst>
          </p:cNvPr>
          <p:cNvSpPr txBox="1"/>
          <p:nvPr/>
        </p:nvSpPr>
        <p:spPr>
          <a:xfrm>
            <a:off x="371477" y="1708879"/>
            <a:ext cx="11449050" cy="1254016"/>
          </a:xfrm>
          <a:prstGeom prst="rect">
            <a:avLst/>
          </a:prstGeom>
          <a:noFill/>
        </p:spPr>
        <p:txBody>
          <a:bodyPr vert="horz" wrap="square" lIns="180000" tIns="180000" rIns="180000" bIns="180000" rtlCol="0" anchor="t" anchorCtr="0">
            <a:spAutoFit/>
          </a:bodyPr>
          <a:lstStyle/>
          <a:p>
            <a:pPr>
              <a:lnSpc>
                <a:spcPct val="110000"/>
              </a:lnSpc>
            </a:pPr>
            <a:r>
              <a:rPr lang="de-DE" b="1" dirty="0">
                <a:latin typeface="Arial Standard" charset="0"/>
              </a:rPr>
              <a:t>Feature Engineering </a:t>
            </a:r>
            <a:r>
              <a:rPr lang="de-DE" dirty="0">
                <a:latin typeface="Arial Standard" charset="0"/>
              </a:rPr>
              <a:t>ist ein Prozess indem neue sehr </a:t>
            </a:r>
            <a:r>
              <a:rPr lang="de-DE" b="1" dirty="0">
                <a:latin typeface="Arial Standard" charset="0"/>
              </a:rPr>
              <a:t>relevante Merkmale erzeugt </a:t>
            </a:r>
            <a:r>
              <a:rPr lang="de-DE" dirty="0">
                <a:latin typeface="Arial Standard" charset="0"/>
              </a:rPr>
              <a:t>werden um das Model zu trainieren. Es geht darum die Faktoren zu identifizieren, welche die Zielvariable beeinflussen. Die Qualität der Eingangsvariablen hat einen bedeutenden Einfluss auf die Performance und Qualität des ML Models.</a:t>
            </a:r>
          </a:p>
        </p:txBody>
      </p:sp>
      <p:sp>
        <p:nvSpPr>
          <p:cNvPr id="5" name="Textfeld 4">
            <a:extLst>
              <a:ext uri="{FF2B5EF4-FFF2-40B4-BE49-F238E27FC236}">
                <a16:creationId xmlns:a16="http://schemas.microsoft.com/office/drawing/2014/main" id="{DAC96BAB-B409-5D4D-9769-B2F7BA19E2F0}"/>
              </a:ext>
            </a:extLst>
          </p:cNvPr>
          <p:cNvSpPr txBox="1"/>
          <p:nvPr/>
        </p:nvSpPr>
        <p:spPr>
          <a:xfrm>
            <a:off x="382951" y="3115748"/>
            <a:ext cx="6482691" cy="1558715"/>
          </a:xfrm>
          <a:prstGeom prst="rect">
            <a:avLst/>
          </a:prstGeom>
          <a:noFill/>
        </p:spPr>
        <p:txBody>
          <a:bodyPr vert="horz" wrap="none" lIns="180000" tIns="180000" rIns="180000" bIns="180000" rtlCol="0" anchor="t" anchorCtr="0">
            <a:spAutoFit/>
          </a:bodyPr>
          <a:lstStyle/>
          <a:p>
            <a:pPr marL="285750" indent="-285750">
              <a:lnSpc>
                <a:spcPct val="110000"/>
              </a:lnSpc>
              <a:buFont typeface="Arial" panose="020B0604020202020204" pitchFamily="34" charset="0"/>
              <a:buChar char="•"/>
            </a:pPr>
            <a:r>
              <a:rPr lang="de-DE" dirty="0">
                <a:latin typeface="Arial Standard" charset="0"/>
              </a:rPr>
              <a:t>Erzeugen gänzlich neuer Variablen</a:t>
            </a:r>
          </a:p>
          <a:p>
            <a:pPr marL="285750" indent="-285750">
              <a:lnSpc>
                <a:spcPct val="110000"/>
              </a:lnSpc>
              <a:buFont typeface="Arial" panose="020B0604020202020204" pitchFamily="34" charset="0"/>
              <a:buChar char="•"/>
            </a:pPr>
            <a:r>
              <a:rPr lang="de-DE" dirty="0">
                <a:latin typeface="Arial Standard" charset="0"/>
              </a:rPr>
              <a:t>Veränderung an existierenden Variablen</a:t>
            </a:r>
          </a:p>
          <a:p>
            <a:pPr marL="285750" indent="-285750">
              <a:lnSpc>
                <a:spcPct val="110000"/>
              </a:lnSpc>
              <a:buFont typeface="Arial" panose="020B0604020202020204" pitchFamily="34" charset="0"/>
              <a:buChar char="•"/>
            </a:pPr>
            <a:r>
              <a:rPr lang="de-DE" dirty="0">
                <a:latin typeface="Arial Standard" charset="0"/>
              </a:rPr>
              <a:t>Extraktion von Informationen aus existierenden Variablen</a:t>
            </a:r>
          </a:p>
          <a:p>
            <a:pPr marL="285750" indent="-285750">
              <a:lnSpc>
                <a:spcPct val="110000"/>
              </a:lnSpc>
              <a:buFont typeface="Arial" panose="020B0604020202020204" pitchFamily="34" charset="0"/>
              <a:buChar char="•"/>
            </a:pPr>
            <a:r>
              <a:rPr lang="de-DE" dirty="0">
                <a:latin typeface="Arial Standard" charset="0"/>
              </a:rPr>
              <a:t>Aggregation von existierenden Variablen</a:t>
            </a:r>
          </a:p>
        </p:txBody>
      </p:sp>
      <p:sp>
        <p:nvSpPr>
          <p:cNvPr id="6" name="Textfeld 5">
            <a:extLst>
              <a:ext uri="{FF2B5EF4-FFF2-40B4-BE49-F238E27FC236}">
                <a16:creationId xmlns:a16="http://schemas.microsoft.com/office/drawing/2014/main" id="{0EA35967-38F0-D344-B906-877729E0AD2D}"/>
              </a:ext>
            </a:extLst>
          </p:cNvPr>
          <p:cNvSpPr txBox="1"/>
          <p:nvPr/>
        </p:nvSpPr>
        <p:spPr>
          <a:xfrm>
            <a:off x="371475" y="4827316"/>
            <a:ext cx="1144905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Im Gegensatz zu vielen anderen Schritten lässt sich Feature Engineering nicht automatisieren, da es sich maßgeblich um einen kreativen Prozess handelt, der Domänenwissen voraussetzt.</a:t>
            </a:r>
          </a:p>
        </p:txBody>
      </p:sp>
    </p:spTree>
    <p:extLst>
      <p:ext uri="{BB962C8B-B14F-4D97-AF65-F5344CB8AC3E}">
        <p14:creationId xmlns:p14="http://schemas.microsoft.com/office/powerpoint/2010/main" val="25226875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327284-D14D-7F44-9449-D2A424F16D23}"/>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7423AD1B-E9AD-E343-B149-B32C83C4786A}"/>
              </a:ext>
            </a:extLst>
          </p:cNvPr>
          <p:cNvSpPr>
            <a:spLocks noGrp="1"/>
          </p:cNvSpPr>
          <p:nvPr>
            <p:ph type="body" sz="quarter" idx="13"/>
          </p:nvPr>
        </p:nvSpPr>
        <p:spPr/>
        <p:txBody>
          <a:bodyPr/>
          <a:lstStyle/>
          <a:p>
            <a:r>
              <a:rPr lang="de-DE" dirty="0"/>
              <a:t>Data Preprocessing - Arten des Feature Engineerings</a:t>
            </a:r>
          </a:p>
        </p:txBody>
      </p:sp>
      <p:graphicFrame>
        <p:nvGraphicFramePr>
          <p:cNvPr id="4" name="Tabelle 4">
            <a:extLst>
              <a:ext uri="{FF2B5EF4-FFF2-40B4-BE49-F238E27FC236}">
                <a16:creationId xmlns:a16="http://schemas.microsoft.com/office/drawing/2014/main" id="{658B1ADA-7985-FA4F-BCDE-EE68AA17E232}"/>
              </a:ext>
            </a:extLst>
          </p:cNvPr>
          <p:cNvGraphicFramePr>
            <a:graphicFrameLocks noGrp="1"/>
          </p:cNvGraphicFramePr>
          <p:nvPr/>
        </p:nvGraphicFramePr>
        <p:xfrm>
          <a:off x="1702217" y="1556029"/>
          <a:ext cx="8128000" cy="35763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510875897"/>
                    </a:ext>
                  </a:extLst>
                </a:gridCol>
                <a:gridCol w="4064000">
                  <a:extLst>
                    <a:ext uri="{9D8B030D-6E8A-4147-A177-3AD203B41FA5}">
                      <a16:colId xmlns:a16="http://schemas.microsoft.com/office/drawing/2014/main" val="512087169"/>
                    </a:ext>
                  </a:extLst>
                </a:gridCol>
              </a:tblGrid>
              <a:tr h="370840">
                <a:tc>
                  <a:txBody>
                    <a:bodyPr/>
                    <a:lstStyle/>
                    <a:p>
                      <a:r>
                        <a:rPr lang="de-DE" dirty="0"/>
                        <a:t>Methode</a:t>
                      </a:r>
                    </a:p>
                  </a:txBody>
                  <a:tcPr/>
                </a:tc>
                <a:tc>
                  <a:txBody>
                    <a:bodyPr/>
                    <a:lstStyle/>
                    <a:p>
                      <a:r>
                        <a:rPr lang="de-DE" dirty="0"/>
                        <a:t>Beispiel</a:t>
                      </a:r>
                    </a:p>
                  </a:txBody>
                  <a:tcPr/>
                </a:tc>
                <a:extLst>
                  <a:ext uri="{0D108BD9-81ED-4DB2-BD59-A6C34878D82A}">
                    <a16:rowId xmlns:a16="http://schemas.microsoft.com/office/drawing/2014/main" val="2299240907"/>
                  </a:ext>
                </a:extLst>
              </a:tr>
              <a:tr h="370840">
                <a:tc>
                  <a:txBody>
                    <a:bodyPr/>
                    <a:lstStyle/>
                    <a:p>
                      <a:r>
                        <a:rPr lang="de-DE" dirty="0"/>
                        <a:t>Erweiterung um externe Merkmale</a:t>
                      </a:r>
                    </a:p>
                  </a:txBody>
                  <a:tcPr/>
                </a:tc>
                <a:tc>
                  <a:txBody>
                    <a:bodyPr/>
                    <a:lstStyle/>
                    <a:p>
                      <a:r>
                        <a:rPr lang="de-DE" dirty="0"/>
                        <a:t>Hinzuziehen neuer Datenquellen</a:t>
                      </a:r>
                    </a:p>
                  </a:txBody>
                  <a:tcPr/>
                </a:tc>
                <a:extLst>
                  <a:ext uri="{0D108BD9-81ED-4DB2-BD59-A6C34878D82A}">
                    <a16:rowId xmlns:a16="http://schemas.microsoft.com/office/drawing/2014/main" val="3009601300"/>
                  </a:ext>
                </a:extLst>
              </a:tr>
              <a:tr h="501538">
                <a:tc>
                  <a:txBody>
                    <a:bodyPr/>
                    <a:lstStyle/>
                    <a:p>
                      <a:r>
                        <a:rPr lang="de-DE" dirty="0"/>
                        <a:t>Erstellung neuer Variablen</a:t>
                      </a:r>
                    </a:p>
                  </a:txBody>
                  <a:tcPr/>
                </a:tc>
                <a:tc>
                  <a:txBody>
                    <a:bodyPr/>
                    <a:lstStyle/>
                    <a:p>
                      <a:r>
                        <a:rPr lang="de-DE" dirty="0"/>
                        <a:t>Erweitern einer vorhanden Datenquelle (z.B. Urlaubstage, Wochenenden)</a:t>
                      </a:r>
                    </a:p>
                  </a:txBody>
                  <a:tcPr/>
                </a:tc>
                <a:extLst>
                  <a:ext uri="{0D108BD9-81ED-4DB2-BD59-A6C34878D82A}">
                    <a16:rowId xmlns:a16="http://schemas.microsoft.com/office/drawing/2014/main" val="2168035987"/>
                  </a:ext>
                </a:extLst>
              </a:tr>
              <a:tr h="370840">
                <a:tc>
                  <a:txBody>
                    <a:bodyPr/>
                    <a:lstStyle/>
                    <a:p>
                      <a:r>
                        <a:rPr lang="de-DE" dirty="0"/>
                        <a:t>Information aus vorhandenen Variablen ziehen</a:t>
                      </a:r>
                    </a:p>
                  </a:txBody>
                  <a:tcPr/>
                </a:tc>
                <a:tc>
                  <a:txBody>
                    <a:bodyPr/>
                    <a:lstStyle/>
                    <a:p>
                      <a:r>
                        <a:rPr lang="de-DE" dirty="0"/>
                        <a:t>Informationen aus E-Mail Adressen (Name, Land, kostenpflichtig, etc.)</a:t>
                      </a:r>
                    </a:p>
                  </a:txBody>
                  <a:tcPr/>
                </a:tc>
                <a:extLst>
                  <a:ext uri="{0D108BD9-81ED-4DB2-BD59-A6C34878D82A}">
                    <a16:rowId xmlns:a16="http://schemas.microsoft.com/office/drawing/2014/main" val="862720556"/>
                  </a:ext>
                </a:extLst>
              </a:tr>
              <a:tr h="370840">
                <a:tc>
                  <a:txBody>
                    <a:bodyPr/>
                    <a:lstStyle/>
                    <a:p>
                      <a:r>
                        <a:rPr lang="de-DE" dirty="0"/>
                        <a:t>Modifizieren von vorhandenen Variablen</a:t>
                      </a:r>
                    </a:p>
                  </a:txBody>
                  <a:tcPr/>
                </a:tc>
                <a:tc>
                  <a:txBody>
                    <a:bodyPr/>
                    <a:lstStyle/>
                    <a:p>
                      <a:r>
                        <a:rPr lang="de-DE" dirty="0"/>
                        <a:t>Alter statt Geburtsdatum, Skalierung von Variablen</a:t>
                      </a:r>
                    </a:p>
                  </a:txBody>
                  <a:tcPr/>
                </a:tc>
                <a:extLst>
                  <a:ext uri="{0D108BD9-81ED-4DB2-BD59-A6C34878D82A}">
                    <a16:rowId xmlns:a16="http://schemas.microsoft.com/office/drawing/2014/main" val="4005907552"/>
                  </a:ext>
                </a:extLst>
              </a:tr>
              <a:tr h="370840">
                <a:tc>
                  <a:txBody>
                    <a:bodyPr/>
                    <a:lstStyle/>
                    <a:p>
                      <a:r>
                        <a:rPr lang="de-DE" dirty="0"/>
                        <a:t>Aggregation von Variablen</a:t>
                      </a:r>
                    </a:p>
                  </a:txBody>
                  <a:tcPr/>
                </a:tc>
                <a:tc>
                  <a:txBody>
                    <a:bodyPr/>
                    <a:lstStyle/>
                    <a:p>
                      <a:r>
                        <a:rPr lang="de-DE" dirty="0"/>
                        <a:t>Zusammenfassen von granularer Information (Sekunden zu Tagen)</a:t>
                      </a:r>
                    </a:p>
                  </a:txBody>
                  <a:tcPr/>
                </a:tc>
                <a:extLst>
                  <a:ext uri="{0D108BD9-81ED-4DB2-BD59-A6C34878D82A}">
                    <a16:rowId xmlns:a16="http://schemas.microsoft.com/office/drawing/2014/main" val="4072131376"/>
                  </a:ext>
                </a:extLst>
              </a:tr>
            </a:tbl>
          </a:graphicData>
        </a:graphic>
      </p:graphicFrame>
    </p:spTree>
    <p:extLst>
      <p:ext uri="{BB962C8B-B14F-4D97-AF65-F5344CB8AC3E}">
        <p14:creationId xmlns:p14="http://schemas.microsoft.com/office/powerpoint/2010/main" val="7978383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de-DE" sz="2400" b="1" spc="300">
                <a:solidFill>
                  <a:schemeClr val="bg1"/>
                </a:solidFill>
                <a:latin typeface="+mj-lt"/>
                <a:ea typeface="Montserrat" charset="0"/>
                <a:cs typeface="Montserrat" charset="0"/>
              </a:rPr>
              <a:t>Modellierung</a:t>
            </a: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de-DE" sz="1000" b="1" spc="300">
                <a:solidFill>
                  <a:schemeClr val="bg1"/>
                </a:solidFill>
                <a:ea typeface="Montserrat" charset="0"/>
                <a:cs typeface="Montserrat" charset="0"/>
              </a:rPr>
              <a:t>Der Machine Learning Workflow</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de-DE"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de-DE" sz="6400" spc="300">
                <a:solidFill>
                  <a:schemeClr val="bg1"/>
                </a:solidFill>
                <a:latin typeface="+mj-lt"/>
                <a:ea typeface="Montserrat" charset="0"/>
                <a:cs typeface="Montserrat" charset="0"/>
              </a:rPr>
              <a:t>3</a:t>
            </a:r>
          </a:p>
        </p:txBody>
      </p:sp>
    </p:spTree>
    <p:extLst>
      <p:ext uri="{BB962C8B-B14F-4D97-AF65-F5344CB8AC3E}">
        <p14:creationId xmlns:p14="http://schemas.microsoft.com/office/powerpoint/2010/main" val="57037986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3B1C1D-E96C-1A4A-A348-67532F5AE0E5}"/>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3AFAE0EB-1B8B-F04F-A084-71A20DADC974}"/>
              </a:ext>
            </a:extLst>
          </p:cNvPr>
          <p:cNvSpPr>
            <a:spLocks noGrp="1"/>
          </p:cNvSpPr>
          <p:nvPr>
            <p:ph type="body" sz="quarter" idx="13"/>
          </p:nvPr>
        </p:nvSpPr>
        <p:spPr/>
        <p:txBody>
          <a:bodyPr/>
          <a:lstStyle/>
          <a:p>
            <a:r>
              <a:rPr lang="de-DE" dirty="0"/>
              <a:t>Modellierung - Die 2 </a:t>
            </a:r>
            <a:r>
              <a:rPr lang="de-DE" dirty="0" err="1"/>
              <a:t>verbreitesten</a:t>
            </a:r>
            <a:r>
              <a:rPr lang="de-DE" dirty="0"/>
              <a:t> Typen von </a:t>
            </a:r>
            <a:r>
              <a:rPr lang="de-DE" dirty="0" err="1"/>
              <a:t>Machine</a:t>
            </a:r>
            <a:r>
              <a:rPr lang="de-DE" dirty="0"/>
              <a:t> Learning</a:t>
            </a:r>
          </a:p>
        </p:txBody>
      </p:sp>
      <p:sp>
        <p:nvSpPr>
          <p:cNvPr id="4" name="Textfeld 3">
            <a:extLst>
              <a:ext uri="{FF2B5EF4-FFF2-40B4-BE49-F238E27FC236}">
                <a16:creationId xmlns:a16="http://schemas.microsoft.com/office/drawing/2014/main" id="{707488CF-BE4A-064B-BE24-02F26A941555}"/>
              </a:ext>
            </a:extLst>
          </p:cNvPr>
          <p:cNvSpPr txBox="1"/>
          <p:nvPr/>
        </p:nvSpPr>
        <p:spPr>
          <a:xfrm>
            <a:off x="382951" y="1556029"/>
            <a:ext cx="11449050" cy="644618"/>
          </a:xfrm>
          <a:prstGeom prst="rect">
            <a:avLst/>
          </a:prstGeom>
          <a:noFill/>
        </p:spPr>
        <p:txBody>
          <a:bodyPr vert="horz" wrap="square" lIns="180000" tIns="180000" rIns="180000" bIns="180000" rtlCol="0" anchor="t" anchorCtr="0">
            <a:spAutoFit/>
          </a:bodyPr>
          <a:lstStyle/>
          <a:p>
            <a:pPr>
              <a:lnSpc>
                <a:spcPct val="110000"/>
              </a:lnSpc>
            </a:pPr>
            <a:r>
              <a:rPr lang="de-DE" b="1" dirty="0" err="1">
                <a:latin typeface="Arial Standard" charset="0"/>
              </a:rPr>
              <a:t>Supervised</a:t>
            </a:r>
            <a:r>
              <a:rPr lang="de-DE" dirty="0">
                <a:latin typeface="Arial Standard" charset="0"/>
              </a:rPr>
              <a:t> und </a:t>
            </a:r>
            <a:r>
              <a:rPr lang="de-DE" b="1" dirty="0" err="1">
                <a:latin typeface="Arial Standard" charset="0"/>
              </a:rPr>
              <a:t>unsupervised</a:t>
            </a:r>
            <a:r>
              <a:rPr lang="de-DE" b="1" dirty="0">
                <a:latin typeface="Arial Standard" charset="0"/>
              </a:rPr>
              <a:t> </a:t>
            </a:r>
            <a:r>
              <a:rPr lang="de-DE" b="1" dirty="0" err="1">
                <a:latin typeface="Arial Standard" charset="0"/>
              </a:rPr>
              <a:t>learning</a:t>
            </a:r>
            <a:r>
              <a:rPr lang="de-DE" b="1" dirty="0">
                <a:latin typeface="Arial Standard" charset="0"/>
              </a:rPr>
              <a:t> </a:t>
            </a:r>
            <a:r>
              <a:rPr lang="de-DE" dirty="0">
                <a:latin typeface="Arial Standard" charset="0"/>
              </a:rPr>
              <a:t>sind die </a:t>
            </a:r>
            <a:r>
              <a:rPr lang="de-DE" dirty="0" err="1">
                <a:latin typeface="Arial Standard" charset="0"/>
              </a:rPr>
              <a:t>verbreitesten</a:t>
            </a:r>
            <a:r>
              <a:rPr lang="de-DE" dirty="0">
                <a:latin typeface="Arial Standard" charset="0"/>
              </a:rPr>
              <a:t> Typen von </a:t>
            </a:r>
            <a:r>
              <a:rPr lang="de-DE" dirty="0" err="1">
                <a:latin typeface="Arial Standard" charset="0"/>
              </a:rPr>
              <a:t>Machine</a:t>
            </a:r>
            <a:r>
              <a:rPr lang="de-DE" dirty="0">
                <a:latin typeface="Arial Standard" charset="0"/>
              </a:rPr>
              <a:t> Learning</a:t>
            </a:r>
          </a:p>
        </p:txBody>
      </p:sp>
      <p:sp>
        <p:nvSpPr>
          <p:cNvPr id="5" name="Textfeld 4">
            <a:extLst>
              <a:ext uri="{FF2B5EF4-FFF2-40B4-BE49-F238E27FC236}">
                <a16:creationId xmlns:a16="http://schemas.microsoft.com/office/drawing/2014/main" id="{6350EB97-E557-AC4A-8F4F-04AEF0B03FBB}"/>
              </a:ext>
            </a:extLst>
          </p:cNvPr>
          <p:cNvSpPr txBox="1"/>
          <p:nvPr/>
        </p:nvSpPr>
        <p:spPr>
          <a:xfrm>
            <a:off x="2258474" y="2553547"/>
            <a:ext cx="2646192" cy="949317"/>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b="1" dirty="0" err="1">
                <a:solidFill>
                  <a:schemeClr val="bg1"/>
                </a:solidFill>
                <a:latin typeface="Arial Standard" charset="0"/>
              </a:rPr>
              <a:t>Supervised</a:t>
            </a:r>
            <a:r>
              <a:rPr lang="de-DE" b="1" dirty="0">
                <a:solidFill>
                  <a:schemeClr val="bg1"/>
                </a:solidFill>
                <a:latin typeface="Arial Standard" charset="0"/>
              </a:rPr>
              <a:t> Learning</a:t>
            </a:r>
          </a:p>
          <a:p>
            <a:pPr>
              <a:lnSpc>
                <a:spcPct val="110000"/>
              </a:lnSpc>
            </a:pPr>
            <a:r>
              <a:rPr lang="de-DE" dirty="0">
                <a:solidFill>
                  <a:schemeClr val="bg1"/>
                </a:solidFill>
                <a:latin typeface="Arial Standard" charset="0"/>
              </a:rPr>
              <a:t>(Überwachtes Lernen)</a:t>
            </a:r>
            <a:endParaRPr lang="de-DE" dirty="0">
              <a:solidFill>
                <a:schemeClr val="bg1"/>
              </a:solidFill>
            </a:endParaRPr>
          </a:p>
        </p:txBody>
      </p:sp>
      <p:sp>
        <p:nvSpPr>
          <p:cNvPr id="6" name="Textfeld 5">
            <a:extLst>
              <a:ext uri="{FF2B5EF4-FFF2-40B4-BE49-F238E27FC236}">
                <a16:creationId xmlns:a16="http://schemas.microsoft.com/office/drawing/2014/main" id="{13929723-8F48-5044-B226-35F052D034BC}"/>
              </a:ext>
            </a:extLst>
          </p:cNvPr>
          <p:cNvSpPr txBox="1"/>
          <p:nvPr/>
        </p:nvSpPr>
        <p:spPr>
          <a:xfrm>
            <a:off x="7519841" y="2553547"/>
            <a:ext cx="2992440" cy="949317"/>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b="1" dirty="0">
                <a:solidFill>
                  <a:schemeClr val="bg1"/>
                </a:solidFill>
                <a:latin typeface="Arial Standard" charset="0"/>
              </a:rPr>
              <a:t> </a:t>
            </a:r>
            <a:r>
              <a:rPr lang="de-DE" b="1" dirty="0" err="1">
                <a:solidFill>
                  <a:schemeClr val="bg1"/>
                </a:solidFill>
                <a:latin typeface="Arial Standard" charset="0"/>
              </a:rPr>
              <a:t>Unsupervised</a:t>
            </a:r>
            <a:r>
              <a:rPr lang="de-DE" b="1" dirty="0">
                <a:solidFill>
                  <a:schemeClr val="bg1"/>
                </a:solidFill>
                <a:latin typeface="Arial Standard" charset="0"/>
              </a:rPr>
              <a:t> Learning</a:t>
            </a:r>
          </a:p>
          <a:p>
            <a:pPr>
              <a:lnSpc>
                <a:spcPct val="110000"/>
              </a:lnSpc>
            </a:pPr>
            <a:r>
              <a:rPr lang="de-DE" dirty="0">
                <a:solidFill>
                  <a:schemeClr val="bg1"/>
                </a:solidFill>
                <a:latin typeface="Arial Standard" charset="0"/>
              </a:rPr>
              <a:t>(</a:t>
            </a:r>
            <a:r>
              <a:rPr lang="de-DE" dirty="0" err="1">
                <a:solidFill>
                  <a:schemeClr val="bg1"/>
                </a:solidFill>
                <a:latin typeface="Arial Standard" charset="0"/>
              </a:rPr>
              <a:t>Unüberwachtes</a:t>
            </a:r>
            <a:r>
              <a:rPr lang="de-DE" dirty="0">
                <a:solidFill>
                  <a:schemeClr val="bg1"/>
                </a:solidFill>
                <a:latin typeface="Arial Standard" charset="0"/>
              </a:rPr>
              <a:t> Lernen)</a:t>
            </a:r>
            <a:endParaRPr lang="de-DE" dirty="0">
              <a:solidFill>
                <a:schemeClr val="bg1"/>
              </a:solidFill>
            </a:endParaRPr>
          </a:p>
        </p:txBody>
      </p:sp>
      <p:sp>
        <p:nvSpPr>
          <p:cNvPr id="12" name="Textfeld 11">
            <a:extLst>
              <a:ext uri="{FF2B5EF4-FFF2-40B4-BE49-F238E27FC236}">
                <a16:creationId xmlns:a16="http://schemas.microsoft.com/office/drawing/2014/main" id="{E25AE229-4F25-5B46-BB9D-B85CF4764C38}"/>
              </a:ext>
            </a:extLst>
          </p:cNvPr>
          <p:cNvSpPr txBox="1"/>
          <p:nvPr/>
        </p:nvSpPr>
        <p:spPr>
          <a:xfrm>
            <a:off x="1841272" y="3426341"/>
            <a:ext cx="1620270"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Regression</a:t>
            </a:r>
          </a:p>
        </p:txBody>
      </p:sp>
      <p:sp>
        <p:nvSpPr>
          <p:cNvPr id="13" name="Textfeld 12">
            <a:extLst>
              <a:ext uri="{FF2B5EF4-FFF2-40B4-BE49-F238E27FC236}">
                <a16:creationId xmlns:a16="http://schemas.microsoft.com/office/drawing/2014/main" id="{1E2DE2D5-EF0B-1C43-AD2F-DA18EE63818B}"/>
              </a:ext>
            </a:extLst>
          </p:cNvPr>
          <p:cNvSpPr txBox="1"/>
          <p:nvPr/>
        </p:nvSpPr>
        <p:spPr>
          <a:xfrm>
            <a:off x="3803712" y="3426341"/>
            <a:ext cx="1863926"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Klassifikation</a:t>
            </a:r>
          </a:p>
        </p:txBody>
      </p:sp>
      <p:sp>
        <p:nvSpPr>
          <p:cNvPr id="14" name="Textfeld 13">
            <a:extLst>
              <a:ext uri="{FF2B5EF4-FFF2-40B4-BE49-F238E27FC236}">
                <a16:creationId xmlns:a16="http://schemas.microsoft.com/office/drawing/2014/main" id="{F619DEB0-F97C-A64E-A7DC-F8392CEFBD9D}"/>
              </a:ext>
            </a:extLst>
          </p:cNvPr>
          <p:cNvSpPr txBox="1"/>
          <p:nvPr/>
        </p:nvSpPr>
        <p:spPr>
          <a:xfrm>
            <a:off x="8223183" y="3438947"/>
            <a:ext cx="1504854"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Clustering</a:t>
            </a:r>
          </a:p>
        </p:txBody>
      </p:sp>
      <p:sp>
        <p:nvSpPr>
          <p:cNvPr id="16" name="Textfeld 15">
            <a:extLst>
              <a:ext uri="{FF2B5EF4-FFF2-40B4-BE49-F238E27FC236}">
                <a16:creationId xmlns:a16="http://schemas.microsoft.com/office/drawing/2014/main" id="{C133772B-3778-BE44-8CCA-FA0B44CF2881}"/>
              </a:ext>
            </a:extLst>
          </p:cNvPr>
          <p:cNvSpPr txBox="1"/>
          <p:nvPr/>
        </p:nvSpPr>
        <p:spPr>
          <a:xfrm>
            <a:off x="3693504" y="5055696"/>
            <a:ext cx="224893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Vorhersage einer kategorischen Variable</a:t>
            </a:r>
          </a:p>
        </p:txBody>
      </p:sp>
      <p:sp>
        <p:nvSpPr>
          <p:cNvPr id="17" name="Textfeld 16">
            <a:extLst>
              <a:ext uri="{FF2B5EF4-FFF2-40B4-BE49-F238E27FC236}">
                <a16:creationId xmlns:a16="http://schemas.microsoft.com/office/drawing/2014/main" id="{086BED49-F551-7B47-9D1C-19774F36E4AA}"/>
              </a:ext>
            </a:extLst>
          </p:cNvPr>
          <p:cNvSpPr txBox="1"/>
          <p:nvPr/>
        </p:nvSpPr>
        <p:spPr>
          <a:xfrm>
            <a:off x="1558258" y="5055696"/>
            <a:ext cx="2248930"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Vorhersage einer kontinuierlichen Variable</a:t>
            </a:r>
          </a:p>
        </p:txBody>
      </p:sp>
      <p:sp>
        <p:nvSpPr>
          <p:cNvPr id="18" name="Textfeld 17">
            <a:extLst>
              <a:ext uri="{FF2B5EF4-FFF2-40B4-BE49-F238E27FC236}">
                <a16:creationId xmlns:a16="http://schemas.microsoft.com/office/drawing/2014/main" id="{631EDF68-3AFC-8240-8202-EA3F529292F8}"/>
              </a:ext>
            </a:extLst>
          </p:cNvPr>
          <p:cNvSpPr txBox="1"/>
          <p:nvPr/>
        </p:nvSpPr>
        <p:spPr>
          <a:xfrm>
            <a:off x="7939192" y="5068302"/>
            <a:ext cx="2051221" cy="1254016"/>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Einteilen von Beobachtungen in Gruppen</a:t>
            </a:r>
          </a:p>
        </p:txBody>
      </p:sp>
      <p:grpSp>
        <p:nvGrpSpPr>
          <p:cNvPr id="43" name="Gruppieren 42">
            <a:extLst>
              <a:ext uri="{FF2B5EF4-FFF2-40B4-BE49-F238E27FC236}">
                <a16:creationId xmlns:a16="http://schemas.microsoft.com/office/drawing/2014/main" id="{3B9A22BA-8E60-7847-8806-6108C6D692C4}"/>
              </a:ext>
            </a:extLst>
          </p:cNvPr>
          <p:cNvGrpSpPr>
            <a:grpSpLocks noChangeAspect="1"/>
          </p:cNvGrpSpPr>
          <p:nvPr/>
        </p:nvGrpSpPr>
        <p:grpSpPr>
          <a:xfrm>
            <a:off x="1987495" y="4082110"/>
            <a:ext cx="1080000" cy="1080000"/>
            <a:chOff x="2501118" y="1771192"/>
            <a:chExt cx="1332000" cy="1332000"/>
          </a:xfrm>
        </p:grpSpPr>
        <p:sp>
          <p:nvSpPr>
            <p:cNvPr id="44" name="Freihandform 43">
              <a:extLst>
                <a:ext uri="{FF2B5EF4-FFF2-40B4-BE49-F238E27FC236}">
                  <a16:creationId xmlns:a16="http://schemas.microsoft.com/office/drawing/2014/main" id="{555CBB60-E86E-584E-8B40-EC89F34DF75D}"/>
                </a:ext>
              </a:extLst>
            </p:cNvPr>
            <p:cNvSpPr/>
            <p:nvPr/>
          </p:nvSpPr>
          <p:spPr>
            <a:xfrm>
              <a:off x="2534232" y="1771192"/>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45" name="Freihandform 44">
              <a:extLst>
                <a:ext uri="{FF2B5EF4-FFF2-40B4-BE49-F238E27FC236}">
                  <a16:creationId xmlns:a16="http://schemas.microsoft.com/office/drawing/2014/main" id="{87F2A30A-7FE6-C748-B22B-CC40C87D31B0}"/>
                </a:ext>
              </a:extLst>
            </p:cNvPr>
            <p:cNvSpPr/>
            <p:nvPr/>
          </p:nvSpPr>
          <p:spPr>
            <a:xfrm>
              <a:off x="2501118" y="3054250"/>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46" name="Freihandform 45">
              <a:extLst>
                <a:ext uri="{FF2B5EF4-FFF2-40B4-BE49-F238E27FC236}">
                  <a16:creationId xmlns:a16="http://schemas.microsoft.com/office/drawing/2014/main" id="{0D8F8798-E48C-004D-B336-790F19A5523B}"/>
                </a:ext>
              </a:extLst>
            </p:cNvPr>
            <p:cNvSpPr/>
            <p:nvPr/>
          </p:nvSpPr>
          <p:spPr>
            <a:xfrm>
              <a:off x="3236254" y="207445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7" name="Freihandform 46">
              <a:extLst>
                <a:ext uri="{FF2B5EF4-FFF2-40B4-BE49-F238E27FC236}">
                  <a16:creationId xmlns:a16="http://schemas.microsoft.com/office/drawing/2014/main" id="{53EE90F5-31EF-584D-B13E-634C5587709E}"/>
                </a:ext>
              </a:extLst>
            </p:cNvPr>
            <p:cNvSpPr/>
            <p:nvPr/>
          </p:nvSpPr>
          <p:spPr>
            <a:xfrm>
              <a:off x="2974651" y="241272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8" name="Freihandform 47">
              <a:extLst>
                <a:ext uri="{FF2B5EF4-FFF2-40B4-BE49-F238E27FC236}">
                  <a16:creationId xmlns:a16="http://schemas.microsoft.com/office/drawing/2014/main" id="{2F57ED5F-2F1B-6644-802A-6AB1C47FFE22}"/>
                </a:ext>
              </a:extLst>
            </p:cNvPr>
            <p:cNvSpPr/>
            <p:nvPr/>
          </p:nvSpPr>
          <p:spPr>
            <a:xfrm>
              <a:off x="2856186" y="250205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32219C24-B0EA-B04B-9E7F-08A518EE6A6B}"/>
                </a:ext>
              </a:extLst>
            </p:cNvPr>
            <p:cNvSpPr/>
            <p:nvPr/>
          </p:nvSpPr>
          <p:spPr>
            <a:xfrm>
              <a:off x="3104052" y="2439720"/>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0" name="Freihandform 49">
              <a:extLst>
                <a:ext uri="{FF2B5EF4-FFF2-40B4-BE49-F238E27FC236}">
                  <a16:creationId xmlns:a16="http://schemas.microsoft.com/office/drawing/2014/main" id="{3687D5BF-CCAD-9942-8EC3-A828BF30BFF7}"/>
                </a:ext>
              </a:extLst>
            </p:cNvPr>
            <p:cNvSpPr/>
            <p:nvPr/>
          </p:nvSpPr>
          <p:spPr>
            <a:xfrm>
              <a:off x="3177367" y="22865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1" name="Freihandform 50">
              <a:extLst>
                <a:ext uri="{FF2B5EF4-FFF2-40B4-BE49-F238E27FC236}">
                  <a16:creationId xmlns:a16="http://schemas.microsoft.com/office/drawing/2014/main" id="{F6B740C9-6F00-7746-9C13-14D0A6746088}"/>
                </a:ext>
              </a:extLst>
            </p:cNvPr>
            <p:cNvSpPr/>
            <p:nvPr/>
          </p:nvSpPr>
          <p:spPr>
            <a:xfrm>
              <a:off x="2847126" y="268391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2" name="Freihandform 51">
              <a:extLst>
                <a:ext uri="{FF2B5EF4-FFF2-40B4-BE49-F238E27FC236}">
                  <a16:creationId xmlns:a16="http://schemas.microsoft.com/office/drawing/2014/main" id="{BC4746C5-0016-7E41-B878-B18982F9ED65}"/>
                </a:ext>
              </a:extLst>
            </p:cNvPr>
            <p:cNvSpPr/>
            <p:nvPr/>
          </p:nvSpPr>
          <p:spPr>
            <a:xfrm>
              <a:off x="3008586" y="265445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3" name="Freihandform 52">
              <a:extLst>
                <a:ext uri="{FF2B5EF4-FFF2-40B4-BE49-F238E27FC236}">
                  <a16:creationId xmlns:a16="http://schemas.microsoft.com/office/drawing/2014/main" id="{5B140886-0632-6640-86FF-942CD1F69814}"/>
                </a:ext>
              </a:extLst>
            </p:cNvPr>
            <p:cNvSpPr/>
            <p:nvPr/>
          </p:nvSpPr>
          <p:spPr>
            <a:xfrm>
              <a:off x="3412724" y="21367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4" name="Freihandform 53">
              <a:extLst>
                <a:ext uri="{FF2B5EF4-FFF2-40B4-BE49-F238E27FC236}">
                  <a16:creationId xmlns:a16="http://schemas.microsoft.com/office/drawing/2014/main" id="{63B800FD-C601-D14D-B0CC-30B220EC0AA5}"/>
                </a:ext>
              </a:extLst>
            </p:cNvPr>
            <p:cNvSpPr/>
            <p:nvPr/>
          </p:nvSpPr>
          <p:spPr>
            <a:xfrm>
              <a:off x="3564507" y="196685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5" name="Freihandform 54">
              <a:extLst>
                <a:ext uri="{FF2B5EF4-FFF2-40B4-BE49-F238E27FC236}">
                  <a16:creationId xmlns:a16="http://schemas.microsoft.com/office/drawing/2014/main" id="{17942440-2B03-7E40-8AFD-BE24F0931DCA}"/>
                </a:ext>
              </a:extLst>
            </p:cNvPr>
            <p:cNvSpPr/>
            <p:nvPr/>
          </p:nvSpPr>
          <p:spPr>
            <a:xfrm>
              <a:off x="3320385" y="240818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cxnSp>
          <p:nvCxnSpPr>
            <p:cNvPr id="56" name="Gerade Verbindung 55">
              <a:extLst>
                <a:ext uri="{FF2B5EF4-FFF2-40B4-BE49-F238E27FC236}">
                  <a16:creationId xmlns:a16="http://schemas.microsoft.com/office/drawing/2014/main" id="{CA7D22C4-5E64-8242-B71D-C2A29D33D203}"/>
                </a:ext>
              </a:extLst>
            </p:cNvPr>
            <p:cNvCxnSpPr>
              <a:cxnSpLocks/>
            </p:cNvCxnSpPr>
            <p:nvPr/>
          </p:nvCxnSpPr>
          <p:spPr>
            <a:xfrm flipV="1">
              <a:off x="2676814" y="1832502"/>
              <a:ext cx="1080741" cy="1088396"/>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57" name="Gruppieren 56">
            <a:extLst>
              <a:ext uri="{FF2B5EF4-FFF2-40B4-BE49-F238E27FC236}">
                <a16:creationId xmlns:a16="http://schemas.microsoft.com/office/drawing/2014/main" id="{B0676BEE-A9F8-5A4F-B1A3-2280808F08BA}"/>
              </a:ext>
            </a:extLst>
          </p:cNvPr>
          <p:cNvGrpSpPr>
            <a:grpSpLocks noChangeAspect="1"/>
          </p:cNvGrpSpPr>
          <p:nvPr/>
        </p:nvGrpSpPr>
        <p:grpSpPr>
          <a:xfrm>
            <a:off x="4079956" y="4082110"/>
            <a:ext cx="1080000" cy="1080000"/>
            <a:chOff x="759580" y="1767969"/>
            <a:chExt cx="1332000" cy="1332000"/>
          </a:xfrm>
        </p:grpSpPr>
        <p:sp>
          <p:nvSpPr>
            <p:cNvPr id="58" name="Freihandform 57">
              <a:extLst>
                <a:ext uri="{FF2B5EF4-FFF2-40B4-BE49-F238E27FC236}">
                  <a16:creationId xmlns:a16="http://schemas.microsoft.com/office/drawing/2014/main" id="{396B85EA-1069-8340-AB76-354511E3BBAA}"/>
                </a:ext>
              </a:extLst>
            </p:cNvPr>
            <p:cNvSpPr/>
            <p:nvPr/>
          </p:nvSpPr>
          <p:spPr>
            <a:xfrm>
              <a:off x="792694" y="1767969"/>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59" name="Freihandform 58">
              <a:extLst>
                <a:ext uri="{FF2B5EF4-FFF2-40B4-BE49-F238E27FC236}">
                  <a16:creationId xmlns:a16="http://schemas.microsoft.com/office/drawing/2014/main" id="{6D72DBC3-F894-154A-A252-CCA0E933EDB3}"/>
                </a:ext>
              </a:extLst>
            </p:cNvPr>
            <p:cNvSpPr/>
            <p:nvPr/>
          </p:nvSpPr>
          <p:spPr>
            <a:xfrm>
              <a:off x="759580" y="3051027"/>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60" name="Freihandform 59">
              <a:extLst>
                <a:ext uri="{FF2B5EF4-FFF2-40B4-BE49-F238E27FC236}">
                  <a16:creationId xmlns:a16="http://schemas.microsoft.com/office/drawing/2014/main" id="{B8F256EF-EF3D-2D46-8C22-69F5F5DB6710}"/>
                </a:ext>
              </a:extLst>
            </p:cNvPr>
            <p:cNvSpPr/>
            <p:nvPr/>
          </p:nvSpPr>
          <p:spPr>
            <a:xfrm>
              <a:off x="1001605" y="221634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1" name="Freihandform 60">
              <a:extLst>
                <a:ext uri="{FF2B5EF4-FFF2-40B4-BE49-F238E27FC236}">
                  <a16:creationId xmlns:a16="http://schemas.microsoft.com/office/drawing/2014/main" id="{C77F823A-29FD-8E4B-B581-CAC9EC4C7781}"/>
                </a:ext>
              </a:extLst>
            </p:cNvPr>
            <p:cNvSpPr/>
            <p:nvPr/>
          </p:nvSpPr>
          <p:spPr>
            <a:xfrm>
              <a:off x="1233113" y="240949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2" name="Freihandform 61">
              <a:extLst>
                <a:ext uri="{FF2B5EF4-FFF2-40B4-BE49-F238E27FC236}">
                  <a16:creationId xmlns:a16="http://schemas.microsoft.com/office/drawing/2014/main" id="{1FC21053-95AD-E044-901E-D4C599BB27FD}"/>
                </a:ext>
              </a:extLst>
            </p:cNvPr>
            <p:cNvSpPr/>
            <p:nvPr/>
          </p:nvSpPr>
          <p:spPr>
            <a:xfrm>
              <a:off x="1114648" y="249883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3" name="Freihandform 62">
              <a:extLst>
                <a:ext uri="{FF2B5EF4-FFF2-40B4-BE49-F238E27FC236}">
                  <a16:creationId xmlns:a16="http://schemas.microsoft.com/office/drawing/2014/main" id="{6A24D71E-0343-F440-B9B8-4461B9365E86}"/>
                </a:ext>
              </a:extLst>
            </p:cNvPr>
            <p:cNvSpPr/>
            <p:nvPr/>
          </p:nvSpPr>
          <p:spPr>
            <a:xfrm>
              <a:off x="1203982" y="253159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4" name="Freihandform 63">
              <a:extLst>
                <a:ext uri="{FF2B5EF4-FFF2-40B4-BE49-F238E27FC236}">
                  <a16:creationId xmlns:a16="http://schemas.microsoft.com/office/drawing/2014/main" id="{7EAFF62E-CA47-7B4E-87EE-A9F9B29CC0AA}"/>
                </a:ext>
              </a:extLst>
            </p:cNvPr>
            <p:cNvSpPr/>
            <p:nvPr/>
          </p:nvSpPr>
          <p:spPr>
            <a:xfrm>
              <a:off x="1168654" y="230048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5" name="Freihandform 64">
              <a:extLst>
                <a:ext uri="{FF2B5EF4-FFF2-40B4-BE49-F238E27FC236}">
                  <a16:creationId xmlns:a16="http://schemas.microsoft.com/office/drawing/2014/main" id="{B298479E-60EC-CC4F-9ACA-1A309FE7AC27}"/>
                </a:ext>
              </a:extLst>
            </p:cNvPr>
            <p:cNvSpPr/>
            <p:nvPr/>
          </p:nvSpPr>
          <p:spPr>
            <a:xfrm>
              <a:off x="1105588" y="268069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6" name="Freihandform 65">
              <a:extLst>
                <a:ext uri="{FF2B5EF4-FFF2-40B4-BE49-F238E27FC236}">
                  <a16:creationId xmlns:a16="http://schemas.microsoft.com/office/drawing/2014/main" id="{0DDEFB2A-541B-314E-B3F3-0AEF0140FD33}"/>
                </a:ext>
              </a:extLst>
            </p:cNvPr>
            <p:cNvSpPr/>
            <p:nvPr/>
          </p:nvSpPr>
          <p:spPr>
            <a:xfrm>
              <a:off x="1267048" y="265123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67" name="Freihandform 66">
              <a:extLst>
                <a:ext uri="{FF2B5EF4-FFF2-40B4-BE49-F238E27FC236}">
                  <a16:creationId xmlns:a16="http://schemas.microsoft.com/office/drawing/2014/main" id="{81D01D53-24D8-EE4B-A640-C481C396A794}"/>
                </a:ext>
              </a:extLst>
            </p:cNvPr>
            <p:cNvSpPr/>
            <p:nvPr/>
          </p:nvSpPr>
          <p:spPr>
            <a:xfrm>
              <a:off x="1581927" y="20880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68" name="Freihandform 67">
              <a:extLst>
                <a:ext uri="{FF2B5EF4-FFF2-40B4-BE49-F238E27FC236}">
                  <a16:creationId xmlns:a16="http://schemas.microsoft.com/office/drawing/2014/main" id="{1C3E3775-7D69-DE42-BEC0-D68ED716D1A7}"/>
                </a:ext>
              </a:extLst>
            </p:cNvPr>
            <p:cNvSpPr/>
            <p:nvPr/>
          </p:nvSpPr>
          <p:spPr>
            <a:xfrm>
              <a:off x="1863692" y="210598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69" name="Freihandform 68">
              <a:extLst>
                <a:ext uri="{FF2B5EF4-FFF2-40B4-BE49-F238E27FC236}">
                  <a16:creationId xmlns:a16="http://schemas.microsoft.com/office/drawing/2014/main" id="{8AA56550-40AF-BF45-9025-29B62A1FF276}"/>
                </a:ext>
              </a:extLst>
            </p:cNvPr>
            <p:cNvSpPr/>
            <p:nvPr/>
          </p:nvSpPr>
          <p:spPr>
            <a:xfrm>
              <a:off x="1800626" y="2247875"/>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cxnSp>
          <p:nvCxnSpPr>
            <p:cNvPr id="70" name="Gerade Verbindung 69">
              <a:extLst>
                <a:ext uri="{FF2B5EF4-FFF2-40B4-BE49-F238E27FC236}">
                  <a16:creationId xmlns:a16="http://schemas.microsoft.com/office/drawing/2014/main" id="{569E27FB-5A46-9E44-ABAC-DBDB50880819}"/>
                </a:ext>
              </a:extLst>
            </p:cNvPr>
            <p:cNvCxnSpPr>
              <a:cxnSpLocks/>
            </p:cNvCxnSpPr>
            <p:nvPr/>
          </p:nvCxnSpPr>
          <p:spPr>
            <a:xfrm>
              <a:off x="1062854" y="1864718"/>
              <a:ext cx="926290" cy="1011755"/>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71" name="Freihandform 70">
              <a:extLst>
                <a:ext uri="{FF2B5EF4-FFF2-40B4-BE49-F238E27FC236}">
                  <a16:creationId xmlns:a16="http://schemas.microsoft.com/office/drawing/2014/main" id="{C89F1462-FA98-9D45-93C3-5E26131BF3D5}"/>
                </a:ext>
              </a:extLst>
            </p:cNvPr>
            <p:cNvSpPr/>
            <p:nvPr/>
          </p:nvSpPr>
          <p:spPr>
            <a:xfrm>
              <a:off x="1875291" y="236354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2" name="Freihandform 71">
              <a:extLst>
                <a:ext uri="{FF2B5EF4-FFF2-40B4-BE49-F238E27FC236}">
                  <a16:creationId xmlns:a16="http://schemas.microsoft.com/office/drawing/2014/main" id="{495ADFBE-2262-EF43-863B-96F88E06B2FC}"/>
                </a:ext>
              </a:extLst>
            </p:cNvPr>
            <p:cNvSpPr/>
            <p:nvPr/>
          </p:nvSpPr>
          <p:spPr>
            <a:xfrm>
              <a:off x="1489663" y="27437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73" name="Freihandform 72">
              <a:extLst>
                <a:ext uri="{FF2B5EF4-FFF2-40B4-BE49-F238E27FC236}">
                  <a16:creationId xmlns:a16="http://schemas.microsoft.com/office/drawing/2014/main" id="{B1F2A3A7-F4BB-3A4E-8ABC-4D6D84B878DF}"/>
                </a:ext>
              </a:extLst>
            </p:cNvPr>
            <p:cNvSpPr/>
            <p:nvPr/>
          </p:nvSpPr>
          <p:spPr>
            <a:xfrm>
              <a:off x="1952951" y="22294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4" name="Freihandform 73">
              <a:extLst>
                <a:ext uri="{FF2B5EF4-FFF2-40B4-BE49-F238E27FC236}">
                  <a16:creationId xmlns:a16="http://schemas.microsoft.com/office/drawing/2014/main" id="{95E04ADE-3DB4-4C4A-A974-EFCE3A0C89C5}"/>
                </a:ext>
              </a:extLst>
            </p:cNvPr>
            <p:cNvSpPr/>
            <p:nvPr/>
          </p:nvSpPr>
          <p:spPr>
            <a:xfrm>
              <a:off x="1714372" y="193532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5" name="Freihandform 74">
              <a:extLst>
                <a:ext uri="{FF2B5EF4-FFF2-40B4-BE49-F238E27FC236}">
                  <a16:creationId xmlns:a16="http://schemas.microsoft.com/office/drawing/2014/main" id="{BBF2CD0C-FC19-0049-8799-97F6C2C281EF}"/>
                </a:ext>
              </a:extLst>
            </p:cNvPr>
            <p:cNvSpPr/>
            <p:nvPr/>
          </p:nvSpPr>
          <p:spPr>
            <a:xfrm>
              <a:off x="1716181" y="209569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76" name="Freihandform 75">
              <a:extLst>
                <a:ext uri="{FF2B5EF4-FFF2-40B4-BE49-F238E27FC236}">
                  <a16:creationId xmlns:a16="http://schemas.microsoft.com/office/drawing/2014/main" id="{24D66894-6AFE-924D-AB65-183ACB1115AC}"/>
                </a:ext>
              </a:extLst>
            </p:cNvPr>
            <p:cNvSpPr/>
            <p:nvPr/>
          </p:nvSpPr>
          <p:spPr>
            <a:xfrm>
              <a:off x="1657596" y="225231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grpSp>
      <p:grpSp>
        <p:nvGrpSpPr>
          <p:cNvPr id="77" name="Gruppieren 76">
            <a:extLst>
              <a:ext uri="{FF2B5EF4-FFF2-40B4-BE49-F238E27FC236}">
                <a16:creationId xmlns:a16="http://schemas.microsoft.com/office/drawing/2014/main" id="{7D4CC091-1618-A14E-8D20-71856FF9140D}"/>
              </a:ext>
            </a:extLst>
          </p:cNvPr>
          <p:cNvGrpSpPr>
            <a:grpSpLocks noChangeAspect="1"/>
          </p:cNvGrpSpPr>
          <p:nvPr/>
        </p:nvGrpSpPr>
        <p:grpSpPr>
          <a:xfrm>
            <a:off x="8223183" y="4094716"/>
            <a:ext cx="1080000" cy="1080000"/>
            <a:chOff x="4436433" y="1764746"/>
            <a:chExt cx="1332000" cy="1332000"/>
          </a:xfrm>
        </p:grpSpPr>
        <p:sp>
          <p:nvSpPr>
            <p:cNvPr id="78" name="Freihandform 77">
              <a:extLst>
                <a:ext uri="{FF2B5EF4-FFF2-40B4-BE49-F238E27FC236}">
                  <a16:creationId xmlns:a16="http://schemas.microsoft.com/office/drawing/2014/main" id="{A6707232-FD4A-8E42-85A3-5DBDA01E690C}"/>
                </a:ext>
              </a:extLst>
            </p:cNvPr>
            <p:cNvSpPr/>
            <p:nvPr/>
          </p:nvSpPr>
          <p:spPr>
            <a:xfrm>
              <a:off x="4469547" y="1764746"/>
              <a:ext cx="45719" cy="133200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79" name="Freihandform 78">
              <a:extLst>
                <a:ext uri="{FF2B5EF4-FFF2-40B4-BE49-F238E27FC236}">
                  <a16:creationId xmlns:a16="http://schemas.microsoft.com/office/drawing/2014/main" id="{35BBF0DB-1C9B-9740-9867-513987EA937F}"/>
                </a:ext>
              </a:extLst>
            </p:cNvPr>
            <p:cNvSpPr/>
            <p:nvPr/>
          </p:nvSpPr>
          <p:spPr>
            <a:xfrm>
              <a:off x="4436433" y="3047804"/>
              <a:ext cx="1332000" cy="45719"/>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80" name="Freihandform 79">
              <a:extLst>
                <a:ext uri="{FF2B5EF4-FFF2-40B4-BE49-F238E27FC236}">
                  <a16:creationId xmlns:a16="http://schemas.microsoft.com/office/drawing/2014/main" id="{93EE0796-C540-0C4E-9F45-06B966A7E4C1}"/>
                </a:ext>
              </a:extLst>
            </p:cNvPr>
            <p:cNvSpPr/>
            <p:nvPr/>
          </p:nvSpPr>
          <p:spPr>
            <a:xfrm>
              <a:off x="4726365" y="212400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1" name="Freihandform 80">
              <a:extLst>
                <a:ext uri="{FF2B5EF4-FFF2-40B4-BE49-F238E27FC236}">
                  <a16:creationId xmlns:a16="http://schemas.microsoft.com/office/drawing/2014/main" id="{1F9404C5-D044-7248-AB90-31941EA5B7C0}"/>
                </a:ext>
              </a:extLst>
            </p:cNvPr>
            <p:cNvSpPr/>
            <p:nvPr/>
          </p:nvSpPr>
          <p:spPr>
            <a:xfrm>
              <a:off x="4837336" y="202992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2" name="Freihandform 81">
              <a:extLst>
                <a:ext uri="{FF2B5EF4-FFF2-40B4-BE49-F238E27FC236}">
                  <a16:creationId xmlns:a16="http://schemas.microsoft.com/office/drawing/2014/main" id="{436DE8C8-1DEF-C94F-A446-A36CB56ABEB0}"/>
                </a:ext>
              </a:extLst>
            </p:cNvPr>
            <p:cNvSpPr/>
            <p:nvPr/>
          </p:nvSpPr>
          <p:spPr>
            <a:xfrm>
              <a:off x="4667768" y="27481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3" name="Freihandform 82">
              <a:extLst>
                <a:ext uri="{FF2B5EF4-FFF2-40B4-BE49-F238E27FC236}">
                  <a16:creationId xmlns:a16="http://schemas.microsoft.com/office/drawing/2014/main" id="{B1E8B184-A524-DD48-8E5F-0E7776485534}"/>
                </a:ext>
              </a:extLst>
            </p:cNvPr>
            <p:cNvSpPr/>
            <p:nvPr/>
          </p:nvSpPr>
          <p:spPr>
            <a:xfrm>
              <a:off x="4858646" y="285341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4" name="Freihandform 83">
              <a:extLst>
                <a:ext uri="{FF2B5EF4-FFF2-40B4-BE49-F238E27FC236}">
                  <a16:creationId xmlns:a16="http://schemas.microsoft.com/office/drawing/2014/main" id="{E2D81295-66C5-2141-BEED-CB63A3EE1B06}"/>
                </a:ext>
              </a:extLst>
            </p:cNvPr>
            <p:cNvSpPr/>
            <p:nvPr/>
          </p:nvSpPr>
          <p:spPr>
            <a:xfrm>
              <a:off x="4912368" y="215310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85" name="Freihandform 84">
              <a:extLst>
                <a:ext uri="{FF2B5EF4-FFF2-40B4-BE49-F238E27FC236}">
                  <a16:creationId xmlns:a16="http://schemas.microsoft.com/office/drawing/2014/main" id="{40790D1A-4751-5F4A-8DA8-5BB786461F7F}"/>
                </a:ext>
              </a:extLst>
            </p:cNvPr>
            <p:cNvSpPr/>
            <p:nvPr/>
          </p:nvSpPr>
          <p:spPr>
            <a:xfrm>
              <a:off x="4782441" y="267747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86" name="Freihandform 85">
              <a:extLst>
                <a:ext uri="{FF2B5EF4-FFF2-40B4-BE49-F238E27FC236}">
                  <a16:creationId xmlns:a16="http://schemas.microsoft.com/office/drawing/2014/main" id="{11212458-DC2D-0B40-B22D-AAD78C33DE81}"/>
                </a:ext>
              </a:extLst>
            </p:cNvPr>
            <p:cNvSpPr/>
            <p:nvPr/>
          </p:nvSpPr>
          <p:spPr>
            <a:xfrm>
              <a:off x="4943901" y="264800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rgbClr val="4BAADC"/>
              </a:solidFill>
              <a:prstDash val="solid"/>
              <a:round/>
            </a:ln>
          </p:spPr>
          <p:txBody>
            <a:bodyPr rtlCol="0" anchor="ctr"/>
            <a:lstStyle/>
            <a:p>
              <a:endParaRPr lang="de-DE"/>
            </a:p>
          </p:txBody>
        </p:sp>
        <p:sp>
          <p:nvSpPr>
            <p:cNvPr id="87" name="Freihandform 86">
              <a:extLst>
                <a:ext uri="{FF2B5EF4-FFF2-40B4-BE49-F238E27FC236}">
                  <a16:creationId xmlns:a16="http://schemas.microsoft.com/office/drawing/2014/main" id="{FF9FDF1D-2CF4-2D44-9A34-CFEDAC97A0F6}"/>
                </a:ext>
              </a:extLst>
            </p:cNvPr>
            <p:cNvSpPr/>
            <p:nvPr/>
          </p:nvSpPr>
          <p:spPr>
            <a:xfrm>
              <a:off x="5254531" y="226021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88" name="Freihandform 87">
              <a:extLst>
                <a:ext uri="{FF2B5EF4-FFF2-40B4-BE49-F238E27FC236}">
                  <a16:creationId xmlns:a16="http://schemas.microsoft.com/office/drawing/2014/main" id="{7DF9AC66-81B9-1844-931A-364919697A92}"/>
                </a:ext>
              </a:extLst>
            </p:cNvPr>
            <p:cNvSpPr/>
            <p:nvPr/>
          </p:nvSpPr>
          <p:spPr>
            <a:xfrm>
              <a:off x="5536296" y="2278127"/>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89" name="Freihandform 88">
              <a:extLst>
                <a:ext uri="{FF2B5EF4-FFF2-40B4-BE49-F238E27FC236}">
                  <a16:creationId xmlns:a16="http://schemas.microsoft.com/office/drawing/2014/main" id="{CD424765-CE6D-3B40-AB9E-9CB32F61F42A}"/>
                </a:ext>
              </a:extLst>
            </p:cNvPr>
            <p:cNvSpPr/>
            <p:nvPr/>
          </p:nvSpPr>
          <p:spPr>
            <a:xfrm>
              <a:off x="5473230" y="2420013"/>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0" name="Freihandform 89">
              <a:extLst>
                <a:ext uri="{FF2B5EF4-FFF2-40B4-BE49-F238E27FC236}">
                  <a16:creationId xmlns:a16="http://schemas.microsoft.com/office/drawing/2014/main" id="{BFF13CE9-B4CD-AB42-B515-38E20A44C90C}"/>
                </a:ext>
              </a:extLst>
            </p:cNvPr>
            <p:cNvSpPr/>
            <p:nvPr/>
          </p:nvSpPr>
          <p:spPr>
            <a:xfrm>
              <a:off x="5547895" y="253568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1" name="Freihandform 90">
              <a:extLst>
                <a:ext uri="{FF2B5EF4-FFF2-40B4-BE49-F238E27FC236}">
                  <a16:creationId xmlns:a16="http://schemas.microsoft.com/office/drawing/2014/main" id="{E7B0584A-E975-6E46-B94D-721607363FD6}"/>
                </a:ext>
              </a:extLst>
            </p:cNvPr>
            <p:cNvSpPr/>
            <p:nvPr/>
          </p:nvSpPr>
          <p:spPr>
            <a:xfrm>
              <a:off x="5009469" y="282188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2" name="Freihandform 91">
              <a:extLst>
                <a:ext uri="{FF2B5EF4-FFF2-40B4-BE49-F238E27FC236}">
                  <a16:creationId xmlns:a16="http://schemas.microsoft.com/office/drawing/2014/main" id="{8CF9DBF3-ABED-E14E-A963-3D150FE227E1}"/>
                </a:ext>
              </a:extLst>
            </p:cNvPr>
            <p:cNvSpPr/>
            <p:nvPr/>
          </p:nvSpPr>
          <p:spPr>
            <a:xfrm>
              <a:off x="5625555" y="2401600"/>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3" name="Freihandform 92">
              <a:extLst>
                <a:ext uri="{FF2B5EF4-FFF2-40B4-BE49-F238E27FC236}">
                  <a16:creationId xmlns:a16="http://schemas.microsoft.com/office/drawing/2014/main" id="{98A11581-AFD9-B542-9531-11EF3A0E06BD}"/>
                </a:ext>
              </a:extLst>
            </p:cNvPr>
            <p:cNvSpPr/>
            <p:nvPr/>
          </p:nvSpPr>
          <p:spPr>
            <a:xfrm>
              <a:off x="5386976" y="210746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4" name="Freihandform 93">
              <a:extLst>
                <a:ext uri="{FF2B5EF4-FFF2-40B4-BE49-F238E27FC236}">
                  <a16:creationId xmlns:a16="http://schemas.microsoft.com/office/drawing/2014/main" id="{1D6DF3A5-3E02-A440-AACC-A5826D5091CD}"/>
                </a:ext>
              </a:extLst>
            </p:cNvPr>
            <p:cNvSpPr/>
            <p:nvPr/>
          </p:nvSpPr>
          <p:spPr>
            <a:xfrm>
              <a:off x="5388785" y="2267836"/>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5" name="Freihandform 94">
              <a:extLst>
                <a:ext uri="{FF2B5EF4-FFF2-40B4-BE49-F238E27FC236}">
                  <a16:creationId xmlns:a16="http://schemas.microsoft.com/office/drawing/2014/main" id="{8A240423-724A-A645-A723-5E2EDE10FB13}"/>
                </a:ext>
              </a:extLst>
            </p:cNvPr>
            <p:cNvSpPr/>
            <p:nvPr/>
          </p:nvSpPr>
          <p:spPr>
            <a:xfrm>
              <a:off x="5352438" y="245307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5">
                  <a:lumMod val="75000"/>
                </a:schemeClr>
              </a:solidFill>
              <a:prstDash val="solid"/>
              <a:round/>
            </a:ln>
          </p:spPr>
          <p:txBody>
            <a:bodyPr rtlCol="0" anchor="ctr"/>
            <a:lstStyle/>
            <a:p>
              <a:endParaRPr lang="de-DE"/>
            </a:p>
          </p:txBody>
        </p:sp>
        <p:sp>
          <p:nvSpPr>
            <p:cNvPr id="96" name="Freihandform 95">
              <a:extLst>
                <a:ext uri="{FF2B5EF4-FFF2-40B4-BE49-F238E27FC236}">
                  <a16:creationId xmlns:a16="http://schemas.microsoft.com/office/drawing/2014/main" id="{19CDA3F8-E92A-9345-8CE3-DC5749183F14}"/>
                </a:ext>
              </a:extLst>
            </p:cNvPr>
            <p:cNvSpPr/>
            <p:nvPr/>
          </p:nvSpPr>
          <p:spPr>
            <a:xfrm>
              <a:off x="4936411" y="202481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97" name="Freihandform 96">
              <a:extLst>
                <a:ext uri="{FF2B5EF4-FFF2-40B4-BE49-F238E27FC236}">
                  <a16:creationId xmlns:a16="http://schemas.microsoft.com/office/drawing/2014/main" id="{6BF6D280-2EE5-EC49-9F97-700BCA47654C}"/>
                </a:ext>
              </a:extLst>
            </p:cNvPr>
            <p:cNvSpPr/>
            <p:nvPr/>
          </p:nvSpPr>
          <p:spPr>
            <a:xfrm>
              <a:off x="4943901" y="2648009"/>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8" name="Freihandform 97">
              <a:extLst>
                <a:ext uri="{FF2B5EF4-FFF2-40B4-BE49-F238E27FC236}">
                  <a16:creationId xmlns:a16="http://schemas.microsoft.com/office/drawing/2014/main" id="{2881B67A-0DEA-8B40-A967-CF6BA9819B28}"/>
                </a:ext>
              </a:extLst>
            </p:cNvPr>
            <p:cNvSpPr/>
            <p:nvPr/>
          </p:nvSpPr>
          <p:spPr>
            <a:xfrm>
              <a:off x="5033235" y="268077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99" name="Freihandform 98">
              <a:extLst>
                <a:ext uri="{FF2B5EF4-FFF2-40B4-BE49-F238E27FC236}">
                  <a16:creationId xmlns:a16="http://schemas.microsoft.com/office/drawing/2014/main" id="{6A8E6506-CA87-9C48-AA24-841B25FA285E}"/>
                </a:ext>
              </a:extLst>
            </p:cNvPr>
            <p:cNvSpPr/>
            <p:nvPr/>
          </p:nvSpPr>
          <p:spPr>
            <a:xfrm>
              <a:off x="4825611" y="2220778"/>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solidFill>
              <a:prstDash val="solid"/>
              <a:round/>
            </a:ln>
          </p:spPr>
          <p:txBody>
            <a:bodyPr rtlCol="0" anchor="ctr"/>
            <a:lstStyle/>
            <a:p>
              <a:endParaRPr lang="de-DE"/>
            </a:p>
          </p:txBody>
        </p:sp>
        <p:sp>
          <p:nvSpPr>
            <p:cNvPr id="100" name="Freihandform 99">
              <a:extLst>
                <a:ext uri="{FF2B5EF4-FFF2-40B4-BE49-F238E27FC236}">
                  <a16:creationId xmlns:a16="http://schemas.microsoft.com/office/drawing/2014/main" id="{165D1E50-3D70-7A40-B28D-2B19E3D6C894}"/>
                </a:ext>
              </a:extLst>
            </p:cNvPr>
            <p:cNvSpPr/>
            <p:nvPr/>
          </p:nvSpPr>
          <p:spPr>
            <a:xfrm>
              <a:off x="4890179" y="2740001"/>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1" name="Freihandform 100">
              <a:extLst>
                <a:ext uri="{FF2B5EF4-FFF2-40B4-BE49-F238E27FC236}">
                  <a16:creationId xmlns:a16="http://schemas.microsoft.com/office/drawing/2014/main" id="{109A6984-1F17-BE45-B887-89B6BFF8812F}"/>
                </a:ext>
              </a:extLst>
            </p:cNvPr>
            <p:cNvSpPr/>
            <p:nvPr/>
          </p:nvSpPr>
          <p:spPr>
            <a:xfrm>
              <a:off x="4857979" y="2546772"/>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2" name="Freihandform 101">
              <a:extLst>
                <a:ext uri="{FF2B5EF4-FFF2-40B4-BE49-F238E27FC236}">
                  <a16:creationId xmlns:a16="http://schemas.microsoft.com/office/drawing/2014/main" id="{7FD0D231-850E-F84E-B898-127AE2B8C6C1}"/>
                </a:ext>
              </a:extLst>
            </p:cNvPr>
            <p:cNvSpPr/>
            <p:nvPr/>
          </p:nvSpPr>
          <p:spPr>
            <a:xfrm>
              <a:off x="5227258" y="2724064"/>
              <a:ext cx="63066" cy="63066"/>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03" name="Oval 102">
              <a:extLst>
                <a:ext uri="{FF2B5EF4-FFF2-40B4-BE49-F238E27FC236}">
                  <a16:creationId xmlns:a16="http://schemas.microsoft.com/office/drawing/2014/main" id="{4C0C5E02-9006-5B4B-A064-1B4E80E366F8}"/>
                </a:ext>
              </a:extLst>
            </p:cNvPr>
            <p:cNvSpPr/>
            <p:nvPr/>
          </p:nvSpPr>
          <p:spPr>
            <a:xfrm>
              <a:off x="4667768" y="1895222"/>
              <a:ext cx="459536" cy="496635"/>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4" name="Oval 103">
              <a:extLst>
                <a:ext uri="{FF2B5EF4-FFF2-40B4-BE49-F238E27FC236}">
                  <a16:creationId xmlns:a16="http://schemas.microsoft.com/office/drawing/2014/main" id="{19A6C6C7-736E-0B4C-BE2C-BBA5119188AD}"/>
                </a:ext>
              </a:extLst>
            </p:cNvPr>
            <p:cNvSpPr/>
            <p:nvPr/>
          </p:nvSpPr>
          <p:spPr>
            <a:xfrm rot="3073147">
              <a:off x="5166340" y="2088916"/>
              <a:ext cx="607351" cy="540841"/>
            </a:xfrm>
            <a:prstGeom prst="ellipse">
              <a:avLst/>
            </a:prstGeom>
            <a:no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5" name="Oval 104">
              <a:extLst>
                <a:ext uri="{FF2B5EF4-FFF2-40B4-BE49-F238E27FC236}">
                  <a16:creationId xmlns:a16="http://schemas.microsoft.com/office/drawing/2014/main" id="{646F05E8-63BF-124F-93B0-16675C1C36B6}"/>
                </a:ext>
              </a:extLst>
            </p:cNvPr>
            <p:cNvSpPr/>
            <p:nvPr/>
          </p:nvSpPr>
          <p:spPr>
            <a:xfrm rot="732237">
              <a:off x="4592898" y="2491684"/>
              <a:ext cx="736699" cy="496635"/>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spTree>
    <p:extLst>
      <p:ext uri="{BB962C8B-B14F-4D97-AF65-F5344CB8AC3E}">
        <p14:creationId xmlns:p14="http://schemas.microsoft.com/office/powerpoint/2010/main" val="318240938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6D0D82-16B5-3F4F-9F25-0F2BAD6FE60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4" name="Textplatzhalter 3">
            <a:extLst>
              <a:ext uri="{FF2B5EF4-FFF2-40B4-BE49-F238E27FC236}">
                <a16:creationId xmlns:a16="http://schemas.microsoft.com/office/drawing/2014/main" id="{DB037B7E-A25E-1E4D-B1A4-D8B6A8FE1F90}"/>
              </a:ext>
            </a:extLst>
          </p:cNvPr>
          <p:cNvSpPr>
            <a:spLocks noGrp="1"/>
          </p:cNvSpPr>
          <p:nvPr>
            <p:ph type="body" sz="quarter" idx="13"/>
          </p:nvPr>
        </p:nvSpPr>
        <p:spPr/>
        <p:txBody>
          <a:bodyPr/>
          <a:lstStyle/>
          <a:p>
            <a:r>
              <a:rPr lang="de-DE" dirty="0"/>
              <a:t>Modellierung - den passenden Algorithmus auswählen</a:t>
            </a:r>
          </a:p>
        </p:txBody>
      </p:sp>
      <p:pic>
        <p:nvPicPr>
          <p:cNvPr id="3074" name="Picture 2" descr="Move mouse over image">
            <a:extLst>
              <a:ext uri="{FF2B5EF4-FFF2-40B4-BE49-F238E27FC236}">
                <a16:creationId xmlns:a16="http://schemas.microsoft.com/office/drawing/2014/main" id="{D60D1ED9-4C54-7945-BF0D-1FD8CDBA7AE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67435" y="1655763"/>
            <a:ext cx="8044787" cy="5016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14403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EA7C51-C763-9841-A048-0A1403C862F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B78E5FD9-2EAC-D842-9A48-DB6A18E63593}"/>
              </a:ext>
            </a:extLst>
          </p:cNvPr>
          <p:cNvSpPr>
            <a:spLocks noGrp="1"/>
          </p:cNvSpPr>
          <p:nvPr>
            <p:ph type="body" sz="quarter" idx="13"/>
          </p:nvPr>
        </p:nvSpPr>
        <p:spPr/>
        <p:txBody>
          <a:bodyPr/>
          <a:lstStyle/>
          <a:p>
            <a:r>
              <a:rPr lang="de-DE" dirty="0"/>
              <a:t>Modellierung - </a:t>
            </a:r>
            <a:r>
              <a:rPr lang="de-DE" dirty="0" err="1"/>
              <a:t>Machine</a:t>
            </a:r>
            <a:r>
              <a:rPr lang="de-DE" dirty="0"/>
              <a:t> Learning Methoden</a:t>
            </a:r>
          </a:p>
        </p:txBody>
      </p:sp>
      <p:sp>
        <p:nvSpPr>
          <p:cNvPr id="5" name="Textfeld 4">
            <a:extLst>
              <a:ext uri="{FF2B5EF4-FFF2-40B4-BE49-F238E27FC236}">
                <a16:creationId xmlns:a16="http://schemas.microsoft.com/office/drawing/2014/main" id="{F7E34160-E971-6941-8A86-36CE90BCAA78}"/>
              </a:ext>
            </a:extLst>
          </p:cNvPr>
          <p:cNvSpPr txBox="1"/>
          <p:nvPr/>
        </p:nvSpPr>
        <p:spPr>
          <a:xfrm>
            <a:off x="828678" y="1463943"/>
            <a:ext cx="223582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Linear Regression</a:t>
            </a:r>
          </a:p>
        </p:txBody>
      </p:sp>
      <p:sp>
        <p:nvSpPr>
          <p:cNvPr id="6" name="Textfeld 5">
            <a:extLst>
              <a:ext uri="{FF2B5EF4-FFF2-40B4-BE49-F238E27FC236}">
                <a16:creationId xmlns:a16="http://schemas.microsoft.com/office/drawing/2014/main" id="{80C3898E-E344-FA4B-BD0C-BA0696068C89}"/>
              </a:ext>
            </a:extLst>
          </p:cNvPr>
          <p:cNvSpPr txBox="1"/>
          <p:nvPr/>
        </p:nvSpPr>
        <p:spPr>
          <a:xfrm>
            <a:off x="828678" y="2113691"/>
            <a:ext cx="322327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Multiple Lineare Regression</a:t>
            </a:r>
          </a:p>
        </p:txBody>
      </p:sp>
      <p:sp>
        <p:nvSpPr>
          <p:cNvPr id="7" name="Textfeld 6">
            <a:extLst>
              <a:ext uri="{FF2B5EF4-FFF2-40B4-BE49-F238E27FC236}">
                <a16:creationId xmlns:a16="http://schemas.microsoft.com/office/drawing/2014/main" id="{078D634F-31C9-E942-9B45-E7679CEF9ABF}"/>
              </a:ext>
            </a:extLst>
          </p:cNvPr>
          <p:cNvSpPr txBox="1"/>
          <p:nvPr/>
        </p:nvSpPr>
        <p:spPr>
          <a:xfrm>
            <a:off x="828678" y="2763439"/>
            <a:ext cx="2851376"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Polynomiale</a:t>
            </a:r>
            <a:r>
              <a:rPr lang="de-DE" dirty="0">
                <a:latin typeface="Arial Standard" charset="0"/>
              </a:rPr>
              <a:t> Regression</a:t>
            </a:r>
          </a:p>
        </p:txBody>
      </p:sp>
      <p:sp>
        <p:nvSpPr>
          <p:cNvPr id="8" name="Textfeld 7">
            <a:extLst>
              <a:ext uri="{FF2B5EF4-FFF2-40B4-BE49-F238E27FC236}">
                <a16:creationId xmlns:a16="http://schemas.microsoft.com/office/drawing/2014/main" id="{7BDEBB10-7011-5E46-A1B7-3E538931A2A1}"/>
              </a:ext>
            </a:extLst>
          </p:cNvPr>
          <p:cNvSpPr txBox="1"/>
          <p:nvPr/>
        </p:nvSpPr>
        <p:spPr>
          <a:xfrm>
            <a:off x="828678" y="3413187"/>
            <a:ext cx="1889639" cy="644618"/>
          </a:xfrm>
          <a:prstGeom prst="rect">
            <a:avLst/>
          </a:prstGeom>
          <a:noFill/>
        </p:spPr>
        <p:txBody>
          <a:bodyPr vert="horz" wrap="none" lIns="180000" tIns="180000" rIns="180000" bIns="180000" rtlCol="0" anchor="t" anchorCtr="0">
            <a:spAutoFit/>
          </a:bodyPr>
          <a:lstStyle/>
          <a:p>
            <a:pPr>
              <a:lnSpc>
                <a:spcPct val="110000"/>
              </a:lnSpc>
            </a:pPr>
            <a:r>
              <a:rPr lang="de-DE" dirty="0" err="1">
                <a:latin typeface="Arial Standard" charset="0"/>
              </a:rPr>
              <a:t>Decision</a:t>
            </a:r>
            <a:r>
              <a:rPr lang="de-DE" dirty="0">
                <a:latin typeface="Arial Standard" charset="0"/>
              </a:rPr>
              <a:t> </a:t>
            </a:r>
            <a:r>
              <a:rPr lang="de-DE" dirty="0" err="1">
                <a:latin typeface="Arial Standard" charset="0"/>
              </a:rPr>
              <a:t>Trees</a:t>
            </a:r>
            <a:endParaRPr lang="de-DE" dirty="0">
              <a:latin typeface="Arial Standard" charset="0"/>
            </a:endParaRPr>
          </a:p>
        </p:txBody>
      </p:sp>
      <p:sp>
        <p:nvSpPr>
          <p:cNvPr id="11" name="Textfeld 10">
            <a:extLst>
              <a:ext uri="{FF2B5EF4-FFF2-40B4-BE49-F238E27FC236}">
                <a16:creationId xmlns:a16="http://schemas.microsoft.com/office/drawing/2014/main" id="{9B0B9F5D-7394-754B-9851-19035E7CA924}"/>
              </a:ext>
            </a:extLst>
          </p:cNvPr>
          <p:cNvSpPr txBox="1"/>
          <p:nvPr/>
        </p:nvSpPr>
        <p:spPr>
          <a:xfrm>
            <a:off x="828678" y="4062935"/>
            <a:ext cx="128684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K-</a:t>
            </a:r>
            <a:r>
              <a:rPr lang="de-DE" dirty="0" err="1">
                <a:latin typeface="Arial Standard" charset="0"/>
              </a:rPr>
              <a:t>Means</a:t>
            </a:r>
            <a:endParaRPr lang="de-DE" dirty="0">
              <a:latin typeface="Arial Standard" charset="0"/>
            </a:endParaRPr>
          </a:p>
        </p:txBody>
      </p:sp>
      <p:sp>
        <p:nvSpPr>
          <p:cNvPr id="12" name="Textfeld 11">
            <a:extLst>
              <a:ext uri="{FF2B5EF4-FFF2-40B4-BE49-F238E27FC236}">
                <a16:creationId xmlns:a16="http://schemas.microsoft.com/office/drawing/2014/main" id="{59B3C0A9-E07F-794C-B44D-001D89042B6F}"/>
              </a:ext>
            </a:extLst>
          </p:cNvPr>
          <p:cNvSpPr txBox="1"/>
          <p:nvPr/>
        </p:nvSpPr>
        <p:spPr>
          <a:xfrm>
            <a:off x="828678" y="4712684"/>
            <a:ext cx="1325317"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DBSCAN</a:t>
            </a:r>
          </a:p>
        </p:txBody>
      </p:sp>
      <p:sp>
        <p:nvSpPr>
          <p:cNvPr id="4" name="Textfeld 3">
            <a:extLst>
              <a:ext uri="{FF2B5EF4-FFF2-40B4-BE49-F238E27FC236}">
                <a16:creationId xmlns:a16="http://schemas.microsoft.com/office/drawing/2014/main" id="{FE7CB3B1-F2D5-F148-BCD7-4BF6A7460213}"/>
              </a:ext>
            </a:extLst>
          </p:cNvPr>
          <p:cNvSpPr txBox="1"/>
          <p:nvPr/>
        </p:nvSpPr>
        <p:spPr>
          <a:xfrm>
            <a:off x="828678" y="5357302"/>
            <a:ext cx="5326413"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Artifizielle neuronale Netzwerke (</a:t>
            </a:r>
            <a:r>
              <a:rPr lang="de-DE" dirty="0" err="1">
                <a:latin typeface="Arial Standard" charset="0"/>
              </a:rPr>
              <a:t>Deep</a:t>
            </a:r>
            <a:r>
              <a:rPr lang="de-DE" dirty="0">
                <a:latin typeface="Arial Standard" charset="0"/>
              </a:rPr>
              <a:t> Learning)</a:t>
            </a:r>
          </a:p>
        </p:txBody>
      </p:sp>
    </p:spTree>
    <p:extLst>
      <p:ext uri="{BB962C8B-B14F-4D97-AF65-F5344CB8AC3E}">
        <p14:creationId xmlns:p14="http://schemas.microsoft.com/office/powerpoint/2010/main" val="41675419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2F087A-698B-1248-91A4-48084C52B83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F03AF31C-AFD5-4043-BA3D-D70B6E1BDA2A}"/>
              </a:ext>
            </a:extLst>
          </p:cNvPr>
          <p:cNvSpPr>
            <a:spLocks noGrp="1"/>
          </p:cNvSpPr>
          <p:nvPr>
            <p:ph type="body" sz="quarter" idx="13"/>
          </p:nvPr>
        </p:nvSpPr>
        <p:spPr/>
        <p:txBody>
          <a:bodyPr/>
          <a:lstStyle/>
          <a:p>
            <a:r>
              <a:rPr lang="de-DE" dirty="0"/>
              <a:t>Modellierung - Lineare Regression</a:t>
            </a:r>
          </a:p>
        </p:txBody>
      </p:sp>
      <p:sp>
        <p:nvSpPr>
          <p:cNvPr id="5" name="Textfeld 4">
            <a:extLst>
              <a:ext uri="{FF2B5EF4-FFF2-40B4-BE49-F238E27FC236}">
                <a16:creationId xmlns:a16="http://schemas.microsoft.com/office/drawing/2014/main" id="{AD12A460-CE0A-EE43-AB12-5D6D830C9305}"/>
              </a:ext>
            </a:extLst>
          </p:cNvPr>
          <p:cNvSpPr txBox="1"/>
          <p:nvPr/>
        </p:nvSpPr>
        <p:spPr>
          <a:xfrm>
            <a:off x="371476" y="1556029"/>
            <a:ext cx="601897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Vorhersage eines Zielwerts </a:t>
            </a:r>
            <a:r>
              <a:rPr lang="de-DE" dirty="0" err="1">
                <a:latin typeface="Arial Standard" charset="0"/>
              </a:rPr>
              <a:t>y</a:t>
            </a:r>
            <a:r>
              <a:rPr lang="de-DE" dirty="0">
                <a:latin typeface="Arial Standard" charset="0"/>
              </a:rPr>
              <a:t> anhand eines Merkmals x</a:t>
            </a:r>
          </a:p>
        </p:txBody>
      </p:sp>
      <p:sp>
        <p:nvSpPr>
          <p:cNvPr id="6" name="Textfeld 5">
            <a:extLst>
              <a:ext uri="{FF2B5EF4-FFF2-40B4-BE49-F238E27FC236}">
                <a16:creationId xmlns:a16="http://schemas.microsoft.com/office/drawing/2014/main" id="{6B1CEF43-26CF-664D-95EC-2F1C54071E74}"/>
              </a:ext>
            </a:extLst>
          </p:cNvPr>
          <p:cNvSpPr txBox="1"/>
          <p:nvPr/>
        </p:nvSpPr>
        <p:spPr>
          <a:xfrm>
            <a:off x="86499" y="6326896"/>
            <a:ext cx="9893369" cy="550939"/>
          </a:xfrm>
          <a:prstGeom prst="rect">
            <a:avLst/>
          </a:prstGeom>
          <a:noFill/>
        </p:spPr>
        <p:txBody>
          <a:bodyPr vert="horz" wrap="none" lIns="180000" tIns="180000" rIns="180000" bIns="180000" rtlCol="0" anchor="t" anchorCtr="0">
            <a:spAutoFit/>
          </a:bodyPr>
          <a:lstStyle/>
          <a:p>
            <a:pPr>
              <a:lnSpc>
                <a:spcPct val="110000"/>
              </a:lnSpc>
            </a:pPr>
            <a:r>
              <a:rPr lang="de-DE" sz="1200" dirty="0" err="1">
                <a:latin typeface="Arial Standard" charset="0"/>
              </a:rPr>
              <a:t>Raschka</a:t>
            </a:r>
            <a:r>
              <a:rPr lang="de-DE" sz="1200" dirty="0">
                <a:latin typeface="Arial Standard" charset="0"/>
              </a:rPr>
              <a:t>, S., </a:t>
            </a:r>
            <a:r>
              <a:rPr lang="de-DE" sz="1200" dirty="0" err="1">
                <a:latin typeface="Arial Standard" charset="0"/>
              </a:rPr>
              <a:t>Machine</a:t>
            </a:r>
            <a:r>
              <a:rPr lang="de-DE" sz="1200" dirty="0">
                <a:latin typeface="Arial Standard" charset="0"/>
              </a:rPr>
              <a:t> Learning mit Python: Das Praxis Handbuch für Data Science, </a:t>
            </a:r>
            <a:r>
              <a:rPr lang="de-DE" sz="1200" dirty="0" err="1">
                <a:latin typeface="Arial Standard" charset="0"/>
              </a:rPr>
              <a:t>Predictive</a:t>
            </a:r>
            <a:r>
              <a:rPr lang="de-DE" sz="1200" dirty="0">
                <a:latin typeface="Arial Standard" charset="0"/>
              </a:rPr>
              <a:t> Analytics und </a:t>
            </a:r>
            <a:r>
              <a:rPr lang="de-DE" sz="1200" dirty="0" err="1">
                <a:latin typeface="Arial Standard" charset="0"/>
              </a:rPr>
              <a:t>Deep</a:t>
            </a:r>
            <a:r>
              <a:rPr lang="de-DE" sz="1200" dirty="0">
                <a:latin typeface="Arial Standard" charset="0"/>
              </a:rPr>
              <a:t> Learning, 2016, S. 279 ff.</a:t>
            </a:r>
          </a:p>
        </p:txBody>
      </p:sp>
      <p:pic>
        <p:nvPicPr>
          <p:cNvPr id="7" name="Grafik 6">
            <a:extLst>
              <a:ext uri="{FF2B5EF4-FFF2-40B4-BE49-F238E27FC236}">
                <a16:creationId xmlns:a16="http://schemas.microsoft.com/office/drawing/2014/main" id="{8DA8E603-AFAF-4744-BB52-F30F9968FA35}"/>
              </a:ext>
            </a:extLst>
          </p:cNvPr>
          <p:cNvPicPr>
            <a:picLocks noChangeAspect="1"/>
          </p:cNvPicPr>
          <p:nvPr/>
        </p:nvPicPr>
        <p:blipFill>
          <a:blip r:embed="rId2"/>
          <a:stretch>
            <a:fillRect/>
          </a:stretch>
        </p:blipFill>
        <p:spPr>
          <a:xfrm>
            <a:off x="3438954" y="2220552"/>
            <a:ext cx="5314092" cy="4106344"/>
          </a:xfrm>
          <a:prstGeom prst="rect">
            <a:avLst/>
          </a:prstGeom>
        </p:spPr>
      </p:pic>
      <mc:AlternateContent xmlns:mc="http://schemas.openxmlformats.org/markup-compatibility/2006" xmlns:a14="http://schemas.microsoft.com/office/drawing/2010/main">
        <mc:Choice Requires="a14">
          <p:sp>
            <p:nvSpPr>
              <p:cNvPr id="9" name="Textfeld 8">
                <a:extLst>
                  <a:ext uri="{FF2B5EF4-FFF2-40B4-BE49-F238E27FC236}">
                    <a16:creationId xmlns:a16="http://schemas.microsoft.com/office/drawing/2014/main" id="{A8B47089-012E-D747-8BE3-F0713BD03DA6}"/>
                  </a:ext>
                </a:extLst>
              </p:cNvPr>
              <p:cNvSpPr txBox="1"/>
              <p:nvPr/>
            </p:nvSpPr>
            <p:spPr>
              <a:xfrm>
                <a:off x="6678826" y="1731246"/>
                <a:ext cx="1439240" cy="304699"/>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𝑦</m:t>
                      </m:r>
                      <m:r>
                        <a:rPr lang="de-DE" b="0" i="1" smtClean="0">
                          <a:latin typeface="Cambria Math" panose="02040503050406030204" pitchFamily="18" charset="0"/>
                        </a:rPr>
                        <m:t>=</m:t>
                      </m:r>
                      <m:sSub>
                        <m:sSubPr>
                          <m:ctrlPr>
                            <a:rPr lang="de-DE" b="0" i="1" smtClean="0">
                              <a:latin typeface="Cambria Math" panose="02040503050406030204" pitchFamily="18" charset="0"/>
                            </a:rPr>
                          </m:ctrlPr>
                        </m:sSubPr>
                        <m:e>
                          <m:r>
                            <a:rPr lang="de-DE" b="0" i="1" smtClean="0">
                              <a:latin typeface="Cambria Math" panose="02040503050406030204" pitchFamily="18" charset="0"/>
                            </a:rPr>
                            <m:t>𝑤</m:t>
                          </m:r>
                        </m:e>
                        <m:sub>
                          <m:r>
                            <a:rPr lang="de-DE" b="0" i="1" smtClean="0">
                              <a:latin typeface="Cambria Math" panose="02040503050406030204" pitchFamily="18" charset="0"/>
                            </a:rPr>
                            <m:t>0</m:t>
                          </m:r>
                        </m:sub>
                      </m:sSub>
                      <m:r>
                        <a:rPr lang="de-DE" b="0" i="1" smtClean="0">
                          <a:latin typeface="Cambria Math" panose="02040503050406030204" pitchFamily="18" charset="0"/>
                        </a:rPr>
                        <m:t>+</m:t>
                      </m:r>
                      <m:sSub>
                        <m:sSubPr>
                          <m:ctrlPr>
                            <a:rPr lang="de-DE" b="0" i="1" smtClean="0">
                              <a:latin typeface="Cambria Math" panose="02040503050406030204" pitchFamily="18" charset="0"/>
                            </a:rPr>
                          </m:ctrlPr>
                        </m:sSubPr>
                        <m:e>
                          <m:r>
                            <a:rPr lang="de-DE" b="0" i="1" smtClean="0">
                              <a:latin typeface="Cambria Math" panose="02040503050406030204" pitchFamily="18" charset="0"/>
                            </a:rPr>
                            <m:t>𝑤</m:t>
                          </m:r>
                        </m:e>
                        <m:sub>
                          <m:r>
                            <a:rPr lang="de-DE" b="0" i="1" smtClean="0">
                              <a:latin typeface="Cambria Math" panose="02040503050406030204" pitchFamily="18" charset="0"/>
                            </a:rPr>
                            <m:t>1</m:t>
                          </m:r>
                        </m:sub>
                      </m:sSub>
                      <m:r>
                        <a:rPr lang="de-DE" b="0" i="1" smtClean="0">
                          <a:latin typeface="Cambria Math" panose="02040503050406030204" pitchFamily="18" charset="0"/>
                        </a:rPr>
                        <m:t>𝑥</m:t>
                      </m:r>
                    </m:oMath>
                  </m:oMathPara>
                </a14:m>
                <a:endParaRPr lang="de-DE" dirty="0">
                  <a:latin typeface="Arial Standard" charset="0"/>
                </a:endParaRPr>
              </a:p>
            </p:txBody>
          </p:sp>
        </mc:Choice>
        <mc:Fallback xmlns="">
          <p:sp>
            <p:nvSpPr>
              <p:cNvPr id="9" name="Textfeld 8">
                <a:extLst>
                  <a:ext uri="{FF2B5EF4-FFF2-40B4-BE49-F238E27FC236}">
                    <a16:creationId xmlns:a16="http://schemas.microsoft.com/office/drawing/2014/main" id="{A8B47089-012E-D747-8BE3-F0713BD03DA6}"/>
                  </a:ext>
                </a:extLst>
              </p:cNvPr>
              <p:cNvSpPr txBox="1">
                <a:spLocks noRot="1" noChangeAspect="1" noMove="1" noResize="1" noEditPoints="1" noAdjustHandles="1" noChangeArrowheads="1" noChangeShapeType="1" noTextEdit="1"/>
              </p:cNvSpPr>
              <p:nvPr/>
            </p:nvSpPr>
            <p:spPr>
              <a:xfrm>
                <a:off x="6678826" y="1731246"/>
                <a:ext cx="1439240" cy="304699"/>
              </a:xfrm>
              <a:prstGeom prst="rect">
                <a:avLst/>
              </a:prstGeom>
              <a:blipFill>
                <a:blip r:embed="rId3"/>
                <a:stretch>
                  <a:fillRect l="-3509" r="-877" b="-20000"/>
                </a:stretch>
              </a:blipFill>
            </p:spPr>
            <p:txBody>
              <a:bodyPr/>
              <a:lstStyle/>
              <a:p>
                <a:r>
                  <a:rPr lang="de-DE">
                    <a:noFill/>
                  </a:rPr>
                  <a:t> </a:t>
                </a:r>
              </a:p>
            </p:txBody>
          </p:sp>
        </mc:Fallback>
      </mc:AlternateContent>
    </p:spTree>
    <p:extLst>
      <p:ext uri="{BB962C8B-B14F-4D97-AF65-F5344CB8AC3E}">
        <p14:creationId xmlns:p14="http://schemas.microsoft.com/office/powerpoint/2010/main" val="240967018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DE9878-A9B4-DE45-980B-DAAB2E61C326}"/>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7E1A481D-F589-A340-B80D-42388FF49669}"/>
              </a:ext>
            </a:extLst>
          </p:cNvPr>
          <p:cNvSpPr>
            <a:spLocks noGrp="1"/>
          </p:cNvSpPr>
          <p:nvPr>
            <p:ph type="body" sz="quarter" idx="13"/>
          </p:nvPr>
        </p:nvSpPr>
        <p:spPr/>
        <p:txBody>
          <a:bodyPr/>
          <a:lstStyle/>
          <a:p>
            <a:r>
              <a:rPr lang="de-DE" dirty="0"/>
              <a:t>Modellierung - Multiple Lineare Regression und </a:t>
            </a:r>
            <a:r>
              <a:rPr lang="de-DE" dirty="0" err="1"/>
              <a:t>Polynomiale</a:t>
            </a:r>
            <a:r>
              <a:rPr lang="de-DE" dirty="0"/>
              <a:t> Lineare Regression</a:t>
            </a:r>
          </a:p>
        </p:txBody>
      </p:sp>
      <p:sp>
        <p:nvSpPr>
          <p:cNvPr id="5" name="Textfeld 4">
            <a:extLst>
              <a:ext uri="{FF2B5EF4-FFF2-40B4-BE49-F238E27FC236}">
                <a16:creationId xmlns:a16="http://schemas.microsoft.com/office/drawing/2014/main" id="{CDDA66AA-1A10-5145-BFEA-A3E825F98B72}"/>
              </a:ext>
            </a:extLst>
          </p:cNvPr>
          <p:cNvSpPr txBox="1"/>
          <p:nvPr/>
        </p:nvSpPr>
        <p:spPr>
          <a:xfrm>
            <a:off x="371476" y="1556029"/>
            <a:ext cx="7506460"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Es können </a:t>
            </a:r>
            <a:r>
              <a:rPr lang="de-DE" b="1" dirty="0">
                <a:latin typeface="Arial Standard" charset="0"/>
              </a:rPr>
              <a:t>mehrere Merkmale zur Vorhersage </a:t>
            </a:r>
            <a:r>
              <a:rPr lang="de-DE" dirty="0">
                <a:latin typeface="Arial Standard" charset="0"/>
              </a:rPr>
              <a:t>der Zielvariable hinzugezogen werden</a:t>
            </a:r>
          </a:p>
        </p:txBody>
      </p:sp>
      <p:sp>
        <p:nvSpPr>
          <p:cNvPr id="8" name="Textfeld 7">
            <a:extLst>
              <a:ext uri="{FF2B5EF4-FFF2-40B4-BE49-F238E27FC236}">
                <a16:creationId xmlns:a16="http://schemas.microsoft.com/office/drawing/2014/main" id="{7CBE5F13-17F3-BD4A-A6EC-C5F2534B0CD8}"/>
              </a:ext>
            </a:extLst>
          </p:cNvPr>
          <p:cNvSpPr txBox="1"/>
          <p:nvPr/>
        </p:nvSpPr>
        <p:spPr>
          <a:xfrm>
            <a:off x="371476" y="2489541"/>
            <a:ext cx="6464818"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Aus der Geraden wird eine </a:t>
            </a:r>
            <a:r>
              <a:rPr lang="de-DE" b="1" dirty="0">
                <a:latin typeface="Arial Standard" charset="0"/>
              </a:rPr>
              <a:t>(</a:t>
            </a:r>
            <a:r>
              <a:rPr lang="de-DE" b="1" dirty="0" err="1">
                <a:latin typeface="Arial Standard" charset="0"/>
              </a:rPr>
              <a:t>Hyper</a:t>
            </a:r>
            <a:r>
              <a:rPr lang="de-DE" b="1" dirty="0">
                <a:latin typeface="Arial Standard" charset="0"/>
              </a:rPr>
              <a:t>)Ebene im mehrdimensionalen Raum</a:t>
            </a:r>
          </a:p>
        </p:txBody>
      </p:sp>
      <p:pic>
        <p:nvPicPr>
          <p:cNvPr id="9" name="Grafik 8">
            <a:extLst>
              <a:ext uri="{FF2B5EF4-FFF2-40B4-BE49-F238E27FC236}">
                <a16:creationId xmlns:a16="http://schemas.microsoft.com/office/drawing/2014/main" id="{CF3A9610-F5C5-954C-937C-48E7E26592D7}"/>
              </a:ext>
            </a:extLst>
          </p:cNvPr>
          <p:cNvPicPr>
            <a:picLocks noChangeAspect="1"/>
          </p:cNvPicPr>
          <p:nvPr/>
        </p:nvPicPr>
        <p:blipFill rotWithShape="1">
          <a:blip r:embed="rId2"/>
          <a:srcRect l="165"/>
          <a:stretch/>
        </p:blipFill>
        <p:spPr>
          <a:xfrm>
            <a:off x="7666729" y="1556029"/>
            <a:ext cx="4165272" cy="2642004"/>
          </a:xfrm>
          <a:prstGeom prst="rect">
            <a:avLst/>
          </a:prstGeom>
        </p:spPr>
      </p:pic>
      <p:sp>
        <p:nvSpPr>
          <p:cNvPr id="10" name="Textfeld 9">
            <a:extLst>
              <a:ext uri="{FF2B5EF4-FFF2-40B4-BE49-F238E27FC236}">
                <a16:creationId xmlns:a16="http://schemas.microsoft.com/office/drawing/2014/main" id="{1EE1B1A5-8999-D345-ACEC-8300601A9EF3}"/>
              </a:ext>
            </a:extLst>
          </p:cNvPr>
          <p:cNvSpPr txBox="1"/>
          <p:nvPr/>
        </p:nvSpPr>
        <p:spPr>
          <a:xfrm>
            <a:off x="86499" y="6326896"/>
            <a:ext cx="9893369" cy="550939"/>
          </a:xfrm>
          <a:prstGeom prst="rect">
            <a:avLst/>
          </a:prstGeom>
          <a:noFill/>
        </p:spPr>
        <p:txBody>
          <a:bodyPr vert="horz" wrap="none" lIns="180000" tIns="180000" rIns="180000" bIns="180000" rtlCol="0" anchor="t" anchorCtr="0">
            <a:spAutoFit/>
          </a:bodyPr>
          <a:lstStyle/>
          <a:p>
            <a:pPr>
              <a:lnSpc>
                <a:spcPct val="110000"/>
              </a:lnSpc>
            </a:pPr>
            <a:r>
              <a:rPr lang="de-DE" sz="1200" dirty="0" err="1">
                <a:latin typeface="Arial Standard" charset="0"/>
              </a:rPr>
              <a:t>Raschka</a:t>
            </a:r>
            <a:r>
              <a:rPr lang="de-DE" sz="1200" dirty="0">
                <a:latin typeface="Arial Standard" charset="0"/>
              </a:rPr>
              <a:t>, S., </a:t>
            </a:r>
            <a:r>
              <a:rPr lang="de-DE" sz="1200" dirty="0" err="1">
                <a:latin typeface="Arial Standard" charset="0"/>
              </a:rPr>
              <a:t>Machine</a:t>
            </a:r>
            <a:r>
              <a:rPr lang="de-DE" sz="1200" dirty="0">
                <a:latin typeface="Arial Standard" charset="0"/>
              </a:rPr>
              <a:t> Learning mit Python: Das Praxis Handbuch für Data Science, </a:t>
            </a:r>
            <a:r>
              <a:rPr lang="de-DE" sz="1200" dirty="0" err="1">
                <a:latin typeface="Arial Standard" charset="0"/>
              </a:rPr>
              <a:t>Predictive</a:t>
            </a:r>
            <a:r>
              <a:rPr lang="de-DE" sz="1200" dirty="0">
                <a:latin typeface="Arial Standard" charset="0"/>
              </a:rPr>
              <a:t> Analytics und </a:t>
            </a:r>
            <a:r>
              <a:rPr lang="de-DE" sz="1200" dirty="0" err="1">
                <a:latin typeface="Arial Standard" charset="0"/>
              </a:rPr>
              <a:t>Deep</a:t>
            </a:r>
            <a:r>
              <a:rPr lang="de-DE" sz="1200" dirty="0">
                <a:latin typeface="Arial Standard" charset="0"/>
              </a:rPr>
              <a:t> Learning, 2016, S. 279 ff.</a:t>
            </a:r>
          </a:p>
        </p:txBody>
      </p:sp>
      <p:sp>
        <p:nvSpPr>
          <p:cNvPr id="11" name="Textfeld 10">
            <a:extLst>
              <a:ext uri="{FF2B5EF4-FFF2-40B4-BE49-F238E27FC236}">
                <a16:creationId xmlns:a16="http://schemas.microsoft.com/office/drawing/2014/main" id="{B458AE68-EB1B-AD49-8730-084DA1C1B94A}"/>
              </a:ext>
            </a:extLst>
          </p:cNvPr>
          <p:cNvSpPr txBox="1"/>
          <p:nvPr/>
        </p:nvSpPr>
        <p:spPr>
          <a:xfrm>
            <a:off x="365041" y="4629672"/>
            <a:ext cx="6120506" cy="949317"/>
          </a:xfrm>
          <a:prstGeom prst="rect">
            <a:avLst/>
          </a:prstGeom>
          <a:noFill/>
        </p:spPr>
        <p:txBody>
          <a:bodyPr vert="horz" wrap="square" lIns="180000" tIns="180000" rIns="180000" bIns="180000" rtlCol="0" anchor="t" anchorCtr="0">
            <a:spAutoFit/>
          </a:bodyPr>
          <a:lstStyle/>
          <a:p>
            <a:pPr>
              <a:lnSpc>
                <a:spcPct val="110000"/>
              </a:lnSpc>
            </a:pPr>
            <a:r>
              <a:rPr lang="de-DE" b="1" dirty="0" err="1">
                <a:latin typeface="Arial Standard" charset="0"/>
              </a:rPr>
              <a:t>Polynomiale</a:t>
            </a:r>
            <a:r>
              <a:rPr lang="de-DE" b="1" dirty="0">
                <a:latin typeface="Arial Standard" charset="0"/>
              </a:rPr>
              <a:t> Regression </a:t>
            </a:r>
            <a:r>
              <a:rPr lang="de-DE" dirty="0">
                <a:latin typeface="Arial Standard" charset="0"/>
              </a:rPr>
              <a:t>erlaubt es die optimalen Koeffizienten für ein Polynom </a:t>
            </a:r>
            <a:r>
              <a:rPr lang="de-DE" dirty="0" err="1">
                <a:latin typeface="Arial Standard" charset="0"/>
              </a:rPr>
              <a:t>n-ten</a:t>
            </a:r>
            <a:r>
              <a:rPr lang="de-DE" dirty="0">
                <a:latin typeface="Arial Standard" charset="0"/>
              </a:rPr>
              <a:t> Grades zu ermitteln</a:t>
            </a:r>
          </a:p>
        </p:txBody>
      </p:sp>
      <p:grpSp>
        <p:nvGrpSpPr>
          <p:cNvPr id="12" name="Gruppieren 11">
            <a:extLst>
              <a:ext uri="{FF2B5EF4-FFF2-40B4-BE49-F238E27FC236}">
                <a16:creationId xmlns:a16="http://schemas.microsoft.com/office/drawing/2014/main" id="{7A6F0E64-A8EC-9745-8CC3-EA1EAA7F2E0D}"/>
              </a:ext>
            </a:extLst>
          </p:cNvPr>
          <p:cNvGrpSpPr/>
          <p:nvPr/>
        </p:nvGrpSpPr>
        <p:grpSpPr>
          <a:xfrm>
            <a:off x="6992084" y="3004377"/>
            <a:ext cx="1771703" cy="3117489"/>
            <a:chOff x="576649" y="2051740"/>
            <a:chExt cx="1771703" cy="3117489"/>
          </a:xfrm>
        </p:grpSpPr>
        <p:sp>
          <p:nvSpPr>
            <p:cNvPr id="13" name="Freihandform 12">
              <a:extLst>
                <a:ext uri="{FF2B5EF4-FFF2-40B4-BE49-F238E27FC236}">
                  <a16:creationId xmlns:a16="http://schemas.microsoft.com/office/drawing/2014/main" id="{18120A2B-99E5-0F4D-A9BE-CE3299C220A2}"/>
                </a:ext>
              </a:extLst>
            </p:cNvPr>
            <p:cNvSpPr/>
            <p:nvPr/>
          </p:nvSpPr>
          <p:spPr>
            <a:xfrm>
              <a:off x="594849" y="3261150"/>
              <a:ext cx="45719" cy="1900960"/>
            </a:xfrm>
            <a:custGeom>
              <a:avLst/>
              <a:gdLst>
                <a:gd name="connsiteX0" fmla="*/ 5 w 9525"/>
                <a:gd name="connsiteY0" fmla="*/ 7 h 495300"/>
                <a:gd name="connsiteX1" fmla="*/ 5 w 9525"/>
                <a:gd name="connsiteY1" fmla="*/ 495307 h 495300"/>
              </a:gdLst>
              <a:ahLst/>
              <a:cxnLst>
                <a:cxn ang="0">
                  <a:pos x="connsiteX0" y="connsiteY0"/>
                </a:cxn>
                <a:cxn ang="0">
                  <a:pos x="connsiteX1" y="connsiteY1"/>
                </a:cxn>
              </a:cxnLst>
              <a:rect l="l" t="t" r="r" b="b"/>
              <a:pathLst>
                <a:path w="9525" h="495300">
                  <a:moveTo>
                    <a:pt x="5" y="7"/>
                  </a:moveTo>
                  <a:lnTo>
                    <a:pt x="5" y="495307"/>
                  </a:lnTo>
                </a:path>
              </a:pathLst>
            </a:custGeom>
            <a:noFill/>
            <a:ln w="19050" cap="rnd">
              <a:solidFill>
                <a:schemeClr val="accent1">
                  <a:lumMod val="75000"/>
                </a:schemeClr>
              </a:solidFill>
              <a:prstDash val="solid"/>
              <a:round/>
            </a:ln>
          </p:spPr>
          <p:txBody>
            <a:bodyPr rtlCol="0" anchor="ctr"/>
            <a:lstStyle/>
            <a:p>
              <a:endParaRPr lang="de-DE"/>
            </a:p>
          </p:txBody>
        </p:sp>
        <p:sp>
          <p:nvSpPr>
            <p:cNvPr id="14" name="Freihandform 13">
              <a:extLst>
                <a:ext uri="{FF2B5EF4-FFF2-40B4-BE49-F238E27FC236}">
                  <a16:creationId xmlns:a16="http://schemas.microsoft.com/office/drawing/2014/main" id="{59A68507-1F79-5E4B-810B-08D4F31014F5}"/>
                </a:ext>
              </a:extLst>
            </p:cNvPr>
            <p:cNvSpPr/>
            <p:nvPr/>
          </p:nvSpPr>
          <p:spPr>
            <a:xfrm>
              <a:off x="576649" y="5122427"/>
              <a:ext cx="1771703" cy="46802"/>
            </a:xfrm>
            <a:custGeom>
              <a:avLst/>
              <a:gdLst>
                <a:gd name="connsiteX0" fmla="*/ 5 w 514350"/>
                <a:gd name="connsiteY0" fmla="*/ 7 h 9525"/>
                <a:gd name="connsiteX1" fmla="*/ 514355 w 514350"/>
                <a:gd name="connsiteY1" fmla="*/ 7 h 9525"/>
              </a:gdLst>
              <a:ahLst/>
              <a:cxnLst>
                <a:cxn ang="0">
                  <a:pos x="connsiteX0" y="connsiteY0"/>
                </a:cxn>
                <a:cxn ang="0">
                  <a:pos x="connsiteX1" y="connsiteY1"/>
                </a:cxn>
              </a:cxnLst>
              <a:rect l="l" t="t" r="r" b="b"/>
              <a:pathLst>
                <a:path w="514350" h="9525">
                  <a:moveTo>
                    <a:pt x="5" y="7"/>
                  </a:moveTo>
                  <a:lnTo>
                    <a:pt x="514355" y="7"/>
                  </a:lnTo>
                </a:path>
              </a:pathLst>
            </a:custGeom>
            <a:noFill/>
            <a:ln w="19050" cap="rnd">
              <a:solidFill>
                <a:schemeClr val="accent1">
                  <a:lumMod val="75000"/>
                </a:schemeClr>
              </a:solidFill>
              <a:prstDash val="solid"/>
              <a:round/>
            </a:ln>
          </p:spPr>
          <p:txBody>
            <a:bodyPr rtlCol="0" anchor="ctr"/>
            <a:lstStyle/>
            <a:p>
              <a:endParaRPr lang="de-DE"/>
            </a:p>
          </p:txBody>
        </p:sp>
        <p:sp>
          <p:nvSpPr>
            <p:cNvPr id="15" name="Freihandform 14">
              <a:extLst>
                <a:ext uri="{FF2B5EF4-FFF2-40B4-BE49-F238E27FC236}">
                  <a16:creationId xmlns:a16="http://schemas.microsoft.com/office/drawing/2014/main" id="{8D61C257-5384-A64D-94F6-D6A2328D0C91}"/>
                </a:ext>
              </a:extLst>
            </p:cNvPr>
            <p:cNvSpPr/>
            <p:nvPr/>
          </p:nvSpPr>
          <p:spPr>
            <a:xfrm>
              <a:off x="775014" y="3308585"/>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6" name="Freihandform 15">
              <a:extLst>
                <a:ext uri="{FF2B5EF4-FFF2-40B4-BE49-F238E27FC236}">
                  <a16:creationId xmlns:a16="http://schemas.microsoft.com/office/drawing/2014/main" id="{A4D0C35E-AFA3-D749-9466-128482200443}"/>
                </a:ext>
              </a:extLst>
            </p:cNvPr>
            <p:cNvSpPr/>
            <p:nvPr/>
          </p:nvSpPr>
          <p:spPr>
            <a:xfrm>
              <a:off x="1117077" y="43494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7" name="Freihandform 16">
              <a:extLst>
                <a:ext uri="{FF2B5EF4-FFF2-40B4-BE49-F238E27FC236}">
                  <a16:creationId xmlns:a16="http://schemas.microsoft.com/office/drawing/2014/main" id="{554A2FE0-8483-504C-8937-3C09264D63CF}"/>
                </a:ext>
              </a:extLst>
            </p:cNvPr>
            <p:cNvSpPr/>
            <p:nvPr/>
          </p:nvSpPr>
          <p:spPr>
            <a:xfrm>
              <a:off x="1169424" y="4598498"/>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18" name="Freihandform 17">
              <a:extLst>
                <a:ext uri="{FF2B5EF4-FFF2-40B4-BE49-F238E27FC236}">
                  <a16:creationId xmlns:a16="http://schemas.microsoft.com/office/drawing/2014/main" id="{B3741A1A-47D2-EA4F-9270-706FDB6C2B87}"/>
                </a:ext>
              </a:extLst>
            </p:cNvPr>
            <p:cNvSpPr/>
            <p:nvPr/>
          </p:nvSpPr>
          <p:spPr>
            <a:xfrm>
              <a:off x="852466" y="3786105"/>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nvGrpSpPr>
            <p:cNvPr id="19" name="Gruppieren 18">
              <a:extLst>
                <a:ext uri="{FF2B5EF4-FFF2-40B4-BE49-F238E27FC236}">
                  <a16:creationId xmlns:a16="http://schemas.microsoft.com/office/drawing/2014/main" id="{C9FDDDA6-B4AC-2948-AA84-398059465318}"/>
                </a:ext>
              </a:extLst>
            </p:cNvPr>
            <p:cNvGrpSpPr/>
            <p:nvPr/>
          </p:nvGrpSpPr>
          <p:grpSpPr>
            <a:xfrm>
              <a:off x="935028" y="4342387"/>
              <a:ext cx="182049" cy="198592"/>
              <a:chOff x="857197" y="4674702"/>
              <a:chExt cx="182049" cy="198592"/>
            </a:xfrm>
          </p:grpSpPr>
          <p:sp>
            <p:nvSpPr>
              <p:cNvPr id="53" name="Freihandform 52">
                <a:extLst>
                  <a:ext uri="{FF2B5EF4-FFF2-40B4-BE49-F238E27FC236}">
                    <a16:creationId xmlns:a16="http://schemas.microsoft.com/office/drawing/2014/main" id="{3B23FE6A-A849-D14A-B081-ECE98C89AB58}"/>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4" name="Freihandform 53">
                <a:extLst>
                  <a:ext uri="{FF2B5EF4-FFF2-40B4-BE49-F238E27FC236}">
                    <a16:creationId xmlns:a16="http://schemas.microsoft.com/office/drawing/2014/main" id="{7A926622-5D5F-AE47-A0B7-70EDF84B5AE7}"/>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5" name="Freihandform 54">
                <a:extLst>
                  <a:ext uri="{FF2B5EF4-FFF2-40B4-BE49-F238E27FC236}">
                    <a16:creationId xmlns:a16="http://schemas.microsoft.com/office/drawing/2014/main" id="{188D71A1-6B8C-074D-850A-10F27A4552B0}"/>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sp>
          <p:nvSpPr>
            <p:cNvPr id="20" name="Freihandform 19">
              <a:extLst>
                <a:ext uri="{FF2B5EF4-FFF2-40B4-BE49-F238E27FC236}">
                  <a16:creationId xmlns:a16="http://schemas.microsoft.com/office/drawing/2014/main" id="{A312C5B8-68EF-E040-BEAD-75A097B13CC1}"/>
                </a:ext>
              </a:extLst>
            </p:cNvPr>
            <p:cNvSpPr/>
            <p:nvPr/>
          </p:nvSpPr>
          <p:spPr>
            <a:xfrm>
              <a:off x="855765" y="3522521"/>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21" name="Freihandform 20">
              <a:extLst>
                <a:ext uri="{FF2B5EF4-FFF2-40B4-BE49-F238E27FC236}">
                  <a16:creationId xmlns:a16="http://schemas.microsoft.com/office/drawing/2014/main" id="{8BD51993-16C8-9C45-A26B-CD4900618FD5}"/>
                </a:ext>
              </a:extLst>
            </p:cNvPr>
            <p:cNvSpPr/>
            <p:nvPr/>
          </p:nvSpPr>
          <p:spPr>
            <a:xfrm>
              <a:off x="932120" y="4160495"/>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22" name="Freihandform 21">
              <a:extLst>
                <a:ext uri="{FF2B5EF4-FFF2-40B4-BE49-F238E27FC236}">
                  <a16:creationId xmlns:a16="http://schemas.microsoft.com/office/drawing/2014/main" id="{B3D8AF10-9FB5-5045-9ADA-47F8ED616E3F}"/>
                </a:ext>
              </a:extLst>
            </p:cNvPr>
            <p:cNvSpPr/>
            <p:nvPr/>
          </p:nvSpPr>
          <p:spPr>
            <a:xfrm>
              <a:off x="962543" y="3957415"/>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cxnSp>
          <p:nvCxnSpPr>
            <p:cNvPr id="23" name="Gerade Verbindung 22">
              <a:extLst>
                <a:ext uri="{FF2B5EF4-FFF2-40B4-BE49-F238E27FC236}">
                  <a16:creationId xmlns:a16="http://schemas.microsoft.com/office/drawing/2014/main" id="{F760FEBE-AE48-214E-B8BE-DE44F0595556}"/>
                </a:ext>
              </a:extLst>
            </p:cNvPr>
            <p:cNvCxnSpPr>
              <a:cxnSpLocks/>
            </p:cNvCxnSpPr>
            <p:nvPr/>
          </p:nvCxnSpPr>
          <p:spPr>
            <a:xfrm flipH="1" flipV="1">
              <a:off x="670429" y="3677035"/>
              <a:ext cx="1242248" cy="1391093"/>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4" name="Gruppieren 23">
              <a:extLst>
                <a:ext uri="{FF2B5EF4-FFF2-40B4-BE49-F238E27FC236}">
                  <a16:creationId xmlns:a16="http://schemas.microsoft.com/office/drawing/2014/main" id="{3FC2DCA8-BE2B-904E-BE6E-CE480E559266}"/>
                </a:ext>
              </a:extLst>
            </p:cNvPr>
            <p:cNvGrpSpPr/>
            <p:nvPr/>
          </p:nvGrpSpPr>
          <p:grpSpPr>
            <a:xfrm>
              <a:off x="1204214" y="4760926"/>
              <a:ext cx="182049" cy="198592"/>
              <a:chOff x="857197" y="4674702"/>
              <a:chExt cx="182049" cy="198592"/>
            </a:xfrm>
          </p:grpSpPr>
          <p:sp>
            <p:nvSpPr>
              <p:cNvPr id="50" name="Freihandform 49">
                <a:extLst>
                  <a:ext uri="{FF2B5EF4-FFF2-40B4-BE49-F238E27FC236}">
                    <a16:creationId xmlns:a16="http://schemas.microsoft.com/office/drawing/2014/main" id="{2019443B-C148-314D-B27E-FC22574E13C3}"/>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1" name="Freihandform 50">
                <a:extLst>
                  <a:ext uri="{FF2B5EF4-FFF2-40B4-BE49-F238E27FC236}">
                    <a16:creationId xmlns:a16="http://schemas.microsoft.com/office/drawing/2014/main" id="{376E0FFA-6B41-C541-930D-979F590F88B1}"/>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52" name="Freihandform 51">
                <a:extLst>
                  <a:ext uri="{FF2B5EF4-FFF2-40B4-BE49-F238E27FC236}">
                    <a16:creationId xmlns:a16="http://schemas.microsoft.com/office/drawing/2014/main" id="{5A040965-6BC6-924A-83CB-25F839F519AD}"/>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25" name="Gruppieren 24">
              <a:extLst>
                <a:ext uri="{FF2B5EF4-FFF2-40B4-BE49-F238E27FC236}">
                  <a16:creationId xmlns:a16="http://schemas.microsoft.com/office/drawing/2014/main" id="{37326309-C0F0-2D4F-B50A-B6BCE0306F07}"/>
                </a:ext>
              </a:extLst>
            </p:cNvPr>
            <p:cNvGrpSpPr/>
            <p:nvPr/>
          </p:nvGrpSpPr>
          <p:grpSpPr>
            <a:xfrm>
              <a:off x="1582331" y="4731519"/>
              <a:ext cx="182049" cy="198592"/>
              <a:chOff x="857197" y="4674702"/>
              <a:chExt cx="182049" cy="198592"/>
            </a:xfrm>
          </p:grpSpPr>
          <p:sp>
            <p:nvSpPr>
              <p:cNvPr id="47" name="Freihandform 46">
                <a:extLst>
                  <a:ext uri="{FF2B5EF4-FFF2-40B4-BE49-F238E27FC236}">
                    <a16:creationId xmlns:a16="http://schemas.microsoft.com/office/drawing/2014/main" id="{072F5B5B-E163-2847-A9E6-6B8DA9C9ABB5}"/>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8" name="Freihandform 47">
                <a:extLst>
                  <a:ext uri="{FF2B5EF4-FFF2-40B4-BE49-F238E27FC236}">
                    <a16:creationId xmlns:a16="http://schemas.microsoft.com/office/drawing/2014/main" id="{6CCB3A16-CB60-0544-9B56-DF472B53223E}"/>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9" name="Freihandform 48">
                <a:extLst>
                  <a:ext uri="{FF2B5EF4-FFF2-40B4-BE49-F238E27FC236}">
                    <a16:creationId xmlns:a16="http://schemas.microsoft.com/office/drawing/2014/main" id="{06BDCABA-7623-3D4B-A89F-D95CC342EAF8}"/>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26" name="Gruppieren 25">
              <a:extLst>
                <a:ext uri="{FF2B5EF4-FFF2-40B4-BE49-F238E27FC236}">
                  <a16:creationId xmlns:a16="http://schemas.microsoft.com/office/drawing/2014/main" id="{A9F06E69-2253-C140-8079-BEAE1F8343EE}"/>
                </a:ext>
              </a:extLst>
            </p:cNvPr>
            <p:cNvGrpSpPr/>
            <p:nvPr/>
          </p:nvGrpSpPr>
          <p:grpSpPr>
            <a:xfrm>
              <a:off x="1861542" y="4730517"/>
              <a:ext cx="182049" cy="198592"/>
              <a:chOff x="857197" y="4674702"/>
              <a:chExt cx="182049" cy="198592"/>
            </a:xfrm>
          </p:grpSpPr>
          <p:sp>
            <p:nvSpPr>
              <p:cNvPr id="44" name="Freihandform 43">
                <a:extLst>
                  <a:ext uri="{FF2B5EF4-FFF2-40B4-BE49-F238E27FC236}">
                    <a16:creationId xmlns:a16="http://schemas.microsoft.com/office/drawing/2014/main" id="{3F59CF98-A646-9E49-B58F-B6BDD56388E8}"/>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5" name="Freihandform 44">
                <a:extLst>
                  <a:ext uri="{FF2B5EF4-FFF2-40B4-BE49-F238E27FC236}">
                    <a16:creationId xmlns:a16="http://schemas.microsoft.com/office/drawing/2014/main" id="{0CAA5968-2033-CD49-B28C-A902B7A22F23}"/>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6" name="Freihandform 45">
                <a:extLst>
                  <a:ext uri="{FF2B5EF4-FFF2-40B4-BE49-F238E27FC236}">
                    <a16:creationId xmlns:a16="http://schemas.microsoft.com/office/drawing/2014/main" id="{292955EA-EF7E-F34D-B728-59B0204CF3B9}"/>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27" name="Gruppieren 26">
              <a:extLst>
                <a:ext uri="{FF2B5EF4-FFF2-40B4-BE49-F238E27FC236}">
                  <a16:creationId xmlns:a16="http://schemas.microsoft.com/office/drawing/2014/main" id="{0F555007-C7E1-9E48-810F-7E630F7F21B2}"/>
                </a:ext>
              </a:extLst>
            </p:cNvPr>
            <p:cNvGrpSpPr/>
            <p:nvPr/>
          </p:nvGrpSpPr>
          <p:grpSpPr>
            <a:xfrm>
              <a:off x="2106232" y="4860265"/>
              <a:ext cx="182049" cy="198592"/>
              <a:chOff x="857197" y="4674702"/>
              <a:chExt cx="182049" cy="198592"/>
            </a:xfrm>
          </p:grpSpPr>
          <p:sp>
            <p:nvSpPr>
              <p:cNvPr id="41" name="Freihandform 40">
                <a:extLst>
                  <a:ext uri="{FF2B5EF4-FFF2-40B4-BE49-F238E27FC236}">
                    <a16:creationId xmlns:a16="http://schemas.microsoft.com/office/drawing/2014/main" id="{D8C240B6-79B6-464E-BE0A-534B3BE15BBE}"/>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2" name="Freihandform 41">
                <a:extLst>
                  <a:ext uri="{FF2B5EF4-FFF2-40B4-BE49-F238E27FC236}">
                    <a16:creationId xmlns:a16="http://schemas.microsoft.com/office/drawing/2014/main" id="{5CC41FC4-CE91-7E49-A83C-68F7F9785715}"/>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3" name="Freihandform 42">
                <a:extLst>
                  <a:ext uri="{FF2B5EF4-FFF2-40B4-BE49-F238E27FC236}">
                    <a16:creationId xmlns:a16="http://schemas.microsoft.com/office/drawing/2014/main" id="{2B7BEB0D-B617-0D47-800D-C795371AD82C}"/>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28" name="Gruppieren 27">
              <a:extLst>
                <a:ext uri="{FF2B5EF4-FFF2-40B4-BE49-F238E27FC236}">
                  <a16:creationId xmlns:a16="http://schemas.microsoft.com/office/drawing/2014/main" id="{49F6566D-AF97-B642-A30C-1A677F7EBFE2}"/>
                </a:ext>
              </a:extLst>
            </p:cNvPr>
            <p:cNvGrpSpPr/>
            <p:nvPr/>
          </p:nvGrpSpPr>
          <p:grpSpPr>
            <a:xfrm>
              <a:off x="1349763" y="4642171"/>
              <a:ext cx="182049" cy="198592"/>
              <a:chOff x="857197" y="4674702"/>
              <a:chExt cx="182049" cy="198592"/>
            </a:xfrm>
          </p:grpSpPr>
          <p:sp>
            <p:nvSpPr>
              <p:cNvPr id="38" name="Freihandform 37">
                <a:extLst>
                  <a:ext uri="{FF2B5EF4-FFF2-40B4-BE49-F238E27FC236}">
                    <a16:creationId xmlns:a16="http://schemas.microsoft.com/office/drawing/2014/main" id="{9C40FE58-CA51-5A4B-94CB-D2144791F23F}"/>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9" name="Freihandform 38">
                <a:extLst>
                  <a:ext uri="{FF2B5EF4-FFF2-40B4-BE49-F238E27FC236}">
                    <a16:creationId xmlns:a16="http://schemas.microsoft.com/office/drawing/2014/main" id="{C87F7EA0-A21D-8345-9D73-669D37391211}"/>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40" name="Freihandform 39">
                <a:extLst>
                  <a:ext uri="{FF2B5EF4-FFF2-40B4-BE49-F238E27FC236}">
                    <a16:creationId xmlns:a16="http://schemas.microsoft.com/office/drawing/2014/main" id="{01584198-8AD2-1349-B714-2144F1896DE4}"/>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29" name="Gruppieren 28">
              <a:extLst>
                <a:ext uri="{FF2B5EF4-FFF2-40B4-BE49-F238E27FC236}">
                  <a16:creationId xmlns:a16="http://schemas.microsoft.com/office/drawing/2014/main" id="{0F54DD43-5238-5140-88BD-73A1A7F54E8E}"/>
                </a:ext>
              </a:extLst>
            </p:cNvPr>
            <p:cNvGrpSpPr/>
            <p:nvPr/>
          </p:nvGrpSpPr>
          <p:grpSpPr>
            <a:xfrm>
              <a:off x="762230" y="3995821"/>
              <a:ext cx="182049" cy="198592"/>
              <a:chOff x="857197" y="4674702"/>
              <a:chExt cx="182049" cy="198592"/>
            </a:xfrm>
          </p:grpSpPr>
          <p:sp>
            <p:nvSpPr>
              <p:cNvPr id="35" name="Freihandform 34">
                <a:extLst>
                  <a:ext uri="{FF2B5EF4-FFF2-40B4-BE49-F238E27FC236}">
                    <a16:creationId xmlns:a16="http://schemas.microsoft.com/office/drawing/2014/main" id="{8FCEC8F2-8AA7-BD43-927E-3EF42314250E}"/>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6" name="Freihandform 35">
                <a:extLst>
                  <a:ext uri="{FF2B5EF4-FFF2-40B4-BE49-F238E27FC236}">
                    <a16:creationId xmlns:a16="http://schemas.microsoft.com/office/drawing/2014/main" id="{78A04148-9FEB-D945-A7C9-A793ED60F9BE}"/>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7" name="Freihandform 36">
                <a:extLst>
                  <a:ext uri="{FF2B5EF4-FFF2-40B4-BE49-F238E27FC236}">
                    <a16:creationId xmlns:a16="http://schemas.microsoft.com/office/drawing/2014/main" id="{CCCA0CDB-0620-9A46-A4A9-515D16B5D902}"/>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grpSp>
          <p:nvGrpSpPr>
            <p:cNvPr id="30" name="Gruppieren 29">
              <a:extLst>
                <a:ext uri="{FF2B5EF4-FFF2-40B4-BE49-F238E27FC236}">
                  <a16:creationId xmlns:a16="http://schemas.microsoft.com/office/drawing/2014/main" id="{CC161E25-6567-444D-860F-17650E0CC262}"/>
                </a:ext>
              </a:extLst>
            </p:cNvPr>
            <p:cNvGrpSpPr/>
            <p:nvPr/>
          </p:nvGrpSpPr>
          <p:grpSpPr>
            <a:xfrm>
              <a:off x="754426" y="3542088"/>
              <a:ext cx="182049" cy="198592"/>
              <a:chOff x="857197" y="4674702"/>
              <a:chExt cx="182049" cy="198592"/>
            </a:xfrm>
          </p:grpSpPr>
          <p:sp>
            <p:nvSpPr>
              <p:cNvPr id="32" name="Freihandform 31">
                <a:extLst>
                  <a:ext uri="{FF2B5EF4-FFF2-40B4-BE49-F238E27FC236}">
                    <a16:creationId xmlns:a16="http://schemas.microsoft.com/office/drawing/2014/main" id="{DD89930F-B02F-5249-8010-03D7F52A5F0D}"/>
                  </a:ext>
                </a:extLst>
              </p:cNvPr>
              <p:cNvSpPr/>
              <p:nvPr/>
            </p:nvSpPr>
            <p:spPr>
              <a:xfrm>
                <a:off x="864543" y="4674702"/>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3" name="Freihandform 32">
                <a:extLst>
                  <a:ext uri="{FF2B5EF4-FFF2-40B4-BE49-F238E27FC236}">
                    <a16:creationId xmlns:a16="http://schemas.microsoft.com/office/drawing/2014/main" id="{124455EA-7174-8E4D-A2B9-D052C69BCEBE}"/>
                  </a:ext>
                </a:extLst>
              </p:cNvPr>
              <p:cNvSpPr/>
              <p:nvPr/>
            </p:nvSpPr>
            <p:spPr>
              <a:xfrm>
                <a:off x="857197" y="482215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sp>
            <p:nvSpPr>
              <p:cNvPr id="34" name="Freihandform 33">
                <a:extLst>
                  <a:ext uri="{FF2B5EF4-FFF2-40B4-BE49-F238E27FC236}">
                    <a16:creationId xmlns:a16="http://schemas.microsoft.com/office/drawing/2014/main" id="{C338319A-8BAD-BF41-AC06-BDB021B2CF7C}"/>
                  </a:ext>
                </a:extLst>
              </p:cNvPr>
              <p:cNvSpPr/>
              <p:nvPr/>
            </p:nvSpPr>
            <p:spPr>
              <a:xfrm>
                <a:off x="988111" y="4798269"/>
                <a:ext cx="51135" cy="51135"/>
              </a:xfrm>
              <a:custGeom>
                <a:avLst/>
                <a:gdLst>
                  <a:gd name="connsiteX0" fmla="*/ 38105 w 38100"/>
                  <a:gd name="connsiteY0" fmla="*/ 19057 h 38100"/>
                  <a:gd name="connsiteX1" fmla="*/ 19055 w 38100"/>
                  <a:gd name="connsiteY1" fmla="*/ 38107 h 38100"/>
                  <a:gd name="connsiteX2" fmla="*/ 5 w 38100"/>
                  <a:gd name="connsiteY2" fmla="*/ 19057 h 38100"/>
                  <a:gd name="connsiteX3" fmla="*/ 19055 w 38100"/>
                  <a:gd name="connsiteY3" fmla="*/ 7 h 38100"/>
                  <a:gd name="connsiteX4" fmla="*/ 38105 w 38100"/>
                  <a:gd name="connsiteY4" fmla="*/ 19057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8105" y="19057"/>
                    </a:moveTo>
                    <a:cubicBezTo>
                      <a:pt x="38105" y="29573"/>
                      <a:pt x="29571" y="38107"/>
                      <a:pt x="19055" y="38107"/>
                    </a:cubicBezTo>
                    <a:cubicBezTo>
                      <a:pt x="8539" y="38107"/>
                      <a:pt x="5" y="29573"/>
                      <a:pt x="5" y="19057"/>
                    </a:cubicBezTo>
                    <a:cubicBezTo>
                      <a:pt x="5" y="8541"/>
                      <a:pt x="8539" y="7"/>
                      <a:pt x="19055" y="7"/>
                    </a:cubicBezTo>
                    <a:cubicBezTo>
                      <a:pt x="29571" y="7"/>
                      <a:pt x="38105" y="8541"/>
                      <a:pt x="38105" y="19057"/>
                    </a:cubicBezTo>
                    <a:close/>
                  </a:path>
                </a:pathLst>
              </a:custGeom>
              <a:noFill/>
              <a:ln w="19050" cap="rnd">
                <a:solidFill>
                  <a:schemeClr val="accent1">
                    <a:lumMod val="75000"/>
                  </a:schemeClr>
                </a:solidFill>
                <a:prstDash val="solid"/>
                <a:round/>
              </a:ln>
            </p:spPr>
            <p:txBody>
              <a:bodyPr rtlCol="0" anchor="ctr"/>
              <a:lstStyle/>
              <a:p>
                <a:endParaRPr lang="de-DE"/>
              </a:p>
            </p:txBody>
          </p:sp>
        </p:grpSp>
        <p:sp>
          <p:nvSpPr>
            <p:cNvPr id="31" name="Bogen 30">
              <a:extLst>
                <a:ext uri="{FF2B5EF4-FFF2-40B4-BE49-F238E27FC236}">
                  <a16:creationId xmlns:a16="http://schemas.microsoft.com/office/drawing/2014/main" id="{F24B08D1-EE51-304E-B166-FFFF5F0B657B}"/>
                </a:ext>
              </a:extLst>
            </p:cNvPr>
            <p:cNvSpPr/>
            <p:nvPr/>
          </p:nvSpPr>
          <p:spPr>
            <a:xfrm rot="4549840" flipV="1">
              <a:off x="-20460" y="2895634"/>
              <a:ext cx="3002274" cy="1314485"/>
            </a:xfrm>
            <a:prstGeom prst="arc">
              <a:avLst>
                <a:gd name="adj1" fmla="val 16067005"/>
                <a:gd name="adj2" fmla="val 0"/>
              </a:avLst>
            </a:prstGeom>
            <a:ln w="254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grpSp>
    </p:spTree>
    <p:extLst>
      <p:ext uri="{BB962C8B-B14F-4D97-AF65-F5344CB8AC3E}">
        <p14:creationId xmlns:p14="http://schemas.microsoft.com/office/powerpoint/2010/main" val="3744934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638811" y="5388974"/>
            <a:ext cx="5974640" cy="461665"/>
          </a:xfrm>
          <a:prstGeom prst="rect">
            <a:avLst/>
          </a:prstGeom>
          <a:noFill/>
        </p:spPr>
        <p:txBody>
          <a:bodyPr wrap="square">
            <a:spAutoFit/>
          </a:bodyPr>
          <a:lstStyle/>
          <a:p>
            <a:pPr defTabSz="914217">
              <a:spcBef>
                <a:spcPts val="600"/>
              </a:spcBef>
              <a:defRPr/>
            </a:pPr>
            <a:r>
              <a:rPr lang="de-DE" sz="2400" b="1" spc="300">
                <a:solidFill>
                  <a:schemeClr val="bg1"/>
                </a:solidFill>
                <a:latin typeface="+mj-lt"/>
                <a:ea typeface="Montserrat" charset="0"/>
                <a:cs typeface="Montserrat" charset="0"/>
              </a:rPr>
              <a:t>Wissen aus Daten generieren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638810" y="5084272"/>
            <a:ext cx="3996985" cy="246221"/>
          </a:xfrm>
          <a:prstGeom prst="rect">
            <a:avLst/>
          </a:prstGeom>
          <a:noFill/>
        </p:spPr>
        <p:txBody>
          <a:bodyPr wrap="square">
            <a:spAutoFit/>
          </a:bodyPr>
          <a:lstStyle/>
          <a:p>
            <a:pPr defTabSz="914217">
              <a:spcBef>
                <a:spcPts val="600"/>
              </a:spcBef>
              <a:defRPr/>
            </a:pPr>
            <a:r>
              <a:rPr lang="de-DE" sz="1000" b="1" spc="300">
                <a:solidFill>
                  <a:schemeClr val="bg1"/>
                </a:solidFill>
                <a:ea typeface="Montserrat" charset="0"/>
                <a:cs typeface="Montserrat" charset="0"/>
              </a:rPr>
              <a:t>Grundlagenwissen zu KI-Technologien</a:t>
            </a:r>
          </a:p>
        </p:txBody>
      </p:sp>
      <p:sp>
        <p:nvSpPr>
          <p:cNvPr id="13" name="Rectangle 11">
            <a:extLst>
              <a:ext uri="{FF2B5EF4-FFF2-40B4-BE49-F238E27FC236}">
                <a16:creationId xmlns:a16="http://schemas.microsoft.com/office/drawing/2014/main" id="{1929E6FD-C966-8F4A-8CBC-0B1FF4794339}"/>
              </a:ext>
            </a:extLst>
          </p:cNvPr>
          <p:cNvSpPr/>
          <p:nvPr/>
        </p:nvSpPr>
        <p:spPr>
          <a:xfrm>
            <a:off x="729298" y="3084093"/>
            <a:ext cx="1654969" cy="1655763"/>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217">
              <a:defRPr/>
            </a:pPr>
            <a:endParaRPr lang="de-DE" sz="1600">
              <a:latin typeface="Montserrat" charset="0"/>
            </a:endParaRPr>
          </a:p>
        </p:txBody>
      </p:sp>
      <p:sp>
        <p:nvSpPr>
          <p:cNvPr id="14" name="TextBox 12">
            <a:extLst>
              <a:ext uri="{FF2B5EF4-FFF2-40B4-BE49-F238E27FC236}">
                <a16:creationId xmlns:a16="http://schemas.microsoft.com/office/drawing/2014/main" id="{296482B3-2B14-0442-B881-6B3477A6AC17}"/>
              </a:ext>
            </a:extLst>
          </p:cNvPr>
          <p:cNvSpPr txBox="1"/>
          <p:nvPr/>
        </p:nvSpPr>
        <p:spPr>
          <a:xfrm>
            <a:off x="799942" y="3357937"/>
            <a:ext cx="1531144" cy="1077218"/>
          </a:xfrm>
          <a:prstGeom prst="rect">
            <a:avLst/>
          </a:prstGeom>
          <a:noFill/>
        </p:spPr>
        <p:txBody>
          <a:bodyPr>
            <a:spAutoFit/>
          </a:bodyPr>
          <a:lstStyle/>
          <a:p>
            <a:pPr algn="ctr" defTabSz="914217">
              <a:defRPr/>
            </a:pPr>
            <a:r>
              <a:rPr lang="de-DE" sz="6400" spc="300" dirty="0">
                <a:solidFill>
                  <a:schemeClr val="bg1"/>
                </a:solidFill>
                <a:latin typeface="+mj-lt"/>
                <a:ea typeface="Montserrat" charset="0"/>
                <a:cs typeface="Montserrat" charset="0"/>
              </a:rPr>
              <a:t>2</a:t>
            </a:r>
          </a:p>
        </p:txBody>
      </p:sp>
    </p:spTree>
    <p:extLst>
      <p:ext uri="{BB962C8B-B14F-4D97-AF65-F5344CB8AC3E}">
        <p14:creationId xmlns:p14="http://schemas.microsoft.com/office/powerpoint/2010/main" val="152024665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9A578E4-BA88-6C4A-83BC-7B000726234B}"/>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5" name="Textplatzhalter 4">
            <a:extLst>
              <a:ext uri="{FF2B5EF4-FFF2-40B4-BE49-F238E27FC236}">
                <a16:creationId xmlns:a16="http://schemas.microsoft.com/office/drawing/2014/main" id="{186D758E-AA16-574B-A221-18F353BF880C}"/>
              </a:ext>
            </a:extLst>
          </p:cNvPr>
          <p:cNvSpPr>
            <a:spLocks noGrp="1"/>
          </p:cNvSpPr>
          <p:nvPr>
            <p:ph type="body" sz="quarter" idx="13"/>
          </p:nvPr>
        </p:nvSpPr>
        <p:spPr/>
        <p:txBody>
          <a:bodyPr/>
          <a:lstStyle/>
          <a:p>
            <a:r>
              <a:rPr lang="de-DE" dirty="0"/>
              <a:t>Modellierung - Lineare Regression mit </a:t>
            </a:r>
            <a:r>
              <a:rPr lang="de-DE" dirty="0" err="1"/>
              <a:t>Polynomialen</a:t>
            </a:r>
            <a:r>
              <a:rPr lang="de-DE" dirty="0"/>
              <a:t> Merkmalen</a:t>
            </a:r>
          </a:p>
        </p:txBody>
      </p:sp>
      <p:sp>
        <p:nvSpPr>
          <p:cNvPr id="8" name="Textfeld 7">
            <a:extLst>
              <a:ext uri="{FF2B5EF4-FFF2-40B4-BE49-F238E27FC236}">
                <a16:creationId xmlns:a16="http://schemas.microsoft.com/office/drawing/2014/main" id="{4D681C6F-0E27-9D44-8F42-7E9F4DD9419D}"/>
              </a:ext>
            </a:extLst>
          </p:cNvPr>
          <p:cNvSpPr txBox="1"/>
          <p:nvPr/>
        </p:nvSpPr>
        <p:spPr>
          <a:xfrm>
            <a:off x="371476" y="2192441"/>
            <a:ext cx="11270892"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Um die Koeffizienten </a:t>
            </a:r>
            <a:r>
              <a:rPr lang="de-DE" i="1" dirty="0" err="1">
                <a:latin typeface="Cambria Math" panose="02040503050406030204" pitchFamily="18" charset="0"/>
                <a:ea typeface="Cambria Math" panose="02040503050406030204" pitchFamily="18" charset="0"/>
              </a:rPr>
              <a:t>w</a:t>
            </a:r>
            <a:r>
              <a:rPr lang="de-DE" dirty="0">
                <a:latin typeface="Arial Standard" charset="0"/>
              </a:rPr>
              <a:t> zu ermitteln, können wir die Werte für </a:t>
            </a:r>
            <a:r>
              <a:rPr lang="de-DE" i="1" dirty="0">
                <a:latin typeface="Cambria Math" panose="02040503050406030204" pitchFamily="18" charset="0"/>
                <a:ea typeface="Cambria Math" panose="02040503050406030204" pitchFamily="18" charset="0"/>
              </a:rPr>
              <a:t>x</a:t>
            </a:r>
            <a:r>
              <a:rPr lang="de-DE" i="1" baseline="30000" dirty="0">
                <a:latin typeface="Cambria Math" panose="02040503050406030204" pitchFamily="18" charset="0"/>
                <a:ea typeface="Cambria Math" panose="02040503050406030204" pitchFamily="18" charset="0"/>
              </a:rPr>
              <a:t>i</a:t>
            </a:r>
            <a:r>
              <a:rPr lang="de-DE" dirty="0">
                <a:latin typeface="Arial Standard" charset="0"/>
              </a:rPr>
              <a:t> berechnen und diese als normale numerische Merkmale verwenden.</a:t>
            </a:r>
          </a:p>
        </p:txBody>
      </p:sp>
      <mc:AlternateContent xmlns:mc="http://schemas.openxmlformats.org/markup-compatibility/2006" xmlns:a14="http://schemas.microsoft.com/office/drawing/2010/main">
        <mc:Choice Requires="a14">
          <p:sp>
            <p:nvSpPr>
              <p:cNvPr id="9" name="Rechteck 8">
                <a:extLst>
                  <a:ext uri="{FF2B5EF4-FFF2-40B4-BE49-F238E27FC236}">
                    <a16:creationId xmlns:a16="http://schemas.microsoft.com/office/drawing/2014/main" id="{413C6B40-47E4-7B4E-AFB4-EDB1B7F09B09}"/>
                  </a:ext>
                </a:extLst>
              </p:cNvPr>
              <p:cNvSpPr/>
              <p:nvPr/>
            </p:nvSpPr>
            <p:spPr>
              <a:xfrm>
                <a:off x="4302462" y="1667348"/>
                <a:ext cx="3610027" cy="369332"/>
              </a:xfrm>
              <a:prstGeom prst="rect">
                <a:avLst/>
              </a:prstGeom>
            </p:spPr>
            <p:txBody>
              <a:bodyPr wrap="none">
                <a:spAutoFit/>
              </a:bodyPr>
              <a:lstStyle/>
              <a:p>
                <a14:m>
                  <m:oMath xmlns:m="http://schemas.openxmlformats.org/officeDocument/2006/math">
                    <m:r>
                      <a:rPr lang="de-DE" i="1" smtClean="0">
                        <a:latin typeface="Cambria Math" panose="02040503050406030204" pitchFamily="18" charset="0"/>
                      </a:rPr>
                      <m:t>𝑦</m:t>
                    </m:r>
                    <m:r>
                      <a:rPr lang="de-DE" i="1" smtClean="0">
                        <a:latin typeface="Cambria Math" panose="02040503050406030204" pitchFamily="18" charset="0"/>
                      </a:rPr>
                      <m:t>=</m:t>
                    </m:r>
                    <m:sSub>
                      <m:sSubPr>
                        <m:ctrlPr>
                          <a:rPr lang="de-DE" i="1">
                            <a:latin typeface="Cambria Math" panose="02040503050406030204" pitchFamily="18" charset="0"/>
                          </a:rPr>
                        </m:ctrlPr>
                      </m:sSubPr>
                      <m:e>
                        <m:r>
                          <a:rPr lang="de-DE" i="1">
                            <a:latin typeface="Cambria Math" panose="02040503050406030204" pitchFamily="18" charset="0"/>
                          </a:rPr>
                          <m:t>𝑤</m:t>
                        </m:r>
                      </m:e>
                      <m:sub>
                        <m:r>
                          <a:rPr lang="de-DE" i="1">
                            <a:latin typeface="Cambria Math" panose="02040503050406030204" pitchFamily="18" charset="0"/>
                          </a:rPr>
                          <m:t>0</m:t>
                        </m:r>
                      </m:sub>
                    </m:sSub>
                    <m:r>
                      <a:rPr lang="de-DE" i="1">
                        <a:latin typeface="Cambria Math" panose="02040503050406030204" pitchFamily="18" charset="0"/>
                      </a:rPr>
                      <m:t>+</m:t>
                    </m:r>
                    <m:sSub>
                      <m:sSubPr>
                        <m:ctrlPr>
                          <a:rPr lang="de-DE" i="1">
                            <a:latin typeface="Cambria Math" panose="02040503050406030204" pitchFamily="18" charset="0"/>
                          </a:rPr>
                        </m:ctrlPr>
                      </m:sSubPr>
                      <m:e>
                        <m:r>
                          <a:rPr lang="de-DE" i="1">
                            <a:latin typeface="Cambria Math" panose="02040503050406030204" pitchFamily="18" charset="0"/>
                          </a:rPr>
                          <m:t>𝑤</m:t>
                        </m:r>
                      </m:e>
                      <m:sub>
                        <m:r>
                          <a:rPr lang="de-DE" i="1">
                            <a:latin typeface="Cambria Math" panose="02040503050406030204" pitchFamily="18" charset="0"/>
                          </a:rPr>
                          <m:t>1</m:t>
                        </m:r>
                      </m:sub>
                    </m:sSub>
                    <m:r>
                      <a:rPr lang="de-DE" b="0" i="1" smtClean="0">
                        <a:latin typeface="Cambria Math" panose="02040503050406030204" pitchFamily="18" charset="0"/>
                      </a:rPr>
                      <m:t>𝑥</m:t>
                    </m:r>
                    <m:r>
                      <a:rPr lang="de-DE" b="0" i="1" smtClean="0">
                        <a:latin typeface="Cambria Math" panose="02040503050406030204" pitchFamily="18" charset="0"/>
                      </a:rPr>
                      <m:t>+</m:t>
                    </m:r>
                    <m:sSub>
                      <m:sSubPr>
                        <m:ctrlPr>
                          <a:rPr lang="de-DE" i="1">
                            <a:latin typeface="Cambria Math" panose="02040503050406030204" pitchFamily="18" charset="0"/>
                          </a:rPr>
                        </m:ctrlPr>
                      </m:sSubPr>
                      <m:e>
                        <m:r>
                          <a:rPr lang="de-DE" i="1">
                            <a:latin typeface="Cambria Math" panose="02040503050406030204" pitchFamily="18" charset="0"/>
                          </a:rPr>
                          <m:t>𝑤</m:t>
                        </m:r>
                      </m:e>
                      <m:sub>
                        <m:r>
                          <a:rPr lang="de-DE" b="0" i="1" smtClean="0">
                            <a:latin typeface="Cambria Math" panose="02040503050406030204" pitchFamily="18" charset="0"/>
                          </a:rPr>
                          <m:t>2</m:t>
                        </m:r>
                      </m:sub>
                    </m:sSub>
                    <m:sSup>
                      <m:sSupPr>
                        <m:ctrlPr>
                          <a:rPr lang="de-DE" i="1" smtClean="0">
                            <a:latin typeface="Cambria Math" panose="02040503050406030204" pitchFamily="18" charset="0"/>
                          </a:rPr>
                        </m:ctrlPr>
                      </m:sSupPr>
                      <m:e>
                        <m:r>
                          <a:rPr lang="de-DE" b="0" i="1" smtClean="0">
                            <a:latin typeface="Cambria Math" panose="02040503050406030204" pitchFamily="18" charset="0"/>
                          </a:rPr>
                          <m:t>𝑥</m:t>
                        </m:r>
                      </m:e>
                      <m:sup>
                        <m:r>
                          <a:rPr lang="de-DE" b="0" i="1" smtClean="0">
                            <a:latin typeface="Cambria Math" panose="02040503050406030204" pitchFamily="18" charset="0"/>
                          </a:rPr>
                          <m:t>2</m:t>
                        </m:r>
                      </m:sup>
                    </m:sSup>
                    <m:r>
                      <a:rPr lang="de-DE" b="0" i="1" smtClean="0">
                        <a:latin typeface="Cambria Math" panose="02040503050406030204" pitchFamily="18" charset="0"/>
                      </a:rPr>
                      <m:t>+…+</m:t>
                    </m:r>
                  </m:oMath>
                </a14:m>
                <a:r>
                  <a:rPr lang="de-DE" dirty="0"/>
                  <a:t> </a:t>
                </a:r>
                <a14:m>
                  <m:oMath xmlns:m="http://schemas.openxmlformats.org/officeDocument/2006/math">
                    <m:sSub>
                      <m:sSubPr>
                        <m:ctrlPr>
                          <a:rPr lang="de-DE" i="1">
                            <a:latin typeface="Cambria Math" panose="02040503050406030204" pitchFamily="18" charset="0"/>
                          </a:rPr>
                        </m:ctrlPr>
                      </m:sSubPr>
                      <m:e>
                        <m:r>
                          <a:rPr lang="de-DE" i="1">
                            <a:latin typeface="Cambria Math" panose="02040503050406030204" pitchFamily="18" charset="0"/>
                          </a:rPr>
                          <m:t>𝑤</m:t>
                        </m:r>
                      </m:e>
                      <m:sub>
                        <m:r>
                          <a:rPr lang="de-DE" b="0" i="1" smtClean="0">
                            <a:latin typeface="Cambria Math" panose="02040503050406030204" pitchFamily="18" charset="0"/>
                          </a:rPr>
                          <m:t>𝑛</m:t>
                        </m:r>
                      </m:sub>
                    </m:sSub>
                    <m:sSup>
                      <m:sSupPr>
                        <m:ctrlPr>
                          <a:rPr lang="de-DE" i="1">
                            <a:latin typeface="Cambria Math" panose="02040503050406030204" pitchFamily="18" charset="0"/>
                          </a:rPr>
                        </m:ctrlPr>
                      </m:sSupPr>
                      <m:e>
                        <m:r>
                          <a:rPr lang="de-DE" i="1">
                            <a:latin typeface="Cambria Math" panose="02040503050406030204" pitchFamily="18" charset="0"/>
                          </a:rPr>
                          <m:t>𝑥</m:t>
                        </m:r>
                      </m:e>
                      <m:sup>
                        <m:r>
                          <a:rPr lang="de-DE" b="0" i="1" smtClean="0">
                            <a:latin typeface="Cambria Math" panose="02040503050406030204" pitchFamily="18" charset="0"/>
                          </a:rPr>
                          <m:t>𝑛</m:t>
                        </m:r>
                      </m:sup>
                    </m:sSup>
                  </m:oMath>
                </a14:m>
                <a:endParaRPr lang="de-DE" dirty="0"/>
              </a:p>
            </p:txBody>
          </p:sp>
        </mc:Choice>
        <mc:Fallback xmlns="">
          <p:sp>
            <p:nvSpPr>
              <p:cNvPr id="9" name="Rechteck 8">
                <a:extLst>
                  <a:ext uri="{FF2B5EF4-FFF2-40B4-BE49-F238E27FC236}">
                    <a16:creationId xmlns:a16="http://schemas.microsoft.com/office/drawing/2014/main" id="{413C6B40-47E4-7B4E-AFB4-EDB1B7F09B09}"/>
                  </a:ext>
                </a:extLst>
              </p:cNvPr>
              <p:cNvSpPr>
                <a:spLocks noRot="1" noChangeAspect="1" noMove="1" noResize="1" noEditPoints="1" noAdjustHandles="1" noChangeArrowheads="1" noChangeShapeType="1" noTextEdit="1"/>
              </p:cNvSpPr>
              <p:nvPr/>
            </p:nvSpPr>
            <p:spPr>
              <a:xfrm>
                <a:off x="4302462" y="1667348"/>
                <a:ext cx="3610027" cy="369332"/>
              </a:xfrm>
              <a:prstGeom prst="rect">
                <a:avLst/>
              </a:prstGeom>
              <a:blipFill>
                <a:blip r:embed="rId2"/>
                <a:stretch>
                  <a:fillRect b="-10000"/>
                </a:stretch>
              </a:blipFill>
            </p:spPr>
            <p:txBody>
              <a:bodyPr/>
              <a:lstStyle/>
              <a:p>
                <a:r>
                  <a:rPr lang="de-DE">
                    <a:noFill/>
                  </a:rPr>
                  <a:t> </a:t>
                </a:r>
              </a:p>
            </p:txBody>
          </p:sp>
        </mc:Fallback>
      </mc:AlternateContent>
      <p:sp>
        <p:nvSpPr>
          <p:cNvPr id="10" name="Textfeld 9">
            <a:extLst>
              <a:ext uri="{FF2B5EF4-FFF2-40B4-BE49-F238E27FC236}">
                <a16:creationId xmlns:a16="http://schemas.microsoft.com/office/drawing/2014/main" id="{A43480AD-531C-994E-8461-D7189809AF90}"/>
              </a:ext>
            </a:extLst>
          </p:cNvPr>
          <p:cNvSpPr txBox="1"/>
          <p:nvPr/>
        </p:nvSpPr>
        <p:spPr>
          <a:xfrm>
            <a:off x="361085" y="5101641"/>
            <a:ext cx="10959165" cy="949317"/>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Bei der Anwendung einer einfachen linearen Regression werden diese Merkmale verwendet und bei nicht linearen Beziehungen bessere Ergebnisse erzielt werden</a:t>
            </a:r>
          </a:p>
        </p:txBody>
      </p:sp>
      <p:graphicFrame>
        <p:nvGraphicFramePr>
          <p:cNvPr id="11" name="Tabelle 11">
            <a:extLst>
              <a:ext uri="{FF2B5EF4-FFF2-40B4-BE49-F238E27FC236}">
                <a16:creationId xmlns:a16="http://schemas.microsoft.com/office/drawing/2014/main" id="{488ED75B-DE7E-6C4B-B652-EDB90708F818}"/>
              </a:ext>
            </a:extLst>
          </p:cNvPr>
          <p:cNvGraphicFramePr>
            <a:graphicFrameLocks noGrp="1"/>
          </p:cNvGraphicFramePr>
          <p:nvPr>
            <p:extLst>
              <p:ext uri="{D42A27DB-BD31-4B8C-83A1-F6EECF244321}">
                <p14:modId xmlns:p14="http://schemas.microsoft.com/office/powerpoint/2010/main" val="820217301"/>
              </p:ext>
            </p:extLst>
          </p:nvPr>
        </p:nvGraphicFramePr>
        <p:xfrm>
          <a:off x="5519990" y="2884043"/>
          <a:ext cx="3817939" cy="2225040"/>
        </p:xfrm>
        <a:graphic>
          <a:graphicData uri="http://schemas.openxmlformats.org/drawingml/2006/table">
            <a:tbl>
              <a:tblPr firstRow="1" bandRow="1">
                <a:tableStyleId>{5C22544A-7EE6-4342-B048-85BDC9FD1C3A}</a:tableStyleId>
              </a:tblPr>
              <a:tblGrid>
                <a:gridCol w="330518">
                  <a:extLst>
                    <a:ext uri="{9D8B030D-6E8A-4147-A177-3AD203B41FA5}">
                      <a16:colId xmlns:a16="http://schemas.microsoft.com/office/drawing/2014/main" val="1267197536"/>
                    </a:ext>
                  </a:extLst>
                </a:gridCol>
                <a:gridCol w="675005">
                  <a:extLst>
                    <a:ext uri="{9D8B030D-6E8A-4147-A177-3AD203B41FA5}">
                      <a16:colId xmlns:a16="http://schemas.microsoft.com/office/drawing/2014/main" val="1427616524"/>
                    </a:ext>
                  </a:extLst>
                </a:gridCol>
                <a:gridCol w="921068">
                  <a:extLst>
                    <a:ext uri="{9D8B030D-6E8A-4147-A177-3AD203B41FA5}">
                      <a16:colId xmlns:a16="http://schemas.microsoft.com/office/drawing/2014/main" val="1155484860"/>
                    </a:ext>
                  </a:extLst>
                </a:gridCol>
                <a:gridCol w="871855">
                  <a:extLst>
                    <a:ext uri="{9D8B030D-6E8A-4147-A177-3AD203B41FA5}">
                      <a16:colId xmlns:a16="http://schemas.microsoft.com/office/drawing/2014/main" val="90976532"/>
                    </a:ext>
                  </a:extLst>
                </a:gridCol>
                <a:gridCol w="1019493">
                  <a:extLst>
                    <a:ext uri="{9D8B030D-6E8A-4147-A177-3AD203B41FA5}">
                      <a16:colId xmlns:a16="http://schemas.microsoft.com/office/drawing/2014/main" val="2960746771"/>
                    </a:ext>
                  </a:extLst>
                </a:gridCol>
              </a:tblGrid>
              <a:tr h="370840">
                <a:tc>
                  <a:txBody>
                    <a:bodyPr/>
                    <a:lstStyle/>
                    <a:p>
                      <a:endParaRPr lang="de-DE" sz="1400" dirty="0"/>
                    </a:p>
                  </a:txBody>
                  <a:tcPr/>
                </a:tc>
                <a:tc>
                  <a:txBody>
                    <a:bodyPr/>
                    <a:lstStyle/>
                    <a:p>
                      <a:r>
                        <a:rPr lang="de-DE" sz="1400" dirty="0"/>
                        <a:t>PS</a:t>
                      </a:r>
                    </a:p>
                  </a:txBody>
                  <a:tcPr/>
                </a:tc>
                <a:tc>
                  <a:txBody>
                    <a:bodyPr/>
                    <a:lstStyle/>
                    <a:p>
                      <a:r>
                        <a:rPr lang="de-DE" sz="1400" dirty="0"/>
                        <a:t>Gewicht</a:t>
                      </a:r>
                    </a:p>
                  </a:txBody>
                  <a:tcPr/>
                </a:tc>
                <a:tc>
                  <a:txBody>
                    <a:bodyPr/>
                    <a:lstStyle/>
                    <a:p>
                      <a:r>
                        <a:rPr lang="de-DE" sz="1400" dirty="0"/>
                        <a:t>PS</a:t>
                      </a:r>
                      <a:r>
                        <a:rPr lang="de-DE" sz="1400" baseline="30000" dirty="0"/>
                        <a:t>2</a:t>
                      </a:r>
                    </a:p>
                  </a:txBody>
                  <a:tcPr/>
                </a:tc>
                <a:tc>
                  <a:txBody>
                    <a:bodyPr/>
                    <a:lstStyle/>
                    <a:p>
                      <a:r>
                        <a:rPr lang="de-DE" sz="1400" dirty="0"/>
                        <a:t>Gewicht2</a:t>
                      </a:r>
                    </a:p>
                  </a:txBody>
                  <a:tcPr/>
                </a:tc>
                <a:extLst>
                  <a:ext uri="{0D108BD9-81ED-4DB2-BD59-A6C34878D82A}">
                    <a16:rowId xmlns:a16="http://schemas.microsoft.com/office/drawing/2014/main" val="758356736"/>
                  </a:ext>
                </a:extLst>
              </a:tr>
              <a:tr h="370840">
                <a:tc>
                  <a:txBody>
                    <a:bodyPr/>
                    <a:lstStyle/>
                    <a:p>
                      <a:r>
                        <a:rPr lang="de-DE" sz="1400" dirty="0"/>
                        <a:t>0</a:t>
                      </a:r>
                    </a:p>
                  </a:txBody>
                  <a:tcPr/>
                </a:tc>
                <a:tc>
                  <a:txBody>
                    <a:bodyPr/>
                    <a:lstStyle/>
                    <a:p>
                      <a:r>
                        <a:rPr lang="de-DE" sz="1400" dirty="0"/>
                        <a:t>130.0</a:t>
                      </a:r>
                    </a:p>
                  </a:txBody>
                  <a:tcPr/>
                </a:tc>
                <a:tc>
                  <a:txBody>
                    <a:bodyPr/>
                    <a:lstStyle/>
                    <a:p>
                      <a:r>
                        <a:rPr lang="de-DE" sz="1400" dirty="0"/>
                        <a:t>3504</a:t>
                      </a:r>
                    </a:p>
                  </a:txBody>
                  <a:tcPr/>
                </a:tc>
                <a:tc>
                  <a:txBody>
                    <a:bodyPr/>
                    <a:lstStyle/>
                    <a:p>
                      <a:r>
                        <a:rPr lang="de-DE" sz="1400" dirty="0"/>
                        <a:t>16900.0</a:t>
                      </a:r>
                    </a:p>
                  </a:txBody>
                  <a:tcPr/>
                </a:tc>
                <a:tc>
                  <a:txBody>
                    <a:bodyPr/>
                    <a:lstStyle/>
                    <a:p>
                      <a:r>
                        <a:rPr lang="de-DE" sz="1400" dirty="0"/>
                        <a:t>12278016</a:t>
                      </a:r>
                    </a:p>
                  </a:txBody>
                  <a:tcPr/>
                </a:tc>
                <a:extLst>
                  <a:ext uri="{0D108BD9-81ED-4DB2-BD59-A6C34878D82A}">
                    <a16:rowId xmlns:a16="http://schemas.microsoft.com/office/drawing/2014/main" val="3986426648"/>
                  </a:ext>
                </a:extLst>
              </a:tr>
              <a:tr h="370840">
                <a:tc>
                  <a:txBody>
                    <a:bodyPr/>
                    <a:lstStyle/>
                    <a:p>
                      <a:r>
                        <a:rPr lang="de-DE" sz="1400" dirty="0"/>
                        <a:t>1</a:t>
                      </a:r>
                    </a:p>
                  </a:txBody>
                  <a:tcPr/>
                </a:tc>
                <a:tc>
                  <a:txBody>
                    <a:bodyPr/>
                    <a:lstStyle/>
                    <a:p>
                      <a:r>
                        <a:rPr lang="de-DE" sz="1400" dirty="0"/>
                        <a:t>165.0</a:t>
                      </a:r>
                    </a:p>
                  </a:txBody>
                  <a:tcPr/>
                </a:tc>
                <a:tc>
                  <a:txBody>
                    <a:bodyPr/>
                    <a:lstStyle/>
                    <a:p>
                      <a:r>
                        <a:rPr lang="de-DE" sz="1400" dirty="0"/>
                        <a:t>3693</a:t>
                      </a:r>
                    </a:p>
                  </a:txBody>
                  <a:tcPr/>
                </a:tc>
                <a:tc>
                  <a:txBody>
                    <a:bodyPr/>
                    <a:lstStyle/>
                    <a:p>
                      <a:r>
                        <a:rPr lang="de-DE" sz="1400" dirty="0"/>
                        <a:t>27225.0</a:t>
                      </a:r>
                    </a:p>
                  </a:txBody>
                  <a:tcPr/>
                </a:tc>
                <a:tc>
                  <a:txBody>
                    <a:bodyPr/>
                    <a:lstStyle/>
                    <a:p>
                      <a:r>
                        <a:rPr lang="de-DE" sz="1400" dirty="0"/>
                        <a:t>13638249</a:t>
                      </a:r>
                    </a:p>
                  </a:txBody>
                  <a:tcPr/>
                </a:tc>
                <a:extLst>
                  <a:ext uri="{0D108BD9-81ED-4DB2-BD59-A6C34878D82A}">
                    <a16:rowId xmlns:a16="http://schemas.microsoft.com/office/drawing/2014/main" val="140633215"/>
                  </a:ext>
                </a:extLst>
              </a:tr>
              <a:tr h="370840">
                <a:tc>
                  <a:txBody>
                    <a:bodyPr/>
                    <a:lstStyle/>
                    <a:p>
                      <a:r>
                        <a:rPr lang="de-DE" sz="1400" dirty="0"/>
                        <a:t>2</a:t>
                      </a:r>
                    </a:p>
                  </a:txBody>
                  <a:tcPr/>
                </a:tc>
                <a:tc>
                  <a:txBody>
                    <a:bodyPr/>
                    <a:lstStyle/>
                    <a:p>
                      <a:r>
                        <a:rPr lang="de-DE" sz="1400" dirty="0"/>
                        <a:t>150.0</a:t>
                      </a:r>
                    </a:p>
                  </a:txBody>
                  <a:tcPr/>
                </a:tc>
                <a:tc>
                  <a:txBody>
                    <a:bodyPr/>
                    <a:lstStyle/>
                    <a:p>
                      <a:r>
                        <a:rPr lang="de-DE" sz="1400" dirty="0"/>
                        <a:t>3436</a:t>
                      </a:r>
                    </a:p>
                  </a:txBody>
                  <a:tcPr/>
                </a:tc>
                <a:tc>
                  <a:txBody>
                    <a:bodyPr/>
                    <a:lstStyle/>
                    <a:p>
                      <a:r>
                        <a:rPr lang="de-DE" sz="1400" dirty="0"/>
                        <a:t>22500.0</a:t>
                      </a:r>
                    </a:p>
                  </a:txBody>
                  <a:tcPr/>
                </a:tc>
                <a:tc>
                  <a:txBody>
                    <a:bodyPr/>
                    <a:lstStyle/>
                    <a:p>
                      <a:r>
                        <a:rPr lang="de-DE" sz="1400" dirty="0"/>
                        <a:t>11806096</a:t>
                      </a:r>
                    </a:p>
                  </a:txBody>
                  <a:tcPr/>
                </a:tc>
                <a:extLst>
                  <a:ext uri="{0D108BD9-81ED-4DB2-BD59-A6C34878D82A}">
                    <a16:rowId xmlns:a16="http://schemas.microsoft.com/office/drawing/2014/main" val="407689586"/>
                  </a:ext>
                </a:extLst>
              </a:tr>
              <a:tr h="370840">
                <a:tc>
                  <a:txBody>
                    <a:bodyPr/>
                    <a:lstStyle/>
                    <a:p>
                      <a:r>
                        <a:rPr lang="de-DE" sz="1400" dirty="0"/>
                        <a:t>3</a:t>
                      </a:r>
                    </a:p>
                  </a:txBody>
                  <a:tcPr/>
                </a:tc>
                <a:tc>
                  <a:txBody>
                    <a:bodyPr/>
                    <a:lstStyle/>
                    <a:p>
                      <a:r>
                        <a:rPr lang="de-DE" sz="1400" dirty="0"/>
                        <a:t>150.0</a:t>
                      </a:r>
                    </a:p>
                  </a:txBody>
                  <a:tcPr/>
                </a:tc>
                <a:tc>
                  <a:txBody>
                    <a:bodyPr/>
                    <a:lstStyle/>
                    <a:p>
                      <a:r>
                        <a:rPr lang="de-DE" sz="1400" dirty="0"/>
                        <a:t>3433</a:t>
                      </a:r>
                    </a:p>
                  </a:txBody>
                  <a:tcPr/>
                </a:tc>
                <a:tc>
                  <a:txBody>
                    <a:bodyPr/>
                    <a:lstStyle/>
                    <a:p>
                      <a:r>
                        <a:rPr lang="de-DE" sz="1400" dirty="0"/>
                        <a:t>22500.0</a:t>
                      </a:r>
                    </a:p>
                  </a:txBody>
                  <a:tcPr/>
                </a:tc>
                <a:tc>
                  <a:txBody>
                    <a:bodyPr/>
                    <a:lstStyle/>
                    <a:p>
                      <a:r>
                        <a:rPr lang="de-DE" sz="1400" dirty="0"/>
                        <a:t>11785489</a:t>
                      </a:r>
                    </a:p>
                  </a:txBody>
                  <a:tcPr/>
                </a:tc>
                <a:extLst>
                  <a:ext uri="{0D108BD9-81ED-4DB2-BD59-A6C34878D82A}">
                    <a16:rowId xmlns:a16="http://schemas.microsoft.com/office/drawing/2014/main" val="4265774278"/>
                  </a:ext>
                </a:extLst>
              </a:tr>
              <a:tr h="370840">
                <a:tc>
                  <a:txBody>
                    <a:bodyPr/>
                    <a:lstStyle/>
                    <a:p>
                      <a:r>
                        <a:rPr lang="de-DE" sz="1400" dirty="0"/>
                        <a:t>4</a:t>
                      </a:r>
                    </a:p>
                  </a:txBody>
                  <a:tcPr/>
                </a:tc>
                <a:tc>
                  <a:txBody>
                    <a:bodyPr/>
                    <a:lstStyle/>
                    <a:p>
                      <a:r>
                        <a:rPr lang="de-DE" sz="1400" dirty="0"/>
                        <a:t>140.0</a:t>
                      </a:r>
                    </a:p>
                  </a:txBody>
                  <a:tcPr/>
                </a:tc>
                <a:tc>
                  <a:txBody>
                    <a:bodyPr/>
                    <a:lstStyle/>
                    <a:p>
                      <a:r>
                        <a:rPr lang="de-DE" sz="1400" dirty="0"/>
                        <a:t>3449</a:t>
                      </a:r>
                    </a:p>
                  </a:txBody>
                  <a:tcPr/>
                </a:tc>
                <a:tc>
                  <a:txBody>
                    <a:bodyPr/>
                    <a:lstStyle/>
                    <a:p>
                      <a:r>
                        <a:rPr lang="de-DE" sz="1400" dirty="0"/>
                        <a:t>19600.0</a:t>
                      </a:r>
                    </a:p>
                  </a:txBody>
                  <a:tcPr/>
                </a:tc>
                <a:tc>
                  <a:txBody>
                    <a:bodyPr/>
                    <a:lstStyle/>
                    <a:p>
                      <a:r>
                        <a:rPr lang="de-DE" sz="1400" dirty="0"/>
                        <a:t>11895601</a:t>
                      </a:r>
                    </a:p>
                  </a:txBody>
                  <a:tcPr/>
                </a:tc>
                <a:extLst>
                  <a:ext uri="{0D108BD9-81ED-4DB2-BD59-A6C34878D82A}">
                    <a16:rowId xmlns:a16="http://schemas.microsoft.com/office/drawing/2014/main" val="2738460523"/>
                  </a:ext>
                </a:extLst>
              </a:tr>
            </a:tbl>
          </a:graphicData>
        </a:graphic>
      </p:graphicFrame>
    </p:spTree>
    <p:extLst>
      <p:ext uri="{BB962C8B-B14F-4D97-AF65-F5344CB8AC3E}">
        <p14:creationId xmlns:p14="http://schemas.microsoft.com/office/powerpoint/2010/main" val="39087446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a:solidFill>
                  <a:schemeClr val="bg1"/>
                </a:solidFill>
                <a:latin typeface="+mj-lt"/>
                <a:ea typeface="Montserrat" charset="0"/>
                <a:cs typeface="Montserrat" charset="0"/>
              </a:rPr>
              <a:t>Regression mit Python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a:solidFill>
                  <a:schemeClr val="bg1"/>
                </a:solidFill>
                <a:ea typeface="Montserrat" charset="0"/>
                <a:cs typeface="Montserrat" charset="0"/>
              </a:rPr>
              <a:t>Modellierung</a:t>
            </a:r>
          </a:p>
        </p:txBody>
      </p:sp>
    </p:spTree>
    <p:extLst>
      <p:ext uri="{BB962C8B-B14F-4D97-AF65-F5344CB8AC3E}">
        <p14:creationId xmlns:p14="http://schemas.microsoft.com/office/powerpoint/2010/main" val="69440674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3B7F8C-F565-0641-956F-61D80119F3F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7D0E21A-0738-A948-A353-B999EC3F8B5E}"/>
              </a:ext>
            </a:extLst>
          </p:cNvPr>
          <p:cNvSpPr>
            <a:spLocks noGrp="1"/>
          </p:cNvSpPr>
          <p:nvPr>
            <p:ph type="body" sz="quarter" idx="13"/>
          </p:nvPr>
        </p:nvSpPr>
        <p:spPr/>
        <p:txBody>
          <a:bodyPr/>
          <a:lstStyle/>
          <a:p>
            <a:r>
              <a:rPr lang="de-DE" dirty="0"/>
              <a:t>Modellierung - Entscheidungsbäume</a:t>
            </a:r>
          </a:p>
        </p:txBody>
      </p:sp>
      <p:sp>
        <p:nvSpPr>
          <p:cNvPr id="5" name="Textfeld 4">
            <a:extLst>
              <a:ext uri="{FF2B5EF4-FFF2-40B4-BE49-F238E27FC236}">
                <a16:creationId xmlns:a16="http://schemas.microsoft.com/office/drawing/2014/main" id="{4960832E-700E-2D4E-B91A-A81768637AEB}"/>
              </a:ext>
            </a:extLst>
          </p:cNvPr>
          <p:cNvSpPr txBox="1"/>
          <p:nvPr/>
        </p:nvSpPr>
        <p:spPr>
          <a:xfrm>
            <a:off x="371473" y="1556029"/>
            <a:ext cx="11460527" cy="644618"/>
          </a:xfrm>
          <a:prstGeom prst="rect">
            <a:avLst/>
          </a:prstGeom>
          <a:noFill/>
        </p:spPr>
        <p:txBody>
          <a:bodyPr vert="horz" wrap="square" lIns="180000" tIns="180000" rIns="180000" bIns="180000" rtlCol="0" anchor="t" anchorCtr="0">
            <a:spAutoFit/>
          </a:bodyPr>
          <a:lstStyle/>
          <a:p>
            <a:pPr>
              <a:lnSpc>
                <a:spcPct val="110000"/>
              </a:lnSpc>
            </a:pPr>
            <a:r>
              <a:rPr lang="de-DE" dirty="0">
                <a:latin typeface="Arial Standard" charset="0"/>
              </a:rPr>
              <a:t>Entscheidungsbaum zur Beurteilung der Kreditwürdigkeit von Kunden anhand von Merkmal Saldo und Alter</a:t>
            </a:r>
          </a:p>
        </p:txBody>
      </p:sp>
      <p:sp>
        <p:nvSpPr>
          <p:cNvPr id="6" name="Textfeld 5">
            <a:extLst>
              <a:ext uri="{FF2B5EF4-FFF2-40B4-BE49-F238E27FC236}">
                <a16:creationId xmlns:a16="http://schemas.microsoft.com/office/drawing/2014/main" id="{A5933CF4-B3D9-9C48-AB42-C0D751E5CC4A}"/>
              </a:ext>
            </a:extLst>
          </p:cNvPr>
          <p:cNvSpPr txBox="1"/>
          <p:nvPr/>
        </p:nvSpPr>
        <p:spPr>
          <a:xfrm>
            <a:off x="5142501" y="2375793"/>
            <a:ext cx="953421" cy="644618"/>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dirty="0">
                <a:solidFill>
                  <a:schemeClr val="bg1"/>
                </a:solidFill>
                <a:latin typeface="Arial Standard" charset="0"/>
              </a:rPr>
              <a:t>Saldo</a:t>
            </a:r>
          </a:p>
        </p:txBody>
      </p:sp>
      <p:sp>
        <p:nvSpPr>
          <p:cNvPr id="7" name="Textfeld 6">
            <a:extLst>
              <a:ext uri="{FF2B5EF4-FFF2-40B4-BE49-F238E27FC236}">
                <a16:creationId xmlns:a16="http://schemas.microsoft.com/office/drawing/2014/main" id="{B1F464A0-2926-8D4D-AE15-42AB42E53F5C}"/>
              </a:ext>
            </a:extLst>
          </p:cNvPr>
          <p:cNvSpPr txBox="1"/>
          <p:nvPr/>
        </p:nvSpPr>
        <p:spPr>
          <a:xfrm>
            <a:off x="2897316" y="3365500"/>
            <a:ext cx="838004" cy="644618"/>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dirty="0">
                <a:solidFill>
                  <a:schemeClr val="bg1"/>
                </a:solidFill>
                <a:latin typeface="Arial Standard" charset="0"/>
              </a:rPr>
              <a:t>Alter</a:t>
            </a:r>
          </a:p>
        </p:txBody>
      </p:sp>
      <p:sp>
        <p:nvSpPr>
          <p:cNvPr id="8" name="Textfeld 7">
            <a:extLst>
              <a:ext uri="{FF2B5EF4-FFF2-40B4-BE49-F238E27FC236}">
                <a16:creationId xmlns:a16="http://schemas.microsoft.com/office/drawing/2014/main" id="{E2F2007A-BC13-6B4F-A947-F253A0214E27}"/>
              </a:ext>
            </a:extLst>
          </p:cNvPr>
          <p:cNvSpPr txBox="1"/>
          <p:nvPr/>
        </p:nvSpPr>
        <p:spPr>
          <a:xfrm>
            <a:off x="7503102" y="3365500"/>
            <a:ext cx="838004" cy="644618"/>
          </a:xfrm>
          <a:prstGeom prst="rect">
            <a:avLst/>
          </a:prstGeom>
          <a:solidFill>
            <a:schemeClr val="accent1"/>
          </a:solidFill>
        </p:spPr>
        <p:txBody>
          <a:bodyPr vert="horz" wrap="none" lIns="180000" tIns="180000" rIns="180000" bIns="180000" rtlCol="0" anchor="t" anchorCtr="0">
            <a:spAutoFit/>
          </a:bodyPr>
          <a:lstStyle/>
          <a:p>
            <a:pPr>
              <a:lnSpc>
                <a:spcPct val="110000"/>
              </a:lnSpc>
            </a:pPr>
            <a:r>
              <a:rPr lang="de-DE" dirty="0">
                <a:solidFill>
                  <a:schemeClr val="bg1"/>
                </a:solidFill>
                <a:latin typeface="Arial Standard" charset="0"/>
              </a:rPr>
              <a:t>Alter</a:t>
            </a:r>
          </a:p>
        </p:txBody>
      </p:sp>
      <p:sp>
        <p:nvSpPr>
          <p:cNvPr id="9" name="Textfeld 8">
            <a:extLst>
              <a:ext uri="{FF2B5EF4-FFF2-40B4-BE49-F238E27FC236}">
                <a16:creationId xmlns:a16="http://schemas.microsoft.com/office/drawing/2014/main" id="{450ED09B-D6FD-294A-9647-AE99760402C8}"/>
              </a:ext>
            </a:extLst>
          </p:cNvPr>
          <p:cNvSpPr txBox="1"/>
          <p:nvPr/>
        </p:nvSpPr>
        <p:spPr>
          <a:xfrm>
            <a:off x="814653" y="5343355"/>
            <a:ext cx="2501665" cy="1056078"/>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Klasse:</a:t>
            </a:r>
          </a:p>
          <a:p>
            <a:pPr>
              <a:lnSpc>
                <a:spcPct val="110000"/>
              </a:lnSpc>
            </a:pPr>
            <a:r>
              <a:rPr lang="de-DE" sz="1400" dirty="0">
                <a:latin typeface="Arial Standard" charset="0"/>
              </a:rPr>
              <a:t>Kreditausfall</a:t>
            </a:r>
          </a:p>
          <a:p>
            <a:pPr>
              <a:lnSpc>
                <a:spcPct val="110000"/>
              </a:lnSpc>
            </a:pPr>
            <a:r>
              <a:rPr lang="de-DE" sz="1400" dirty="0">
                <a:latin typeface="Arial Standard" charset="0"/>
              </a:rPr>
              <a:t>Wahrscheinlichkeit = 12/12</a:t>
            </a:r>
          </a:p>
        </p:txBody>
      </p:sp>
      <p:sp>
        <p:nvSpPr>
          <p:cNvPr id="10" name="Textfeld 9">
            <a:extLst>
              <a:ext uri="{FF2B5EF4-FFF2-40B4-BE49-F238E27FC236}">
                <a16:creationId xmlns:a16="http://schemas.microsoft.com/office/drawing/2014/main" id="{506C25A6-76CE-2B45-83D3-3BC16842E707}"/>
              </a:ext>
            </a:extLst>
          </p:cNvPr>
          <p:cNvSpPr txBox="1"/>
          <p:nvPr/>
        </p:nvSpPr>
        <p:spPr>
          <a:xfrm>
            <a:off x="3316318" y="5343355"/>
            <a:ext cx="2302893" cy="1056078"/>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Klasse:</a:t>
            </a:r>
          </a:p>
          <a:p>
            <a:pPr>
              <a:lnSpc>
                <a:spcPct val="110000"/>
              </a:lnSpc>
            </a:pPr>
            <a:r>
              <a:rPr lang="de-DE" sz="1400" dirty="0">
                <a:latin typeface="Arial Standard" charset="0"/>
              </a:rPr>
              <a:t>Kein Kreditausfall</a:t>
            </a:r>
          </a:p>
          <a:p>
            <a:pPr>
              <a:lnSpc>
                <a:spcPct val="110000"/>
              </a:lnSpc>
            </a:pPr>
            <a:r>
              <a:rPr lang="de-DE" sz="1400" dirty="0">
                <a:latin typeface="Arial Standard" charset="0"/>
              </a:rPr>
              <a:t>Wahrscheinlichkeit = 2/3</a:t>
            </a:r>
          </a:p>
        </p:txBody>
      </p:sp>
      <p:sp>
        <p:nvSpPr>
          <p:cNvPr id="11" name="Textfeld 10">
            <a:extLst>
              <a:ext uri="{FF2B5EF4-FFF2-40B4-BE49-F238E27FC236}">
                <a16:creationId xmlns:a16="http://schemas.microsoft.com/office/drawing/2014/main" id="{E25FAEB7-A446-0A4F-BD70-E0AE75E4962A}"/>
              </a:ext>
            </a:extLst>
          </p:cNvPr>
          <p:cNvSpPr txBox="1"/>
          <p:nvPr/>
        </p:nvSpPr>
        <p:spPr>
          <a:xfrm>
            <a:off x="5619211" y="5340537"/>
            <a:ext cx="2302893" cy="1056078"/>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Klasse:</a:t>
            </a:r>
          </a:p>
          <a:p>
            <a:pPr>
              <a:lnSpc>
                <a:spcPct val="110000"/>
              </a:lnSpc>
            </a:pPr>
            <a:r>
              <a:rPr lang="de-DE" sz="1400" dirty="0">
                <a:latin typeface="Arial Standard" charset="0"/>
              </a:rPr>
              <a:t>Kreditausfall</a:t>
            </a:r>
          </a:p>
          <a:p>
            <a:pPr>
              <a:lnSpc>
                <a:spcPct val="110000"/>
              </a:lnSpc>
            </a:pPr>
            <a:r>
              <a:rPr lang="de-DE" sz="1400" dirty="0">
                <a:latin typeface="Arial Standard" charset="0"/>
              </a:rPr>
              <a:t>Wahrscheinlichkeit = 4/7</a:t>
            </a:r>
          </a:p>
        </p:txBody>
      </p:sp>
      <p:sp>
        <p:nvSpPr>
          <p:cNvPr id="12" name="Textfeld 11">
            <a:extLst>
              <a:ext uri="{FF2B5EF4-FFF2-40B4-BE49-F238E27FC236}">
                <a16:creationId xmlns:a16="http://schemas.microsoft.com/office/drawing/2014/main" id="{E0EAA139-9D05-E841-95BB-8187C7294D62}"/>
              </a:ext>
            </a:extLst>
          </p:cNvPr>
          <p:cNvSpPr txBox="1"/>
          <p:nvPr/>
        </p:nvSpPr>
        <p:spPr>
          <a:xfrm>
            <a:off x="7922104" y="5340537"/>
            <a:ext cx="2501665" cy="1056078"/>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Klasse:</a:t>
            </a:r>
          </a:p>
          <a:p>
            <a:pPr>
              <a:lnSpc>
                <a:spcPct val="110000"/>
              </a:lnSpc>
            </a:pPr>
            <a:r>
              <a:rPr lang="de-DE" sz="1400" dirty="0">
                <a:latin typeface="Arial Standard" charset="0"/>
              </a:rPr>
              <a:t>Kein Kreditausfall</a:t>
            </a:r>
          </a:p>
          <a:p>
            <a:pPr>
              <a:lnSpc>
                <a:spcPct val="110000"/>
              </a:lnSpc>
            </a:pPr>
            <a:r>
              <a:rPr lang="de-DE" sz="1400" dirty="0">
                <a:latin typeface="Arial Standard" charset="0"/>
              </a:rPr>
              <a:t>Wahrscheinlichkeit = 10/10</a:t>
            </a:r>
          </a:p>
        </p:txBody>
      </p:sp>
      <p:sp>
        <p:nvSpPr>
          <p:cNvPr id="13" name="Textfeld 12">
            <a:extLst>
              <a:ext uri="{FF2B5EF4-FFF2-40B4-BE49-F238E27FC236}">
                <a16:creationId xmlns:a16="http://schemas.microsoft.com/office/drawing/2014/main" id="{D99B61B3-F7CF-B34B-9A79-C2A228ED93C1}"/>
              </a:ext>
            </a:extLst>
          </p:cNvPr>
          <p:cNvSpPr txBox="1"/>
          <p:nvPr/>
        </p:nvSpPr>
        <p:spPr>
          <a:xfrm>
            <a:off x="3054383" y="2209047"/>
            <a:ext cx="1267609"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&lt; 50.000</a:t>
            </a:r>
          </a:p>
        </p:txBody>
      </p:sp>
      <p:sp>
        <p:nvSpPr>
          <p:cNvPr id="14" name="Textfeld 13">
            <a:extLst>
              <a:ext uri="{FF2B5EF4-FFF2-40B4-BE49-F238E27FC236}">
                <a16:creationId xmlns:a16="http://schemas.microsoft.com/office/drawing/2014/main" id="{21225F43-26FC-7B46-9D6E-DC5103E81C9A}"/>
              </a:ext>
            </a:extLst>
          </p:cNvPr>
          <p:cNvSpPr txBox="1"/>
          <p:nvPr/>
        </p:nvSpPr>
        <p:spPr>
          <a:xfrm>
            <a:off x="6425972" y="2209047"/>
            <a:ext cx="1259595"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 50.000</a:t>
            </a:r>
          </a:p>
        </p:txBody>
      </p:sp>
      <p:sp>
        <p:nvSpPr>
          <p:cNvPr id="15" name="Textfeld 14">
            <a:extLst>
              <a:ext uri="{FF2B5EF4-FFF2-40B4-BE49-F238E27FC236}">
                <a16:creationId xmlns:a16="http://schemas.microsoft.com/office/drawing/2014/main" id="{9EEC2F8A-3787-F34B-9055-3D800BB9B7B7}"/>
              </a:ext>
            </a:extLst>
          </p:cNvPr>
          <p:cNvSpPr txBox="1"/>
          <p:nvPr/>
        </p:nvSpPr>
        <p:spPr>
          <a:xfrm>
            <a:off x="8704641" y="3182891"/>
            <a:ext cx="81075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 45</a:t>
            </a:r>
          </a:p>
        </p:txBody>
      </p:sp>
      <p:sp>
        <p:nvSpPr>
          <p:cNvPr id="16" name="Textfeld 15">
            <a:extLst>
              <a:ext uri="{FF2B5EF4-FFF2-40B4-BE49-F238E27FC236}">
                <a16:creationId xmlns:a16="http://schemas.microsoft.com/office/drawing/2014/main" id="{07CA58F8-70E9-BF48-AEAF-A1F0F9CDCFCF}"/>
              </a:ext>
            </a:extLst>
          </p:cNvPr>
          <p:cNvSpPr txBox="1"/>
          <p:nvPr/>
        </p:nvSpPr>
        <p:spPr>
          <a:xfrm>
            <a:off x="4034600" y="3176311"/>
            <a:ext cx="81075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 50</a:t>
            </a:r>
          </a:p>
        </p:txBody>
      </p:sp>
      <p:sp>
        <p:nvSpPr>
          <p:cNvPr id="17" name="Textfeld 16">
            <a:extLst>
              <a:ext uri="{FF2B5EF4-FFF2-40B4-BE49-F238E27FC236}">
                <a16:creationId xmlns:a16="http://schemas.microsoft.com/office/drawing/2014/main" id="{28A9F40F-C738-584E-88A0-366E8E5CAE6D}"/>
              </a:ext>
            </a:extLst>
          </p:cNvPr>
          <p:cNvSpPr txBox="1"/>
          <p:nvPr/>
        </p:nvSpPr>
        <p:spPr>
          <a:xfrm>
            <a:off x="1670243" y="3164074"/>
            <a:ext cx="81876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&lt; 50</a:t>
            </a:r>
          </a:p>
        </p:txBody>
      </p:sp>
      <p:sp>
        <p:nvSpPr>
          <p:cNvPr id="18" name="Textfeld 17">
            <a:extLst>
              <a:ext uri="{FF2B5EF4-FFF2-40B4-BE49-F238E27FC236}">
                <a16:creationId xmlns:a16="http://schemas.microsoft.com/office/drawing/2014/main" id="{D0A56254-85A9-F642-B2DE-B7E3AFF3EFB7}"/>
              </a:ext>
            </a:extLst>
          </p:cNvPr>
          <p:cNvSpPr txBox="1"/>
          <p:nvPr/>
        </p:nvSpPr>
        <p:spPr>
          <a:xfrm>
            <a:off x="6338449" y="3175974"/>
            <a:ext cx="818768"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&lt; 45</a:t>
            </a:r>
          </a:p>
        </p:txBody>
      </p:sp>
      <p:sp>
        <p:nvSpPr>
          <p:cNvPr id="19" name="Textfeld 18">
            <a:extLst>
              <a:ext uri="{FF2B5EF4-FFF2-40B4-BE49-F238E27FC236}">
                <a16:creationId xmlns:a16="http://schemas.microsoft.com/office/drawing/2014/main" id="{5A56B3B8-0FDB-D242-A01D-C36DA507E4E2}"/>
              </a:ext>
            </a:extLst>
          </p:cNvPr>
          <p:cNvSpPr txBox="1"/>
          <p:nvPr/>
        </p:nvSpPr>
        <p:spPr>
          <a:xfrm>
            <a:off x="7987423" y="2209047"/>
            <a:ext cx="1872583"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Wurzelknoten</a:t>
            </a:r>
          </a:p>
        </p:txBody>
      </p:sp>
      <p:sp>
        <p:nvSpPr>
          <p:cNvPr id="20" name="Textfeld 19">
            <a:extLst>
              <a:ext uri="{FF2B5EF4-FFF2-40B4-BE49-F238E27FC236}">
                <a16:creationId xmlns:a16="http://schemas.microsoft.com/office/drawing/2014/main" id="{18C57180-B764-A046-A70A-3490F33411B1}"/>
              </a:ext>
            </a:extLst>
          </p:cNvPr>
          <p:cNvSpPr txBox="1"/>
          <p:nvPr/>
        </p:nvSpPr>
        <p:spPr>
          <a:xfrm>
            <a:off x="9281233" y="3452483"/>
            <a:ext cx="1158605"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Knoten</a:t>
            </a:r>
          </a:p>
        </p:txBody>
      </p:sp>
      <p:sp>
        <p:nvSpPr>
          <p:cNvPr id="27" name="Textfeld 26">
            <a:extLst>
              <a:ext uri="{FF2B5EF4-FFF2-40B4-BE49-F238E27FC236}">
                <a16:creationId xmlns:a16="http://schemas.microsoft.com/office/drawing/2014/main" id="{400C5FFB-6EA8-CE4E-9187-3A488D074EF0}"/>
              </a:ext>
            </a:extLst>
          </p:cNvPr>
          <p:cNvSpPr txBox="1"/>
          <p:nvPr/>
        </p:nvSpPr>
        <p:spPr>
          <a:xfrm>
            <a:off x="8049102" y="2692933"/>
            <a:ext cx="1017541"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Zweig</a:t>
            </a:r>
          </a:p>
        </p:txBody>
      </p:sp>
      <p:sp>
        <p:nvSpPr>
          <p:cNvPr id="28" name="Textfeld 27">
            <a:extLst>
              <a:ext uri="{FF2B5EF4-FFF2-40B4-BE49-F238E27FC236}">
                <a16:creationId xmlns:a16="http://schemas.microsoft.com/office/drawing/2014/main" id="{42344610-FD1A-6340-A018-4CF40B633AA2}"/>
              </a:ext>
            </a:extLst>
          </p:cNvPr>
          <p:cNvSpPr txBox="1"/>
          <p:nvPr/>
        </p:nvSpPr>
        <p:spPr>
          <a:xfrm>
            <a:off x="10295528" y="5553448"/>
            <a:ext cx="876477"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Blatt</a:t>
            </a:r>
          </a:p>
        </p:txBody>
      </p:sp>
      <p:sp>
        <p:nvSpPr>
          <p:cNvPr id="29" name="Textfeld 28">
            <a:extLst>
              <a:ext uri="{FF2B5EF4-FFF2-40B4-BE49-F238E27FC236}">
                <a16:creationId xmlns:a16="http://schemas.microsoft.com/office/drawing/2014/main" id="{422BB2D7-A3EC-414C-8BC7-C30DD8217840}"/>
              </a:ext>
            </a:extLst>
          </p:cNvPr>
          <p:cNvSpPr txBox="1"/>
          <p:nvPr/>
        </p:nvSpPr>
        <p:spPr>
          <a:xfrm>
            <a:off x="9316459" y="4231338"/>
            <a:ext cx="1017541"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Zweig</a:t>
            </a:r>
          </a:p>
        </p:txBody>
      </p:sp>
      <p:cxnSp>
        <p:nvCxnSpPr>
          <p:cNvPr id="35" name="Gewinkelte Verbindung 34">
            <a:extLst>
              <a:ext uri="{FF2B5EF4-FFF2-40B4-BE49-F238E27FC236}">
                <a16:creationId xmlns:a16="http://schemas.microsoft.com/office/drawing/2014/main" id="{54EF60B1-F29B-EF42-A459-7F3CA7A7FFB1}"/>
              </a:ext>
            </a:extLst>
          </p:cNvPr>
          <p:cNvCxnSpPr>
            <a:stCxn id="6" idx="3"/>
            <a:endCxn id="8" idx="0"/>
          </p:cNvCxnSpPr>
          <p:nvPr/>
        </p:nvCxnSpPr>
        <p:spPr>
          <a:xfrm>
            <a:off x="6095922" y="2698102"/>
            <a:ext cx="1826182" cy="667398"/>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6" name="Gewinkelte Verbindung 35">
            <a:extLst>
              <a:ext uri="{FF2B5EF4-FFF2-40B4-BE49-F238E27FC236}">
                <a16:creationId xmlns:a16="http://schemas.microsoft.com/office/drawing/2014/main" id="{52E7E86F-23F7-144F-BF71-8C09DC6EE20C}"/>
              </a:ext>
            </a:extLst>
          </p:cNvPr>
          <p:cNvCxnSpPr>
            <a:cxnSpLocks/>
            <a:stCxn id="6" idx="1"/>
            <a:endCxn id="7" idx="0"/>
          </p:cNvCxnSpPr>
          <p:nvPr/>
        </p:nvCxnSpPr>
        <p:spPr>
          <a:xfrm rot="10800000" flipV="1">
            <a:off x="3316319" y="2698102"/>
            <a:ext cx="1826183" cy="667398"/>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40" name="Gewinkelte Verbindung 39">
            <a:extLst>
              <a:ext uri="{FF2B5EF4-FFF2-40B4-BE49-F238E27FC236}">
                <a16:creationId xmlns:a16="http://schemas.microsoft.com/office/drawing/2014/main" id="{5CE4C4F3-F65C-3B4C-90A5-B6425C57C58B}"/>
              </a:ext>
            </a:extLst>
          </p:cNvPr>
          <p:cNvCxnSpPr>
            <a:cxnSpLocks/>
            <a:stCxn id="7" idx="1"/>
            <a:endCxn id="9" idx="0"/>
          </p:cNvCxnSpPr>
          <p:nvPr/>
        </p:nvCxnSpPr>
        <p:spPr>
          <a:xfrm rot="10800000" flipV="1">
            <a:off x="2065486" y="3687809"/>
            <a:ext cx="831830" cy="1655546"/>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43" name="Gewinkelte Verbindung 42">
            <a:extLst>
              <a:ext uri="{FF2B5EF4-FFF2-40B4-BE49-F238E27FC236}">
                <a16:creationId xmlns:a16="http://schemas.microsoft.com/office/drawing/2014/main" id="{FE65C554-09AB-4745-8410-C70AABF9DD91}"/>
              </a:ext>
            </a:extLst>
          </p:cNvPr>
          <p:cNvCxnSpPr>
            <a:cxnSpLocks/>
            <a:stCxn id="7" idx="3"/>
            <a:endCxn id="10" idx="0"/>
          </p:cNvCxnSpPr>
          <p:nvPr/>
        </p:nvCxnSpPr>
        <p:spPr>
          <a:xfrm>
            <a:off x="3735320" y="3687809"/>
            <a:ext cx="732445" cy="1655546"/>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46" name="Gewinkelte Verbindung 45">
            <a:extLst>
              <a:ext uri="{FF2B5EF4-FFF2-40B4-BE49-F238E27FC236}">
                <a16:creationId xmlns:a16="http://schemas.microsoft.com/office/drawing/2014/main" id="{C9BC7D7A-4843-624E-A5C6-1566F34A808C}"/>
              </a:ext>
            </a:extLst>
          </p:cNvPr>
          <p:cNvCxnSpPr>
            <a:cxnSpLocks/>
            <a:stCxn id="8" idx="1"/>
            <a:endCxn id="11" idx="0"/>
          </p:cNvCxnSpPr>
          <p:nvPr/>
        </p:nvCxnSpPr>
        <p:spPr>
          <a:xfrm rot="10800000" flipV="1">
            <a:off x="6770658" y="3687809"/>
            <a:ext cx="732444" cy="1652728"/>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49" name="Gewinkelte Verbindung 48">
            <a:extLst>
              <a:ext uri="{FF2B5EF4-FFF2-40B4-BE49-F238E27FC236}">
                <a16:creationId xmlns:a16="http://schemas.microsoft.com/office/drawing/2014/main" id="{DBB18845-6DA2-CA4F-8B92-CF977CE7469B}"/>
              </a:ext>
            </a:extLst>
          </p:cNvPr>
          <p:cNvCxnSpPr>
            <a:cxnSpLocks/>
            <a:stCxn id="8" idx="3"/>
            <a:endCxn id="12" idx="0"/>
          </p:cNvCxnSpPr>
          <p:nvPr/>
        </p:nvCxnSpPr>
        <p:spPr>
          <a:xfrm>
            <a:off x="8341106" y="3687809"/>
            <a:ext cx="831831" cy="1652728"/>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53" name="Textfeld 52">
            <a:extLst>
              <a:ext uri="{FF2B5EF4-FFF2-40B4-BE49-F238E27FC236}">
                <a16:creationId xmlns:a16="http://schemas.microsoft.com/office/drawing/2014/main" id="{D3394FD1-EC6C-914B-82E8-A6D5300A44F8}"/>
              </a:ext>
            </a:extLst>
          </p:cNvPr>
          <p:cNvSpPr txBox="1"/>
          <p:nvPr/>
        </p:nvSpPr>
        <p:spPr>
          <a:xfrm>
            <a:off x="469634" y="3452483"/>
            <a:ext cx="897957" cy="644618"/>
          </a:xfrm>
          <a:prstGeom prst="rect">
            <a:avLst/>
          </a:prstGeom>
          <a:noFill/>
        </p:spPr>
        <p:txBody>
          <a:bodyPr vert="horz" wrap="none" lIns="180000" tIns="180000" rIns="180000" bIns="180000" rtlCol="0" anchor="t" anchorCtr="0">
            <a:spAutoFit/>
          </a:bodyPr>
          <a:lstStyle/>
          <a:p>
            <a:pPr>
              <a:lnSpc>
                <a:spcPct val="110000"/>
              </a:lnSpc>
            </a:pPr>
            <a:r>
              <a:rPr lang="de-DE" b="1" dirty="0">
                <a:solidFill>
                  <a:schemeClr val="accent1"/>
                </a:solidFill>
                <a:latin typeface="Arial Standard" charset="0"/>
              </a:rPr>
              <a:t>Tiefe</a:t>
            </a:r>
          </a:p>
        </p:txBody>
      </p:sp>
      <p:cxnSp>
        <p:nvCxnSpPr>
          <p:cNvPr id="55" name="Gerade Verbindung mit Pfeil 54">
            <a:extLst>
              <a:ext uri="{FF2B5EF4-FFF2-40B4-BE49-F238E27FC236}">
                <a16:creationId xmlns:a16="http://schemas.microsoft.com/office/drawing/2014/main" id="{EF63EC29-69EA-0045-96B0-A8AFA65616AB}"/>
              </a:ext>
            </a:extLst>
          </p:cNvPr>
          <p:cNvCxnSpPr/>
          <p:nvPr/>
        </p:nvCxnSpPr>
        <p:spPr>
          <a:xfrm>
            <a:off x="1265991" y="2531356"/>
            <a:ext cx="0" cy="251054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59720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B5128B-ABCA-AA4B-B224-700FC5AB7C82}"/>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A3805603-B8F1-0541-82D9-A936B289EA18}"/>
              </a:ext>
            </a:extLst>
          </p:cNvPr>
          <p:cNvSpPr>
            <a:spLocks noGrp="1"/>
          </p:cNvSpPr>
          <p:nvPr>
            <p:ph type="body" sz="quarter" idx="13"/>
          </p:nvPr>
        </p:nvSpPr>
        <p:spPr/>
        <p:txBody>
          <a:bodyPr/>
          <a:lstStyle/>
          <a:p>
            <a:r>
              <a:rPr lang="de-DE" dirty="0"/>
              <a:t>Modellierung - Entscheidungsbäume</a:t>
            </a:r>
          </a:p>
        </p:txBody>
      </p:sp>
      <p:pic>
        <p:nvPicPr>
          <p:cNvPr id="32" name="Grafik 31">
            <a:extLst>
              <a:ext uri="{FF2B5EF4-FFF2-40B4-BE49-F238E27FC236}">
                <a16:creationId xmlns:a16="http://schemas.microsoft.com/office/drawing/2014/main" id="{0D82BC30-305B-6046-8C10-C2BA5CC041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881" y="2663638"/>
            <a:ext cx="6604462" cy="2882900"/>
          </a:xfrm>
          <a:prstGeom prst="rect">
            <a:avLst/>
          </a:prstGeom>
        </p:spPr>
      </p:pic>
      <p:grpSp>
        <p:nvGrpSpPr>
          <p:cNvPr id="55" name="Gruppieren 54">
            <a:extLst>
              <a:ext uri="{FF2B5EF4-FFF2-40B4-BE49-F238E27FC236}">
                <a16:creationId xmlns:a16="http://schemas.microsoft.com/office/drawing/2014/main" id="{0AA8DC10-FF94-4845-8F93-E7630AAB7C36}"/>
              </a:ext>
            </a:extLst>
          </p:cNvPr>
          <p:cNvGrpSpPr>
            <a:grpSpLocks noChangeAspect="1"/>
          </p:cNvGrpSpPr>
          <p:nvPr/>
        </p:nvGrpSpPr>
        <p:grpSpPr>
          <a:xfrm>
            <a:off x="7454900" y="2266008"/>
            <a:ext cx="3429000" cy="3429000"/>
            <a:chOff x="7467600" y="1536700"/>
            <a:chExt cx="2514600" cy="2514600"/>
          </a:xfrm>
        </p:grpSpPr>
        <p:cxnSp>
          <p:nvCxnSpPr>
            <p:cNvPr id="35" name="Gerade Verbindung mit Pfeil 34">
              <a:extLst>
                <a:ext uri="{FF2B5EF4-FFF2-40B4-BE49-F238E27FC236}">
                  <a16:creationId xmlns:a16="http://schemas.microsoft.com/office/drawing/2014/main" id="{8DE695F3-EA32-B349-9D42-55B16E60D7F4}"/>
                </a:ext>
              </a:extLst>
            </p:cNvPr>
            <p:cNvCxnSpPr>
              <a:cxnSpLocks noChangeAspect="1"/>
            </p:cNvCxnSpPr>
            <p:nvPr/>
          </p:nvCxnSpPr>
          <p:spPr>
            <a:xfrm flipV="1">
              <a:off x="7467600" y="1536700"/>
              <a:ext cx="0" cy="251460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8" name="Gerade Verbindung mit Pfeil 37">
              <a:extLst>
                <a:ext uri="{FF2B5EF4-FFF2-40B4-BE49-F238E27FC236}">
                  <a16:creationId xmlns:a16="http://schemas.microsoft.com/office/drawing/2014/main" id="{91F81E4D-AE6D-B74A-84CE-F6A756F9C5F8}"/>
                </a:ext>
              </a:extLst>
            </p:cNvPr>
            <p:cNvCxnSpPr>
              <a:cxnSpLocks noChangeAspect="1"/>
            </p:cNvCxnSpPr>
            <p:nvPr/>
          </p:nvCxnSpPr>
          <p:spPr>
            <a:xfrm rot="5400000" flipV="1">
              <a:off x="8724900" y="2794000"/>
              <a:ext cx="0" cy="251460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41" name="Gerade Verbindung 40">
              <a:extLst>
                <a:ext uri="{FF2B5EF4-FFF2-40B4-BE49-F238E27FC236}">
                  <a16:creationId xmlns:a16="http://schemas.microsoft.com/office/drawing/2014/main" id="{4AD2D382-50A7-2A4F-A12B-92BFCC3C818E}"/>
                </a:ext>
              </a:extLst>
            </p:cNvPr>
            <p:cNvCxnSpPr>
              <a:cxnSpLocks noChangeAspect="1"/>
            </p:cNvCxnSpPr>
            <p:nvPr/>
          </p:nvCxnSpPr>
          <p:spPr>
            <a:xfrm flipV="1">
              <a:off x="8724900" y="1790700"/>
              <a:ext cx="0" cy="2260600"/>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2" name="Gerade Verbindung 41">
              <a:extLst>
                <a:ext uri="{FF2B5EF4-FFF2-40B4-BE49-F238E27FC236}">
                  <a16:creationId xmlns:a16="http://schemas.microsoft.com/office/drawing/2014/main" id="{6AC84435-D008-C14B-BA8F-96469E715FC9}"/>
                </a:ext>
              </a:extLst>
            </p:cNvPr>
            <p:cNvCxnSpPr>
              <a:cxnSpLocks noChangeAspect="1"/>
            </p:cNvCxnSpPr>
            <p:nvPr/>
          </p:nvCxnSpPr>
          <p:spPr>
            <a:xfrm>
              <a:off x="7467600" y="2476500"/>
              <a:ext cx="1257300" cy="0"/>
            </a:xfrm>
            <a:prstGeom prst="line">
              <a:avLst/>
            </a:prstGeom>
            <a:ln w="317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 name="Gerade Verbindung 43">
              <a:extLst>
                <a:ext uri="{FF2B5EF4-FFF2-40B4-BE49-F238E27FC236}">
                  <a16:creationId xmlns:a16="http://schemas.microsoft.com/office/drawing/2014/main" id="{C1DC4C5B-A621-134B-AEBD-56E26F9FCEF0}"/>
                </a:ext>
              </a:extLst>
            </p:cNvPr>
            <p:cNvCxnSpPr>
              <a:cxnSpLocks noChangeAspect="1"/>
            </p:cNvCxnSpPr>
            <p:nvPr/>
          </p:nvCxnSpPr>
          <p:spPr>
            <a:xfrm>
              <a:off x="8724900" y="2794000"/>
              <a:ext cx="1257300" cy="0"/>
            </a:xfrm>
            <a:prstGeom prst="line">
              <a:avLst/>
            </a:prstGeom>
            <a:ln w="3175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45" name="Textfeld 44">
            <a:extLst>
              <a:ext uri="{FF2B5EF4-FFF2-40B4-BE49-F238E27FC236}">
                <a16:creationId xmlns:a16="http://schemas.microsoft.com/office/drawing/2014/main" id="{C4ADDC8B-F19A-784D-9677-6814494D9A14}"/>
              </a:ext>
            </a:extLst>
          </p:cNvPr>
          <p:cNvSpPr txBox="1"/>
          <p:nvPr/>
        </p:nvSpPr>
        <p:spPr>
          <a:xfrm>
            <a:off x="6642198" y="2240637"/>
            <a:ext cx="83800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Alter</a:t>
            </a:r>
          </a:p>
        </p:txBody>
      </p:sp>
      <p:sp>
        <p:nvSpPr>
          <p:cNvPr id="46" name="Textfeld 45">
            <a:extLst>
              <a:ext uri="{FF2B5EF4-FFF2-40B4-BE49-F238E27FC236}">
                <a16:creationId xmlns:a16="http://schemas.microsoft.com/office/drawing/2014/main" id="{5AAE5B16-1953-274B-9E15-0EE5C3462AB2}"/>
              </a:ext>
            </a:extLst>
          </p:cNvPr>
          <p:cNvSpPr txBox="1"/>
          <p:nvPr/>
        </p:nvSpPr>
        <p:spPr>
          <a:xfrm>
            <a:off x="10024519" y="5611028"/>
            <a:ext cx="95342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Saldo</a:t>
            </a:r>
          </a:p>
        </p:txBody>
      </p:sp>
      <p:sp>
        <p:nvSpPr>
          <p:cNvPr id="47" name="Textfeld 46">
            <a:extLst>
              <a:ext uri="{FF2B5EF4-FFF2-40B4-BE49-F238E27FC236}">
                <a16:creationId xmlns:a16="http://schemas.microsoft.com/office/drawing/2014/main" id="{A281DED5-987A-8244-BCB0-880A5B667CED}"/>
              </a:ext>
            </a:extLst>
          </p:cNvPr>
          <p:cNvSpPr txBox="1"/>
          <p:nvPr/>
        </p:nvSpPr>
        <p:spPr>
          <a:xfrm>
            <a:off x="8733840" y="5650973"/>
            <a:ext cx="910140"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50.000</a:t>
            </a:r>
          </a:p>
        </p:txBody>
      </p:sp>
      <p:sp>
        <p:nvSpPr>
          <p:cNvPr id="48" name="Textfeld 47">
            <a:extLst>
              <a:ext uri="{FF2B5EF4-FFF2-40B4-BE49-F238E27FC236}">
                <a16:creationId xmlns:a16="http://schemas.microsoft.com/office/drawing/2014/main" id="{7B926EE2-1F03-BC42-B055-8A262D5D276F}"/>
              </a:ext>
            </a:extLst>
          </p:cNvPr>
          <p:cNvSpPr txBox="1"/>
          <p:nvPr/>
        </p:nvSpPr>
        <p:spPr>
          <a:xfrm>
            <a:off x="6830855" y="3256502"/>
            <a:ext cx="562288"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50</a:t>
            </a:r>
          </a:p>
        </p:txBody>
      </p:sp>
      <p:sp>
        <p:nvSpPr>
          <p:cNvPr id="49" name="Textfeld 48">
            <a:extLst>
              <a:ext uri="{FF2B5EF4-FFF2-40B4-BE49-F238E27FC236}">
                <a16:creationId xmlns:a16="http://schemas.microsoft.com/office/drawing/2014/main" id="{6FB81ABC-03F6-364D-8659-B2D2AC4AE5DB}"/>
              </a:ext>
            </a:extLst>
          </p:cNvPr>
          <p:cNvSpPr txBox="1"/>
          <p:nvPr/>
        </p:nvSpPr>
        <p:spPr>
          <a:xfrm>
            <a:off x="6830854" y="3686375"/>
            <a:ext cx="562288" cy="582102"/>
          </a:xfrm>
          <a:prstGeom prst="rect">
            <a:avLst/>
          </a:prstGeom>
          <a:noFill/>
        </p:spPr>
        <p:txBody>
          <a:bodyPr vert="horz" wrap="none" lIns="180000" tIns="180000" rIns="180000" bIns="180000" rtlCol="0" anchor="t" anchorCtr="0">
            <a:spAutoFit/>
          </a:bodyPr>
          <a:lstStyle/>
          <a:p>
            <a:pPr>
              <a:lnSpc>
                <a:spcPct val="110000"/>
              </a:lnSpc>
            </a:pPr>
            <a:r>
              <a:rPr lang="de-DE" sz="1400" dirty="0">
                <a:latin typeface="Arial Standard" charset="0"/>
              </a:rPr>
              <a:t>45</a:t>
            </a:r>
          </a:p>
        </p:txBody>
      </p:sp>
      <p:sp>
        <p:nvSpPr>
          <p:cNvPr id="56" name="Kreuz 55">
            <a:extLst>
              <a:ext uri="{FF2B5EF4-FFF2-40B4-BE49-F238E27FC236}">
                <a16:creationId xmlns:a16="http://schemas.microsoft.com/office/drawing/2014/main" id="{E0372922-A8DA-6849-9E95-B6EB3B6F1892}"/>
              </a:ext>
            </a:extLst>
          </p:cNvPr>
          <p:cNvSpPr>
            <a:spLocks noChangeAspect="1"/>
          </p:cNvSpPr>
          <p:nvPr/>
        </p:nvSpPr>
        <p:spPr>
          <a:xfrm>
            <a:off x="9643980" y="3817921"/>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7" name="Kreuz 56">
            <a:extLst>
              <a:ext uri="{FF2B5EF4-FFF2-40B4-BE49-F238E27FC236}">
                <a16:creationId xmlns:a16="http://schemas.microsoft.com/office/drawing/2014/main" id="{817F3B29-0DF3-3D44-8614-6948111B6EA6}"/>
              </a:ext>
            </a:extLst>
          </p:cNvPr>
          <p:cNvSpPr>
            <a:spLocks noChangeAspect="1"/>
          </p:cNvSpPr>
          <p:nvPr/>
        </p:nvSpPr>
        <p:spPr>
          <a:xfrm>
            <a:off x="9446307" y="3434989"/>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8" name="Kreuz 57">
            <a:extLst>
              <a:ext uri="{FF2B5EF4-FFF2-40B4-BE49-F238E27FC236}">
                <a16:creationId xmlns:a16="http://schemas.microsoft.com/office/drawing/2014/main" id="{8B580719-09D0-9D41-B947-F361363E5DD4}"/>
              </a:ext>
            </a:extLst>
          </p:cNvPr>
          <p:cNvSpPr>
            <a:spLocks noChangeAspect="1"/>
          </p:cNvSpPr>
          <p:nvPr/>
        </p:nvSpPr>
        <p:spPr>
          <a:xfrm>
            <a:off x="10024519" y="2794047"/>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9" name="Kreuz 58">
            <a:extLst>
              <a:ext uri="{FF2B5EF4-FFF2-40B4-BE49-F238E27FC236}">
                <a16:creationId xmlns:a16="http://schemas.microsoft.com/office/drawing/2014/main" id="{D92D24C0-137B-4944-9102-A49F61E9C974}"/>
              </a:ext>
            </a:extLst>
          </p:cNvPr>
          <p:cNvSpPr>
            <a:spLocks noChangeAspect="1"/>
          </p:cNvSpPr>
          <p:nvPr/>
        </p:nvSpPr>
        <p:spPr>
          <a:xfrm>
            <a:off x="10042675" y="3278645"/>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0" name="Kreuz 59">
            <a:extLst>
              <a:ext uri="{FF2B5EF4-FFF2-40B4-BE49-F238E27FC236}">
                <a16:creationId xmlns:a16="http://schemas.microsoft.com/office/drawing/2014/main" id="{834A106F-75E3-BC4C-8EA3-15EFECA5CB83}"/>
              </a:ext>
            </a:extLst>
          </p:cNvPr>
          <p:cNvSpPr>
            <a:spLocks noChangeAspect="1"/>
          </p:cNvSpPr>
          <p:nvPr/>
        </p:nvSpPr>
        <p:spPr>
          <a:xfrm>
            <a:off x="10206472" y="3132643"/>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1" name="Kreuz 60">
            <a:extLst>
              <a:ext uri="{FF2B5EF4-FFF2-40B4-BE49-F238E27FC236}">
                <a16:creationId xmlns:a16="http://schemas.microsoft.com/office/drawing/2014/main" id="{8CC7D247-BEAF-6243-BB37-57AFAF06FBBA}"/>
              </a:ext>
            </a:extLst>
          </p:cNvPr>
          <p:cNvSpPr>
            <a:spLocks noChangeAspect="1"/>
          </p:cNvSpPr>
          <p:nvPr/>
        </p:nvSpPr>
        <p:spPr>
          <a:xfrm>
            <a:off x="9960776" y="3515652"/>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2" name="Kreuz 61">
            <a:extLst>
              <a:ext uri="{FF2B5EF4-FFF2-40B4-BE49-F238E27FC236}">
                <a16:creationId xmlns:a16="http://schemas.microsoft.com/office/drawing/2014/main" id="{3017235B-C431-AE48-BDF5-6C313734D885}"/>
              </a:ext>
            </a:extLst>
          </p:cNvPr>
          <p:cNvSpPr>
            <a:spLocks noChangeAspect="1"/>
          </p:cNvSpPr>
          <p:nvPr/>
        </p:nvSpPr>
        <p:spPr>
          <a:xfrm>
            <a:off x="9780955" y="3050744"/>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3" name="Kreuz 62">
            <a:extLst>
              <a:ext uri="{FF2B5EF4-FFF2-40B4-BE49-F238E27FC236}">
                <a16:creationId xmlns:a16="http://schemas.microsoft.com/office/drawing/2014/main" id="{94F39B61-4C19-B24E-8028-D6DA13223A8C}"/>
              </a:ext>
            </a:extLst>
          </p:cNvPr>
          <p:cNvSpPr>
            <a:spLocks noChangeAspect="1"/>
          </p:cNvSpPr>
          <p:nvPr/>
        </p:nvSpPr>
        <p:spPr>
          <a:xfrm>
            <a:off x="9748018" y="3271140"/>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4" name="Kreuz 63">
            <a:extLst>
              <a:ext uri="{FF2B5EF4-FFF2-40B4-BE49-F238E27FC236}">
                <a16:creationId xmlns:a16="http://schemas.microsoft.com/office/drawing/2014/main" id="{C991F9DE-3ABD-C343-95ED-029AAEB71ECE}"/>
              </a:ext>
            </a:extLst>
          </p:cNvPr>
          <p:cNvSpPr>
            <a:spLocks noChangeAspect="1"/>
          </p:cNvSpPr>
          <p:nvPr/>
        </p:nvSpPr>
        <p:spPr>
          <a:xfrm>
            <a:off x="8651941" y="3118319"/>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5" name="Kreuz 64">
            <a:extLst>
              <a:ext uri="{FF2B5EF4-FFF2-40B4-BE49-F238E27FC236}">
                <a16:creationId xmlns:a16="http://schemas.microsoft.com/office/drawing/2014/main" id="{E6368B2B-A2E8-4045-B605-26DC1E9CBCC5}"/>
              </a:ext>
            </a:extLst>
          </p:cNvPr>
          <p:cNvSpPr>
            <a:spLocks noChangeAspect="1"/>
          </p:cNvSpPr>
          <p:nvPr/>
        </p:nvSpPr>
        <p:spPr>
          <a:xfrm>
            <a:off x="8310019" y="2820341"/>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6" name="Kreuz 65">
            <a:extLst>
              <a:ext uri="{FF2B5EF4-FFF2-40B4-BE49-F238E27FC236}">
                <a16:creationId xmlns:a16="http://schemas.microsoft.com/office/drawing/2014/main" id="{FE4D3E77-4D97-7C43-BC0A-87CC96A33D6D}"/>
              </a:ext>
            </a:extLst>
          </p:cNvPr>
          <p:cNvSpPr>
            <a:spLocks noChangeAspect="1"/>
          </p:cNvSpPr>
          <p:nvPr/>
        </p:nvSpPr>
        <p:spPr>
          <a:xfrm>
            <a:off x="9553498" y="4253558"/>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7" name="Kreuz 66">
            <a:extLst>
              <a:ext uri="{FF2B5EF4-FFF2-40B4-BE49-F238E27FC236}">
                <a16:creationId xmlns:a16="http://schemas.microsoft.com/office/drawing/2014/main" id="{E070F20D-146B-0141-80EE-2E3DD0487263}"/>
              </a:ext>
            </a:extLst>
          </p:cNvPr>
          <p:cNvSpPr>
            <a:spLocks noChangeAspect="1"/>
          </p:cNvSpPr>
          <p:nvPr/>
        </p:nvSpPr>
        <p:spPr>
          <a:xfrm>
            <a:off x="10051258" y="4593939"/>
            <a:ext cx="163797" cy="163797"/>
          </a:xfrm>
          <a:prstGeom prst="plus">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9" name="Oval 68">
            <a:extLst>
              <a:ext uri="{FF2B5EF4-FFF2-40B4-BE49-F238E27FC236}">
                <a16:creationId xmlns:a16="http://schemas.microsoft.com/office/drawing/2014/main" id="{2FE353ED-6DAF-2B43-ABED-2D29E36E479B}"/>
              </a:ext>
            </a:extLst>
          </p:cNvPr>
          <p:cNvSpPr>
            <a:spLocks noChangeAspect="1"/>
          </p:cNvSpPr>
          <p:nvPr/>
        </p:nvSpPr>
        <p:spPr>
          <a:xfrm>
            <a:off x="7972218" y="3977431"/>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0" name="Oval 69">
            <a:extLst>
              <a:ext uri="{FF2B5EF4-FFF2-40B4-BE49-F238E27FC236}">
                <a16:creationId xmlns:a16="http://schemas.microsoft.com/office/drawing/2014/main" id="{2ABAB6AB-1DFF-0245-AC15-A8D40A6ADC32}"/>
              </a:ext>
            </a:extLst>
          </p:cNvPr>
          <p:cNvSpPr>
            <a:spLocks noChangeAspect="1"/>
          </p:cNvSpPr>
          <p:nvPr/>
        </p:nvSpPr>
        <p:spPr>
          <a:xfrm>
            <a:off x="8124618" y="4129831"/>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1" name="Oval 70">
            <a:extLst>
              <a:ext uri="{FF2B5EF4-FFF2-40B4-BE49-F238E27FC236}">
                <a16:creationId xmlns:a16="http://schemas.microsoft.com/office/drawing/2014/main" id="{71D5D08B-BE50-B840-B2E9-2E8CA0FA0860}"/>
              </a:ext>
            </a:extLst>
          </p:cNvPr>
          <p:cNvSpPr>
            <a:spLocks noChangeAspect="1"/>
          </p:cNvSpPr>
          <p:nvPr/>
        </p:nvSpPr>
        <p:spPr>
          <a:xfrm>
            <a:off x="8172934" y="448744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2" name="Oval 71">
            <a:extLst>
              <a:ext uri="{FF2B5EF4-FFF2-40B4-BE49-F238E27FC236}">
                <a16:creationId xmlns:a16="http://schemas.microsoft.com/office/drawing/2014/main" id="{F0F2EC1C-D5DD-364E-8501-B8567855E5D5}"/>
              </a:ext>
            </a:extLst>
          </p:cNvPr>
          <p:cNvSpPr>
            <a:spLocks noChangeAspect="1"/>
          </p:cNvSpPr>
          <p:nvPr/>
        </p:nvSpPr>
        <p:spPr>
          <a:xfrm>
            <a:off x="8680981" y="4498432"/>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3" name="Oval 72">
            <a:extLst>
              <a:ext uri="{FF2B5EF4-FFF2-40B4-BE49-F238E27FC236}">
                <a16:creationId xmlns:a16="http://schemas.microsoft.com/office/drawing/2014/main" id="{7388FFF5-0062-1144-AD2F-B219B3A160EB}"/>
              </a:ext>
            </a:extLst>
          </p:cNvPr>
          <p:cNvSpPr>
            <a:spLocks noChangeAspect="1"/>
          </p:cNvSpPr>
          <p:nvPr/>
        </p:nvSpPr>
        <p:spPr>
          <a:xfrm>
            <a:off x="8101079" y="4830520"/>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4" name="Oval 73">
            <a:extLst>
              <a:ext uri="{FF2B5EF4-FFF2-40B4-BE49-F238E27FC236}">
                <a16:creationId xmlns:a16="http://schemas.microsoft.com/office/drawing/2014/main" id="{F1ABFDB0-989D-BC43-A4CB-DCDDEC8F839C}"/>
              </a:ext>
            </a:extLst>
          </p:cNvPr>
          <p:cNvSpPr>
            <a:spLocks noChangeAspect="1"/>
          </p:cNvSpPr>
          <p:nvPr/>
        </p:nvSpPr>
        <p:spPr>
          <a:xfrm>
            <a:off x="7943948" y="5237808"/>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5" name="Oval 74">
            <a:extLst>
              <a:ext uri="{FF2B5EF4-FFF2-40B4-BE49-F238E27FC236}">
                <a16:creationId xmlns:a16="http://schemas.microsoft.com/office/drawing/2014/main" id="{6266A2FF-1BD4-9B43-B21B-D9E24D40BB3C}"/>
              </a:ext>
            </a:extLst>
          </p:cNvPr>
          <p:cNvSpPr>
            <a:spLocks noChangeAspect="1"/>
          </p:cNvSpPr>
          <p:nvPr/>
        </p:nvSpPr>
        <p:spPr>
          <a:xfrm>
            <a:off x="8317103" y="4615529"/>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6" name="Oval 75">
            <a:extLst>
              <a:ext uri="{FF2B5EF4-FFF2-40B4-BE49-F238E27FC236}">
                <a16:creationId xmlns:a16="http://schemas.microsoft.com/office/drawing/2014/main" id="{A66B07F7-A194-3C4B-A379-E4913CFFA170}"/>
              </a:ext>
            </a:extLst>
          </p:cNvPr>
          <p:cNvSpPr>
            <a:spLocks noChangeAspect="1"/>
          </p:cNvSpPr>
          <p:nvPr/>
        </p:nvSpPr>
        <p:spPr>
          <a:xfrm>
            <a:off x="9339075" y="486268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7" name="Oval 76">
            <a:extLst>
              <a:ext uri="{FF2B5EF4-FFF2-40B4-BE49-F238E27FC236}">
                <a16:creationId xmlns:a16="http://schemas.microsoft.com/office/drawing/2014/main" id="{A9CF6F8C-1179-4949-A3EB-C5A8C9FD4286}"/>
              </a:ext>
            </a:extLst>
          </p:cNvPr>
          <p:cNvSpPr>
            <a:spLocks noChangeAspect="1"/>
          </p:cNvSpPr>
          <p:nvPr/>
        </p:nvSpPr>
        <p:spPr>
          <a:xfrm>
            <a:off x="7922492" y="4604063"/>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8" name="Oval 77">
            <a:extLst>
              <a:ext uri="{FF2B5EF4-FFF2-40B4-BE49-F238E27FC236}">
                <a16:creationId xmlns:a16="http://schemas.microsoft.com/office/drawing/2014/main" id="{B320E2C5-AC00-E64F-A1FE-AC20B2707745}"/>
              </a:ext>
            </a:extLst>
          </p:cNvPr>
          <p:cNvSpPr>
            <a:spLocks noChangeAspect="1"/>
          </p:cNvSpPr>
          <p:nvPr/>
        </p:nvSpPr>
        <p:spPr>
          <a:xfrm>
            <a:off x="9608592" y="482173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9" name="Oval 78">
            <a:extLst>
              <a:ext uri="{FF2B5EF4-FFF2-40B4-BE49-F238E27FC236}">
                <a16:creationId xmlns:a16="http://schemas.microsoft.com/office/drawing/2014/main" id="{8B9179D1-0D45-7E4F-917F-616673E9209D}"/>
              </a:ext>
            </a:extLst>
          </p:cNvPr>
          <p:cNvSpPr>
            <a:spLocks noChangeAspect="1"/>
          </p:cNvSpPr>
          <p:nvPr/>
        </p:nvSpPr>
        <p:spPr>
          <a:xfrm>
            <a:off x="9760992" y="497413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0" name="Oval 79">
            <a:extLst>
              <a:ext uri="{FF2B5EF4-FFF2-40B4-BE49-F238E27FC236}">
                <a16:creationId xmlns:a16="http://schemas.microsoft.com/office/drawing/2014/main" id="{3F027210-E9D7-8E49-9C59-D05AA142CC83}"/>
              </a:ext>
            </a:extLst>
          </p:cNvPr>
          <p:cNvSpPr>
            <a:spLocks noChangeAspect="1"/>
          </p:cNvSpPr>
          <p:nvPr/>
        </p:nvSpPr>
        <p:spPr>
          <a:xfrm>
            <a:off x="8892494" y="4933186"/>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1" name="Oval 80">
            <a:extLst>
              <a:ext uri="{FF2B5EF4-FFF2-40B4-BE49-F238E27FC236}">
                <a16:creationId xmlns:a16="http://schemas.microsoft.com/office/drawing/2014/main" id="{C35EDA22-66B7-6648-B3B9-B3FD12346910}"/>
              </a:ext>
            </a:extLst>
          </p:cNvPr>
          <p:cNvSpPr>
            <a:spLocks noChangeAspect="1"/>
          </p:cNvSpPr>
          <p:nvPr/>
        </p:nvSpPr>
        <p:spPr>
          <a:xfrm>
            <a:off x="8266626" y="3244133"/>
            <a:ext cx="81899" cy="81899"/>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mc:AlternateContent xmlns:mc="http://schemas.openxmlformats.org/markup-compatibility/2006" xmlns:a14="http://schemas.microsoft.com/office/drawing/2010/main">
        <mc:Choice Requires="a14">
          <p:sp>
            <p:nvSpPr>
              <p:cNvPr id="83" name="Textfeld 82">
                <a:extLst>
                  <a:ext uri="{FF2B5EF4-FFF2-40B4-BE49-F238E27FC236}">
                    <a16:creationId xmlns:a16="http://schemas.microsoft.com/office/drawing/2014/main" id="{1CA9E7E6-4C43-1441-8F6A-CBEA4E43B390}"/>
                  </a:ext>
                </a:extLst>
              </p:cNvPr>
              <p:cNvSpPr txBox="1"/>
              <p:nvPr/>
            </p:nvSpPr>
            <p:spPr>
              <a:xfrm>
                <a:off x="882520" y="5546538"/>
                <a:ext cx="5224956" cy="630557"/>
              </a:xfrm>
              <a:prstGeom prst="rect">
                <a:avLst/>
              </a:prstGeom>
              <a:noFill/>
            </p:spPr>
            <p:txBody>
              <a:bodyPr vert="horz" wrap="none" lIns="0" tIns="0" rIns="0" bIns="0" rtlCol="0" anchor="t" anchorCtr="0">
                <a:spAutoFit/>
              </a:bodyPr>
              <a:lstStyle/>
              <a:p>
                <a:pPr>
                  <a:lnSpc>
                    <a:spcPct val="110000"/>
                  </a:lnSpc>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𝑝</m:t>
                      </m:r>
                      <m:d>
                        <m:dPr>
                          <m:ctrlPr>
                            <a:rPr lang="de-DE" b="0" i="1" smtClean="0">
                              <a:latin typeface="Cambria Math" panose="02040503050406030204" pitchFamily="18" charset="0"/>
                            </a:rPr>
                          </m:ctrlPr>
                        </m:dPr>
                        <m:e>
                          <m:r>
                            <a:rPr lang="de-DE" b="0" i="1" smtClean="0">
                              <a:latin typeface="Cambria Math" panose="02040503050406030204" pitchFamily="18" charset="0"/>
                            </a:rPr>
                            <m:t>𝐾𝑟𝑒𝑑𝑖𝑡𝑎𝑢𝑠𝑓𝑎𝑙𝑙</m:t>
                          </m:r>
                        </m:e>
                      </m:d>
                      <m:r>
                        <a:rPr lang="de-DE" b="0" i="1" smtClean="0">
                          <a:latin typeface="Cambria Math" panose="02040503050406030204" pitchFamily="18" charset="0"/>
                        </a:rPr>
                        <m:t>=</m:t>
                      </m:r>
                      <m:f>
                        <m:fPr>
                          <m:ctrlPr>
                            <a:rPr lang="de-DE" b="0" i="1" smtClean="0">
                              <a:latin typeface="Cambria Math" panose="02040503050406030204" pitchFamily="18" charset="0"/>
                            </a:rPr>
                          </m:ctrlPr>
                        </m:fPr>
                        <m:num>
                          <m:r>
                            <a:rPr lang="de-DE" b="0" i="1" smtClean="0">
                              <a:latin typeface="Cambria Math" panose="02040503050406030204" pitchFamily="18" charset="0"/>
                            </a:rPr>
                            <m:t>𝑆𝑡𝑖𝑐h𝑝𝑟𝑜𝑏𝑒</m:t>
                          </m:r>
                          <m:r>
                            <a:rPr lang="de-DE" b="0" i="1" smtClean="0">
                              <a:latin typeface="Cambria Math" panose="02040503050406030204" pitchFamily="18" charset="0"/>
                            </a:rPr>
                            <m:t> </m:t>
                          </m:r>
                          <m:r>
                            <a:rPr lang="de-DE" b="0" i="1" smtClean="0">
                              <a:latin typeface="Cambria Math" panose="02040503050406030204" pitchFamily="18" charset="0"/>
                            </a:rPr>
                            <m:t>𝐾𝑟𝑒𝑑𝑖𝑡𝑎𝑢𝑠𝑓𝑎𝑙𝑙</m:t>
                          </m:r>
                        </m:num>
                        <m:den>
                          <m:r>
                            <a:rPr lang="de-DE" b="0" i="1" smtClean="0">
                              <a:latin typeface="Cambria Math" panose="02040503050406030204" pitchFamily="18" charset="0"/>
                            </a:rPr>
                            <m:t>𝑆𝑡𝑖𝑐h𝑝𝑟𝑜𝑏𝑒</m:t>
                          </m:r>
                          <m:r>
                            <a:rPr lang="de-DE" b="0" i="1" smtClean="0">
                              <a:latin typeface="Cambria Math" panose="02040503050406030204" pitchFamily="18" charset="0"/>
                            </a:rPr>
                            <m:t> </m:t>
                          </m:r>
                          <m:r>
                            <a:rPr lang="de-DE" b="0" i="1" smtClean="0">
                              <a:latin typeface="Cambria Math" panose="02040503050406030204" pitchFamily="18" charset="0"/>
                            </a:rPr>
                            <m:t>𝐺𝑒𝑠𝑎𝑚𝑡</m:t>
                          </m:r>
                          <m:r>
                            <a:rPr lang="de-DE" b="0" i="1" smtClean="0">
                              <a:latin typeface="Cambria Math" panose="02040503050406030204" pitchFamily="18" charset="0"/>
                            </a:rPr>
                            <m:t> </m:t>
                          </m:r>
                          <m:r>
                            <a:rPr lang="de-DE" b="0" i="1" smtClean="0">
                              <a:latin typeface="Cambria Math" panose="02040503050406030204" pitchFamily="18" charset="0"/>
                            </a:rPr>
                            <m:t>𝑖𝑛</m:t>
                          </m:r>
                          <m:r>
                            <a:rPr lang="de-DE" b="0" i="1" smtClean="0">
                              <a:latin typeface="Cambria Math" panose="02040503050406030204" pitchFamily="18" charset="0"/>
                            </a:rPr>
                            <m:t> </m:t>
                          </m:r>
                          <m:r>
                            <a:rPr lang="de-DE" b="0" i="1" smtClean="0">
                              <a:latin typeface="Cambria Math" panose="02040503050406030204" pitchFamily="18" charset="0"/>
                            </a:rPr>
                            <m:t>𝐵𝑒𝑟𝑒𝑖𝑐h</m:t>
                          </m:r>
                        </m:den>
                      </m:f>
                    </m:oMath>
                  </m:oMathPara>
                </a14:m>
                <a:endParaRPr lang="de-DE" dirty="0">
                  <a:latin typeface="Arial Standard" charset="0"/>
                </a:endParaRPr>
              </a:p>
            </p:txBody>
          </p:sp>
        </mc:Choice>
        <mc:Fallback xmlns="">
          <p:sp>
            <p:nvSpPr>
              <p:cNvPr id="83" name="Textfeld 82">
                <a:extLst>
                  <a:ext uri="{FF2B5EF4-FFF2-40B4-BE49-F238E27FC236}">
                    <a16:creationId xmlns:a16="http://schemas.microsoft.com/office/drawing/2014/main" id="{1CA9E7E6-4C43-1441-8F6A-CBEA4E43B390}"/>
                  </a:ext>
                </a:extLst>
              </p:cNvPr>
              <p:cNvSpPr txBox="1">
                <a:spLocks noRot="1" noChangeAspect="1" noMove="1" noResize="1" noEditPoints="1" noAdjustHandles="1" noChangeArrowheads="1" noChangeShapeType="1" noTextEdit="1"/>
              </p:cNvSpPr>
              <p:nvPr/>
            </p:nvSpPr>
            <p:spPr>
              <a:xfrm>
                <a:off x="882520" y="5546538"/>
                <a:ext cx="5224956" cy="630557"/>
              </a:xfrm>
              <a:prstGeom prst="rect">
                <a:avLst/>
              </a:prstGeom>
              <a:blipFill>
                <a:blip r:embed="rId4"/>
                <a:stretch>
                  <a:fillRect l="-485" r="-485" b="-15686"/>
                </a:stretch>
              </a:blipFill>
            </p:spPr>
            <p:txBody>
              <a:bodyPr/>
              <a:lstStyle/>
              <a:p>
                <a:r>
                  <a:rPr lang="de-DE">
                    <a:noFill/>
                  </a:rPr>
                  <a:t> </a:t>
                </a:r>
              </a:p>
            </p:txBody>
          </p:sp>
        </mc:Fallback>
      </mc:AlternateContent>
      <p:sp>
        <p:nvSpPr>
          <p:cNvPr id="84" name="Textfeld 83">
            <a:extLst>
              <a:ext uri="{FF2B5EF4-FFF2-40B4-BE49-F238E27FC236}">
                <a16:creationId xmlns:a16="http://schemas.microsoft.com/office/drawing/2014/main" id="{4857FC37-1A62-694F-AB8B-29A43BED9DF5}"/>
              </a:ext>
            </a:extLst>
          </p:cNvPr>
          <p:cNvSpPr txBox="1"/>
          <p:nvPr/>
        </p:nvSpPr>
        <p:spPr>
          <a:xfrm>
            <a:off x="371476" y="1400816"/>
            <a:ext cx="8891491"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Entscheidungsgrenzen sind keine Geraden oder Ebenen sondern Stufen / Bereiche</a:t>
            </a:r>
          </a:p>
        </p:txBody>
      </p:sp>
    </p:spTree>
    <p:extLst>
      <p:ext uri="{BB962C8B-B14F-4D97-AF65-F5344CB8AC3E}">
        <p14:creationId xmlns:p14="http://schemas.microsoft.com/office/powerpoint/2010/main" val="264704847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65E947-BC1C-4645-947E-260E4CA16247}"/>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17EB498D-1C5B-0E4D-8DC3-5106599A7C56}"/>
              </a:ext>
            </a:extLst>
          </p:cNvPr>
          <p:cNvSpPr>
            <a:spLocks noGrp="1"/>
          </p:cNvSpPr>
          <p:nvPr>
            <p:ph type="body" sz="quarter" idx="13"/>
          </p:nvPr>
        </p:nvSpPr>
        <p:spPr/>
        <p:txBody>
          <a:bodyPr/>
          <a:lstStyle/>
          <a:p>
            <a:r>
              <a:rPr lang="de-DE" dirty="0"/>
              <a:t>Modellierung - Random </a:t>
            </a:r>
            <a:r>
              <a:rPr lang="de-DE" dirty="0" err="1"/>
              <a:t>Forest</a:t>
            </a:r>
            <a:endParaRPr lang="de-DE" dirty="0"/>
          </a:p>
        </p:txBody>
      </p:sp>
      <p:sp>
        <p:nvSpPr>
          <p:cNvPr id="9" name="Textfeld 8">
            <a:extLst>
              <a:ext uri="{FF2B5EF4-FFF2-40B4-BE49-F238E27FC236}">
                <a16:creationId xmlns:a16="http://schemas.microsoft.com/office/drawing/2014/main" id="{0EDE3B74-BC58-D94C-9D6C-85BFBB806BEC}"/>
              </a:ext>
            </a:extLst>
          </p:cNvPr>
          <p:cNvSpPr txBox="1"/>
          <p:nvPr/>
        </p:nvSpPr>
        <p:spPr>
          <a:xfrm>
            <a:off x="371476" y="1556029"/>
            <a:ext cx="5281179" cy="1558715"/>
          </a:xfrm>
          <a:prstGeom prst="rect">
            <a:avLst/>
          </a:prstGeom>
          <a:noFill/>
        </p:spPr>
        <p:txBody>
          <a:bodyPr vert="horz" wrap="square" lIns="180000" tIns="180000" rIns="180000" bIns="180000" rtlCol="0" anchor="t" anchorCtr="0">
            <a:spAutoFit/>
          </a:bodyPr>
          <a:lstStyle/>
          <a:p>
            <a:pPr>
              <a:lnSpc>
                <a:spcPct val="110000"/>
              </a:lnSpc>
            </a:pPr>
            <a:r>
              <a:rPr lang="de-DE" dirty="0"/>
              <a:t>Eine </a:t>
            </a:r>
            <a:r>
              <a:rPr lang="de-DE" b="1" dirty="0"/>
              <a:t>Gruppe von </a:t>
            </a:r>
            <a:r>
              <a:rPr lang="de-DE" b="1" dirty="0" err="1"/>
              <a:t>Klassifikatoren</a:t>
            </a:r>
            <a:r>
              <a:rPr lang="de-DE" b="1" dirty="0"/>
              <a:t> </a:t>
            </a:r>
            <a:r>
              <a:rPr lang="de-DE" dirty="0"/>
              <a:t>(oder Regressoren) aus Entscheidungsbäumen, die jeweils auf einer anderen </a:t>
            </a:r>
            <a:r>
              <a:rPr lang="de-DE" b="1" dirty="0"/>
              <a:t>zufälligen Teilmenge des Trainingssatzes trainiert </a:t>
            </a:r>
            <a:r>
              <a:rPr lang="de-DE" dirty="0"/>
              <a:t>wurden.</a:t>
            </a:r>
            <a:endParaRPr lang="de-DE" dirty="0">
              <a:latin typeface="Arial Standard" charset="0"/>
            </a:endParaRPr>
          </a:p>
        </p:txBody>
      </p:sp>
      <p:sp>
        <p:nvSpPr>
          <p:cNvPr id="10" name="Textfeld 9">
            <a:extLst>
              <a:ext uri="{FF2B5EF4-FFF2-40B4-BE49-F238E27FC236}">
                <a16:creationId xmlns:a16="http://schemas.microsoft.com/office/drawing/2014/main" id="{D2AB70FD-8989-2E42-AEF3-961430A38C10}"/>
              </a:ext>
            </a:extLst>
          </p:cNvPr>
          <p:cNvSpPr txBox="1"/>
          <p:nvPr/>
        </p:nvSpPr>
        <p:spPr>
          <a:xfrm>
            <a:off x="371476" y="3041059"/>
            <a:ext cx="5969947" cy="1254016"/>
          </a:xfrm>
          <a:prstGeom prst="rect">
            <a:avLst/>
          </a:prstGeom>
          <a:noFill/>
        </p:spPr>
        <p:txBody>
          <a:bodyPr vert="horz" wrap="square" lIns="180000" tIns="180000" rIns="180000" bIns="180000" rtlCol="0" anchor="t" anchorCtr="0">
            <a:spAutoFit/>
          </a:bodyPr>
          <a:lstStyle/>
          <a:p>
            <a:pPr>
              <a:lnSpc>
                <a:spcPct val="110000"/>
              </a:lnSpc>
            </a:pPr>
            <a:r>
              <a:rPr lang="de-DE" dirty="0"/>
              <a:t>Die Vorhersage ist die Klasse, die von der </a:t>
            </a:r>
            <a:r>
              <a:rPr lang="de-DE" b="1" dirty="0"/>
              <a:t>Mehrheit der Bäume vorhergesagt</a:t>
            </a:r>
            <a:r>
              <a:rPr lang="de-DE" dirty="0"/>
              <a:t> wird (oder den Durchschnitt für die Regression).</a:t>
            </a:r>
            <a:endParaRPr lang="de-DE" dirty="0">
              <a:latin typeface="Arial Standard" charset="0"/>
            </a:endParaRPr>
          </a:p>
        </p:txBody>
      </p:sp>
      <p:sp>
        <p:nvSpPr>
          <p:cNvPr id="11" name="Textfeld 10">
            <a:extLst>
              <a:ext uri="{FF2B5EF4-FFF2-40B4-BE49-F238E27FC236}">
                <a16:creationId xmlns:a16="http://schemas.microsoft.com/office/drawing/2014/main" id="{E16626F6-112F-F140-91B4-DC98B7C2EA4D}"/>
              </a:ext>
            </a:extLst>
          </p:cNvPr>
          <p:cNvSpPr txBox="1"/>
          <p:nvPr/>
        </p:nvSpPr>
        <p:spPr>
          <a:xfrm>
            <a:off x="371476" y="4295075"/>
            <a:ext cx="5474524" cy="1558715"/>
          </a:xfrm>
          <a:prstGeom prst="rect">
            <a:avLst/>
          </a:prstGeom>
          <a:noFill/>
        </p:spPr>
        <p:txBody>
          <a:bodyPr vert="horz" wrap="square" lIns="180000" tIns="180000" rIns="180000" bIns="180000" rtlCol="0" anchor="t" anchorCtr="0">
            <a:spAutoFit/>
          </a:bodyPr>
          <a:lstStyle/>
          <a:p>
            <a:pPr>
              <a:lnSpc>
                <a:spcPct val="110000"/>
              </a:lnSpc>
            </a:pPr>
            <a:r>
              <a:rPr lang="de-DE" dirty="0"/>
              <a:t>Anstatt beim Aufteilen eines Knotens nach dem allerbesten Feature zu suchen, wird nach dem besten Feature aus einer </a:t>
            </a:r>
            <a:r>
              <a:rPr lang="de-DE" b="1" dirty="0"/>
              <a:t>zufälligen Teilmenge von Features</a:t>
            </a:r>
            <a:r>
              <a:rPr lang="de-DE" dirty="0"/>
              <a:t> gesucht.</a:t>
            </a:r>
            <a:endParaRPr lang="de-DE" dirty="0">
              <a:latin typeface="Arial Standard" charset="0"/>
            </a:endParaRPr>
          </a:p>
        </p:txBody>
      </p:sp>
      <p:pic>
        <p:nvPicPr>
          <p:cNvPr id="13" name="Grafik 12">
            <a:extLst>
              <a:ext uri="{FF2B5EF4-FFF2-40B4-BE49-F238E27FC236}">
                <a16:creationId xmlns:a16="http://schemas.microsoft.com/office/drawing/2014/main" id="{39E1DEE8-206A-8347-8D26-8F19CE23AEB6}"/>
              </a:ext>
            </a:extLst>
          </p:cNvPr>
          <p:cNvPicPr>
            <a:picLocks noChangeAspect="1"/>
          </p:cNvPicPr>
          <p:nvPr/>
        </p:nvPicPr>
        <p:blipFill>
          <a:blip r:embed="rId2"/>
          <a:stretch>
            <a:fillRect/>
          </a:stretch>
        </p:blipFill>
        <p:spPr>
          <a:xfrm>
            <a:off x="6447201" y="1429532"/>
            <a:ext cx="5384800" cy="3644900"/>
          </a:xfrm>
          <a:prstGeom prst="rect">
            <a:avLst/>
          </a:prstGeom>
        </p:spPr>
      </p:pic>
    </p:spTree>
    <p:extLst>
      <p:ext uri="{BB962C8B-B14F-4D97-AF65-F5344CB8AC3E}">
        <p14:creationId xmlns:p14="http://schemas.microsoft.com/office/powerpoint/2010/main" val="397841572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4DAB06-85E7-CE49-B457-99F64777C2C6}"/>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030A3286-315B-FD4E-81A3-F751C98CDC73}"/>
              </a:ext>
            </a:extLst>
          </p:cNvPr>
          <p:cNvSpPr>
            <a:spLocks noGrp="1"/>
          </p:cNvSpPr>
          <p:nvPr>
            <p:ph type="body" sz="quarter" idx="13"/>
          </p:nvPr>
        </p:nvSpPr>
        <p:spPr/>
        <p:txBody>
          <a:bodyPr/>
          <a:lstStyle/>
          <a:p>
            <a:r>
              <a:rPr lang="de-DE" dirty="0"/>
              <a:t>Modellierung - Klassifikation Überblick</a:t>
            </a:r>
          </a:p>
        </p:txBody>
      </p:sp>
      <p:pic>
        <p:nvPicPr>
          <p:cNvPr id="7170" name="Picture 2" descr="Input data, Nearest Neighbors, Linear SVM, RBF SVM, Gaussian Process, Decision Tree, Random Forest, Neural Net, AdaBoost, Naive Bayes, QDA">
            <a:extLst>
              <a:ext uri="{FF2B5EF4-FFF2-40B4-BE49-F238E27FC236}">
                <a16:creationId xmlns:a16="http://schemas.microsoft.com/office/drawing/2014/main" id="{AC316B32-801C-2A41-8DB7-2EB86565EF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6" y="1746249"/>
            <a:ext cx="11449050" cy="3816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feld 5">
            <a:extLst>
              <a:ext uri="{FF2B5EF4-FFF2-40B4-BE49-F238E27FC236}">
                <a16:creationId xmlns:a16="http://schemas.microsoft.com/office/drawing/2014/main" id="{EA152723-940C-A24F-913A-34EC31BA4259}"/>
              </a:ext>
            </a:extLst>
          </p:cNvPr>
          <p:cNvSpPr txBox="1"/>
          <p:nvPr/>
        </p:nvSpPr>
        <p:spPr>
          <a:xfrm>
            <a:off x="86499" y="6326896"/>
            <a:ext cx="7482701" cy="550939"/>
          </a:xfrm>
          <a:prstGeom prst="rect">
            <a:avLst/>
          </a:prstGeom>
          <a:noFill/>
        </p:spPr>
        <p:txBody>
          <a:bodyPr vert="horz" wrap="square" lIns="180000" tIns="180000" rIns="180000" bIns="180000" rtlCol="0" anchor="t" anchorCtr="0">
            <a:spAutoFit/>
          </a:bodyPr>
          <a:lstStyle/>
          <a:p>
            <a:pPr>
              <a:lnSpc>
                <a:spcPct val="110000"/>
              </a:lnSpc>
            </a:pPr>
            <a:r>
              <a:rPr lang="de-DE" sz="1200" dirty="0"/>
              <a:t>https://</a:t>
            </a:r>
            <a:r>
              <a:rPr lang="de-DE" sz="1200" dirty="0" err="1"/>
              <a:t>scikit-learn.org</a:t>
            </a:r>
            <a:r>
              <a:rPr lang="de-DE" sz="1200" dirty="0"/>
              <a:t>/</a:t>
            </a:r>
            <a:r>
              <a:rPr lang="de-DE" sz="1200" dirty="0" err="1"/>
              <a:t>stable</a:t>
            </a:r>
            <a:r>
              <a:rPr lang="de-DE" sz="1200" dirty="0"/>
              <a:t>/</a:t>
            </a:r>
            <a:r>
              <a:rPr lang="de-DE" sz="1200" dirty="0" err="1"/>
              <a:t>auto_examples</a:t>
            </a:r>
            <a:r>
              <a:rPr lang="de-DE" sz="1200" dirty="0"/>
              <a:t>/</a:t>
            </a:r>
            <a:r>
              <a:rPr lang="de-DE" sz="1200" dirty="0" err="1"/>
              <a:t>classification</a:t>
            </a:r>
            <a:r>
              <a:rPr lang="de-DE" sz="1200" dirty="0"/>
              <a:t>/</a:t>
            </a:r>
            <a:r>
              <a:rPr lang="de-DE" sz="1200" dirty="0" err="1"/>
              <a:t>plot_classifier_comparison.html</a:t>
            </a:r>
            <a:r>
              <a:rPr lang="de-DE" sz="1200" dirty="0">
                <a:latin typeface="Arial Standard" charset="0"/>
              </a:rPr>
              <a:t>, 09.11.2021</a:t>
            </a:r>
          </a:p>
        </p:txBody>
      </p:sp>
    </p:spTree>
    <p:extLst>
      <p:ext uri="{BB962C8B-B14F-4D97-AF65-F5344CB8AC3E}">
        <p14:creationId xmlns:p14="http://schemas.microsoft.com/office/powerpoint/2010/main" val="41343175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TextBox 9">
            <a:extLst>
              <a:ext uri="{FF2B5EF4-FFF2-40B4-BE49-F238E27FC236}">
                <a16:creationId xmlns:a16="http://schemas.microsoft.com/office/drawing/2014/main" id="{D777B238-AE3E-6E45-A249-E190EA219AE8}"/>
              </a:ext>
            </a:extLst>
          </p:cNvPr>
          <p:cNvSpPr txBox="1"/>
          <p:nvPr/>
        </p:nvSpPr>
        <p:spPr>
          <a:xfrm>
            <a:off x="1202904" y="3733702"/>
            <a:ext cx="5974640" cy="461665"/>
          </a:xfrm>
          <a:prstGeom prst="rect">
            <a:avLst/>
          </a:prstGeom>
          <a:noFill/>
        </p:spPr>
        <p:txBody>
          <a:bodyPr wrap="square">
            <a:spAutoFit/>
          </a:bodyPr>
          <a:lstStyle/>
          <a:p>
            <a:pPr defTabSz="914217">
              <a:spcBef>
                <a:spcPts val="600"/>
              </a:spcBef>
              <a:defRPr/>
            </a:pPr>
            <a:r>
              <a:rPr lang="de-DE" sz="2400" b="1" spc="300" dirty="0">
                <a:solidFill>
                  <a:schemeClr val="bg1"/>
                </a:solidFill>
                <a:latin typeface="+mj-lt"/>
                <a:ea typeface="Montserrat" charset="0"/>
                <a:cs typeface="Montserrat" charset="0"/>
              </a:rPr>
              <a:t>Klassifikation mit Python</a:t>
            </a:r>
          </a:p>
        </p:txBody>
      </p:sp>
      <p:sp>
        <p:nvSpPr>
          <p:cNvPr id="12" name="TextBox 10">
            <a:extLst>
              <a:ext uri="{FF2B5EF4-FFF2-40B4-BE49-F238E27FC236}">
                <a16:creationId xmlns:a16="http://schemas.microsoft.com/office/drawing/2014/main" id="{49E94EF4-5306-4D40-9B54-C7E77BA6D2DD}"/>
              </a:ext>
            </a:extLst>
          </p:cNvPr>
          <p:cNvSpPr txBox="1"/>
          <p:nvPr/>
        </p:nvSpPr>
        <p:spPr>
          <a:xfrm>
            <a:off x="1202903" y="3429000"/>
            <a:ext cx="3996985" cy="246221"/>
          </a:xfrm>
          <a:prstGeom prst="rect">
            <a:avLst/>
          </a:prstGeom>
          <a:noFill/>
        </p:spPr>
        <p:txBody>
          <a:bodyPr wrap="square">
            <a:spAutoFit/>
          </a:bodyPr>
          <a:lstStyle/>
          <a:p>
            <a:pPr defTabSz="914217">
              <a:spcBef>
                <a:spcPts val="600"/>
              </a:spcBef>
              <a:defRPr/>
            </a:pPr>
            <a:r>
              <a:rPr lang="de-DE" sz="1000" b="1" spc="300" dirty="0">
                <a:solidFill>
                  <a:schemeClr val="bg1"/>
                </a:solidFill>
                <a:ea typeface="Montserrat" charset="0"/>
                <a:cs typeface="Montserrat" charset="0"/>
              </a:rPr>
              <a:t>Modellierung</a:t>
            </a:r>
          </a:p>
        </p:txBody>
      </p:sp>
    </p:spTree>
    <p:extLst>
      <p:ext uri="{BB962C8B-B14F-4D97-AF65-F5344CB8AC3E}">
        <p14:creationId xmlns:p14="http://schemas.microsoft.com/office/powerpoint/2010/main" val="186174456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18D018-CFF1-B140-90D7-AEF6166AF12A}"/>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3B968BFB-69DE-D145-A4DE-2033011B28A7}"/>
              </a:ext>
            </a:extLst>
          </p:cNvPr>
          <p:cNvSpPr>
            <a:spLocks noGrp="1"/>
          </p:cNvSpPr>
          <p:nvPr>
            <p:ph type="body" sz="quarter" idx="13"/>
          </p:nvPr>
        </p:nvSpPr>
        <p:spPr/>
        <p:txBody>
          <a:bodyPr/>
          <a:lstStyle/>
          <a:p>
            <a:r>
              <a:rPr lang="de-DE" dirty="0"/>
              <a:t>Modellierung - K-</a:t>
            </a:r>
            <a:r>
              <a:rPr lang="de-DE" dirty="0" err="1"/>
              <a:t>Means</a:t>
            </a:r>
            <a:r>
              <a:rPr lang="de-DE" dirty="0"/>
              <a:t> Clustering</a:t>
            </a:r>
          </a:p>
        </p:txBody>
      </p:sp>
      <p:sp>
        <p:nvSpPr>
          <p:cNvPr id="5" name="Textfeld 4">
            <a:extLst>
              <a:ext uri="{FF2B5EF4-FFF2-40B4-BE49-F238E27FC236}">
                <a16:creationId xmlns:a16="http://schemas.microsoft.com/office/drawing/2014/main" id="{B28B7255-FD15-F74F-80CA-ECDC699F6CDA}"/>
              </a:ext>
            </a:extLst>
          </p:cNvPr>
          <p:cNvSpPr txBox="1"/>
          <p:nvPr/>
        </p:nvSpPr>
        <p:spPr>
          <a:xfrm>
            <a:off x="609600" y="1549400"/>
            <a:ext cx="8282350" cy="949317"/>
          </a:xfrm>
          <a:prstGeom prst="rect">
            <a:avLst/>
          </a:prstGeom>
          <a:noFill/>
        </p:spPr>
        <p:txBody>
          <a:bodyPr vert="horz" wrap="none" lIns="180000" tIns="180000" rIns="180000" bIns="180000" rtlCol="0" anchor="t" anchorCtr="0">
            <a:spAutoFit/>
          </a:bodyPr>
          <a:lstStyle/>
          <a:p>
            <a:pPr>
              <a:lnSpc>
                <a:spcPct val="110000"/>
              </a:lnSpc>
            </a:pPr>
            <a:r>
              <a:rPr lang="de-DE" i="1" dirty="0">
                <a:latin typeface="Arial Standard" charset="0"/>
              </a:rPr>
              <a:t>Prototype-</a:t>
            </a:r>
            <a:r>
              <a:rPr lang="de-DE" i="1" dirty="0" err="1">
                <a:latin typeface="Arial Standard" charset="0"/>
              </a:rPr>
              <a:t>based</a:t>
            </a:r>
            <a:r>
              <a:rPr lang="de-DE" dirty="0">
                <a:latin typeface="Arial Standard" charset="0"/>
              </a:rPr>
              <a:t> Clustering</a:t>
            </a:r>
          </a:p>
          <a:p>
            <a:pPr marL="285750" indent="-285750">
              <a:lnSpc>
                <a:spcPct val="110000"/>
              </a:lnSpc>
              <a:buFont typeface="Arial" panose="020B0604020202020204" pitchFamily="34" charset="0"/>
              <a:buChar char="•"/>
            </a:pPr>
            <a:r>
              <a:rPr lang="de-DE" dirty="0">
                <a:latin typeface="Arial Standard" charset="0"/>
              </a:rPr>
              <a:t>Jeder Cluster wird von einem zentralen Datenpunkt (</a:t>
            </a:r>
            <a:r>
              <a:rPr lang="de-DE" dirty="0" err="1">
                <a:latin typeface="Arial Standard" charset="0"/>
              </a:rPr>
              <a:t>Centroid</a:t>
            </a:r>
            <a:r>
              <a:rPr lang="de-DE" dirty="0">
                <a:latin typeface="Arial Standard" charset="0"/>
              </a:rPr>
              <a:t>) repräsentiert</a:t>
            </a:r>
          </a:p>
        </p:txBody>
      </p:sp>
      <p:sp>
        <p:nvSpPr>
          <p:cNvPr id="6" name="Textfeld 5">
            <a:extLst>
              <a:ext uri="{FF2B5EF4-FFF2-40B4-BE49-F238E27FC236}">
                <a16:creationId xmlns:a16="http://schemas.microsoft.com/office/drawing/2014/main" id="{D46C14B9-3ED4-C74A-9CD8-D42AFC40F65A}"/>
              </a:ext>
            </a:extLst>
          </p:cNvPr>
          <p:cNvSpPr txBox="1"/>
          <p:nvPr/>
        </p:nvSpPr>
        <p:spPr>
          <a:xfrm>
            <a:off x="609600" y="2773251"/>
            <a:ext cx="4783636"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Leichte Implementierung und gute Effizienz</a:t>
            </a:r>
          </a:p>
        </p:txBody>
      </p:sp>
      <p:sp>
        <p:nvSpPr>
          <p:cNvPr id="7" name="Textfeld 6">
            <a:extLst>
              <a:ext uri="{FF2B5EF4-FFF2-40B4-BE49-F238E27FC236}">
                <a16:creationId xmlns:a16="http://schemas.microsoft.com/office/drawing/2014/main" id="{C9B309B0-864D-894B-91B5-9742AD5C21B3}"/>
              </a:ext>
            </a:extLst>
          </p:cNvPr>
          <p:cNvSpPr txBox="1"/>
          <p:nvPr/>
        </p:nvSpPr>
        <p:spPr>
          <a:xfrm>
            <a:off x="609600" y="3692403"/>
            <a:ext cx="5929142" cy="644618"/>
          </a:xfrm>
          <a:prstGeom prst="rect">
            <a:avLst/>
          </a:prstGeom>
          <a:noFill/>
        </p:spPr>
        <p:txBody>
          <a:bodyPr vert="horz" wrap="none" lIns="180000" tIns="180000" rIns="180000" bIns="180000" rtlCol="0" anchor="t" anchorCtr="0">
            <a:spAutoFit/>
          </a:bodyPr>
          <a:lstStyle/>
          <a:p>
            <a:pPr>
              <a:lnSpc>
                <a:spcPct val="110000"/>
              </a:lnSpc>
            </a:pPr>
            <a:r>
              <a:rPr lang="de-DE" b="1" dirty="0">
                <a:latin typeface="Arial Standard" charset="0"/>
              </a:rPr>
              <a:t>Anzahl der Cluster(</a:t>
            </a:r>
            <a:r>
              <a:rPr lang="de-DE" b="1" dirty="0" err="1">
                <a:latin typeface="Arial Standard" charset="0"/>
              </a:rPr>
              <a:t>k</a:t>
            </a:r>
            <a:r>
              <a:rPr lang="de-DE" b="1" dirty="0">
                <a:latin typeface="Arial Standard" charset="0"/>
              </a:rPr>
              <a:t>) muss vorher definiert </a:t>
            </a:r>
            <a:r>
              <a:rPr lang="de-DE" dirty="0">
                <a:latin typeface="Arial Standard" charset="0"/>
              </a:rPr>
              <a:t>werden</a:t>
            </a:r>
          </a:p>
        </p:txBody>
      </p:sp>
      <p:sp>
        <p:nvSpPr>
          <p:cNvPr id="8" name="Textfeld 7">
            <a:extLst>
              <a:ext uri="{FF2B5EF4-FFF2-40B4-BE49-F238E27FC236}">
                <a16:creationId xmlns:a16="http://schemas.microsoft.com/office/drawing/2014/main" id="{9EDD348F-F7DF-704F-9779-2D448893339F}"/>
              </a:ext>
            </a:extLst>
          </p:cNvPr>
          <p:cNvSpPr txBox="1"/>
          <p:nvPr/>
        </p:nvSpPr>
        <p:spPr>
          <a:xfrm>
            <a:off x="609600" y="4611556"/>
            <a:ext cx="10302134" cy="644618"/>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Beurteilung der Güte beispielsweise mittels des „Ellenbogenkriterium“ oder </a:t>
            </a:r>
            <a:r>
              <a:rPr lang="de-DE" dirty="0" err="1">
                <a:latin typeface="Arial Standard" charset="0"/>
              </a:rPr>
              <a:t>Silhouettendiagramm</a:t>
            </a:r>
            <a:r>
              <a:rPr lang="de-DE" dirty="0">
                <a:latin typeface="Arial Standard" charset="0"/>
              </a:rPr>
              <a:t> </a:t>
            </a:r>
          </a:p>
        </p:txBody>
      </p:sp>
    </p:spTree>
    <p:extLst>
      <p:ext uri="{BB962C8B-B14F-4D97-AF65-F5344CB8AC3E}">
        <p14:creationId xmlns:p14="http://schemas.microsoft.com/office/powerpoint/2010/main" val="152260391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feld 10">
            <a:extLst>
              <a:ext uri="{FF2B5EF4-FFF2-40B4-BE49-F238E27FC236}">
                <a16:creationId xmlns:a16="http://schemas.microsoft.com/office/drawing/2014/main" id="{1AE7FFFC-7A18-DE47-B697-FEB1F0E19B6A}"/>
              </a:ext>
            </a:extLst>
          </p:cNvPr>
          <p:cNvSpPr txBox="1"/>
          <p:nvPr/>
        </p:nvSpPr>
        <p:spPr>
          <a:xfrm>
            <a:off x="86499" y="6326896"/>
            <a:ext cx="7482701" cy="550939"/>
          </a:xfrm>
          <a:prstGeom prst="rect">
            <a:avLst/>
          </a:prstGeom>
          <a:noFill/>
        </p:spPr>
        <p:txBody>
          <a:bodyPr vert="horz" wrap="square" lIns="180000" tIns="180000" rIns="180000" bIns="180000" rtlCol="0" anchor="t" anchorCtr="0">
            <a:spAutoFit/>
          </a:bodyPr>
          <a:lstStyle/>
          <a:p>
            <a:pPr>
              <a:lnSpc>
                <a:spcPct val="110000"/>
              </a:lnSpc>
            </a:pPr>
            <a:r>
              <a:rPr lang="de-DE" sz="1200" dirty="0"/>
              <a:t>http://</a:t>
            </a:r>
            <a:r>
              <a:rPr lang="de-DE" sz="1200" dirty="0" err="1"/>
              <a:t>shabal.in</a:t>
            </a:r>
            <a:r>
              <a:rPr lang="de-DE" sz="1200" dirty="0"/>
              <a:t>/</a:t>
            </a:r>
            <a:r>
              <a:rPr lang="de-DE" sz="1200" dirty="0" err="1"/>
              <a:t>visuals</a:t>
            </a:r>
            <a:r>
              <a:rPr lang="de-DE" sz="1200" dirty="0"/>
              <a:t>/</a:t>
            </a:r>
            <a:r>
              <a:rPr lang="de-DE" sz="1200" dirty="0" err="1"/>
              <a:t>kmeans</a:t>
            </a:r>
            <a:r>
              <a:rPr lang="de-DE" sz="1200" dirty="0"/>
              <a:t>/6.html</a:t>
            </a:r>
            <a:r>
              <a:rPr lang="de-DE" sz="1200" dirty="0">
                <a:latin typeface="Arial Standard" charset="0"/>
              </a:rPr>
              <a:t>, 09.11.2021</a:t>
            </a:r>
          </a:p>
        </p:txBody>
      </p:sp>
      <p:sp>
        <p:nvSpPr>
          <p:cNvPr id="2" name="Titel 1">
            <a:extLst>
              <a:ext uri="{FF2B5EF4-FFF2-40B4-BE49-F238E27FC236}">
                <a16:creationId xmlns:a16="http://schemas.microsoft.com/office/drawing/2014/main" id="{CEABB709-B90D-AB4F-892E-846C32B4D3C6}"/>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4" name="Inhaltsplatzhalter 3">
            <a:extLst>
              <a:ext uri="{FF2B5EF4-FFF2-40B4-BE49-F238E27FC236}">
                <a16:creationId xmlns:a16="http://schemas.microsoft.com/office/drawing/2014/main" id="{1E0AED0E-23D9-3E44-AB26-123CC5866827}"/>
              </a:ext>
            </a:extLst>
          </p:cNvPr>
          <p:cNvSpPr>
            <a:spLocks noGrp="1"/>
          </p:cNvSpPr>
          <p:nvPr>
            <p:ph idx="1"/>
          </p:nvPr>
        </p:nvSpPr>
        <p:spPr>
          <a:xfrm>
            <a:off x="371475" y="1656000"/>
            <a:ext cx="4630831" cy="4509850"/>
          </a:xfrm>
        </p:spPr>
        <p:txBody>
          <a:bodyPr/>
          <a:lstStyle/>
          <a:p>
            <a:pPr marL="342900" indent="-342900">
              <a:buClr>
                <a:schemeClr val="tx1"/>
              </a:buClr>
              <a:buFont typeface="+mj-lt"/>
              <a:buAutoNum type="arabicPeriod"/>
            </a:pPr>
            <a:r>
              <a:rPr lang="de-DE" dirty="0">
                <a:latin typeface="Arial Standard" charset="0"/>
              </a:rPr>
              <a:t>Auswahl aus Objekten </a:t>
            </a:r>
            <a:r>
              <a:rPr lang="de-DE" dirty="0" err="1">
                <a:latin typeface="Arial Standard" charset="0"/>
              </a:rPr>
              <a:t>k</a:t>
            </a:r>
            <a:r>
              <a:rPr lang="de-DE" dirty="0">
                <a:latin typeface="Arial Standard" charset="0"/>
              </a:rPr>
              <a:t> </a:t>
            </a:r>
            <a:r>
              <a:rPr lang="de-DE" dirty="0" err="1">
                <a:latin typeface="Arial Standard" charset="0"/>
              </a:rPr>
              <a:t>Zentroide</a:t>
            </a:r>
            <a:r>
              <a:rPr lang="de-DE" dirty="0">
                <a:latin typeface="Arial Standard" charset="0"/>
              </a:rPr>
              <a:t> als anfängliche Clusterzentren</a:t>
            </a:r>
          </a:p>
          <a:p>
            <a:pPr marL="342900" indent="-342900">
              <a:buClr>
                <a:schemeClr val="tx1"/>
              </a:buClr>
              <a:buFont typeface="+mj-lt"/>
              <a:buAutoNum type="arabicPeriod"/>
            </a:pPr>
            <a:r>
              <a:rPr lang="de-DE" dirty="0">
                <a:latin typeface="Arial Standard" charset="0"/>
              </a:rPr>
              <a:t>Alle Objekte dem nächsten </a:t>
            </a:r>
            <a:r>
              <a:rPr lang="de-DE" dirty="0" err="1">
                <a:latin typeface="Arial Standard" charset="0"/>
              </a:rPr>
              <a:t>Zentroiden</a:t>
            </a:r>
            <a:r>
              <a:rPr lang="de-DE" dirty="0">
                <a:latin typeface="Arial Standard" charset="0"/>
              </a:rPr>
              <a:t> zuweisen</a:t>
            </a:r>
          </a:p>
          <a:p>
            <a:pPr marL="342900" indent="-342900">
              <a:buClr>
                <a:schemeClr val="tx1"/>
              </a:buClr>
              <a:buFont typeface="+mj-lt"/>
              <a:buAutoNum type="arabicPeriod"/>
            </a:pPr>
            <a:r>
              <a:rPr lang="de-DE" dirty="0">
                <a:latin typeface="Arial Standard" charset="0"/>
              </a:rPr>
              <a:t>Neuberechnung des </a:t>
            </a:r>
            <a:r>
              <a:rPr lang="de-DE" dirty="0" err="1">
                <a:latin typeface="Arial Standard" charset="0"/>
              </a:rPr>
              <a:t>Zentroiden</a:t>
            </a:r>
            <a:r>
              <a:rPr lang="de-DE" dirty="0">
                <a:latin typeface="Arial Standard" charset="0"/>
              </a:rPr>
              <a:t> mit den aus Schritt 2 zugewiesenen Objekten</a:t>
            </a:r>
          </a:p>
          <a:p>
            <a:pPr marL="342900" indent="-342900">
              <a:buClr>
                <a:schemeClr val="tx1"/>
              </a:buClr>
              <a:buFont typeface="+mj-lt"/>
              <a:buAutoNum type="arabicPeriod"/>
            </a:pPr>
            <a:r>
              <a:rPr lang="de-DE" dirty="0">
                <a:latin typeface="Arial Standard" charset="0"/>
              </a:rPr>
              <a:t>Wiederholung von 2 + 3, bis sich die Zuordnung nicht mehr ändert (Schwellenwert oder maximale Iterationen werden vorgegeben)</a:t>
            </a:r>
          </a:p>
          <a:p>
            <a:pPr marL="0" indent="0">
              <a:buClr>
                <a:schemeClr val="tx1"/>
              </a:buClr>
              <a:buNone/>
            </a:pPr>
            <a:endParaRPr lang="de-DE" dirty="0"/>
          </a:p>
        </p:txBody>
      </p:sp>
      <p:sp>
        <p:nvSpPr>
          <p:cNvPr id="3" name="Textplatzhalter 2">
            <a:extLst>
              <a:ext uri="{FF2B5EF4-FFF2-40B4-BE49-F238E27FC236}">
                <a16:creationId xmlns:a16="http://schemas.microsoft.com/office/drawing/2014/main" id="{B34B2D28-4D13-014E-A71F-D7DEF9198463}"/>
              </a:ext>
            </a:extLst>
          </p:cNvPr>
          <p:cNvSpPr>
            <a:spLocks noGrp="1"/>
          </p:cNvSpPr>
          <p:nvPr>
            <p:ph type="body" sz="quarter" idx="13"/>
          </p:nvPr>
        </p:nvSpPr>
        <p:spPr/>
        <p:txBody>
          <a:bodyPr/>
          <a:lstStyle/>
          <a:p>
            <a:r>
              <a:rPr lang="de-DE" dirty="0"/>
              <a:t>Modellierung - K-</a:t>
            </a:r>
            <a:r>
              <a:rPr lang="de-DE" dirty="0" err="1"/>
              <a:t>Means</a:t>
            </a:r>
            <a:r>
              <a:rPr lang="de-DE" dirty="0"/>
              <a:t> Clustering Algorithmus</a:t>
            </a:r>
          </a:p>
        </p:txBody>
      </p:sp>
      <p:pic>
        <p:nvPicPr>
          <p:cNvPr id="9" name="Picture 2" descr="http://shabal.in/visuals/kmeans/random.gif">
            <a:extLst>
              <a:ext uri="{FF2B5EF4-FFF2-40B4-BE49-F238E27FC236}">
                <a16:creationId xmlns:a16="http://schemas.microsoft.com/office/drawing/2014/main" id="{584AE9C6-548E-264A-B83E-676DBD514EAA}"/>
              </a:ext>
            </a:extLst>
          </p:cNvPr>
          <p:cNvPicPr>
            <a:picLocks noGrp="1" noChangeAspect="1" noChangeArrowheads="1" noCrop="1"/>
          </p:cNvPicPr>
          <p:nvPr>
            <p:ph idx="14"/>
          </p:nvPr>
        </p:nvPicPr>
        <p:blipFill>
          <a:blip r:embed="rId2" cstate="email">
            <a:extLst>
              <a:ext uri="{28A0092B-C50C-407E-A947-70E740481C1C}">
                <a14:useLocalDpi xmlns:a14="http://schemas.microsoft.com/office/drawing/2010/main" val="0"/>
              </a:ext>
            </a:extLst>
          </a:blip>
          <a:srcRect/>
          <a:stretch>
            <a:fillRect/>
          </a:stretch>
        </p:blipFill>
        <p:spPr bwMode="auto">
          <a:xfrm>
            <a:off x="5903259" y="1555855"/>
            <a:ext cx="5679935" cy="4259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46759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9BB1B-F450-384A-8359-0F87871CAE5E}"/>
              </a:ext>
            </a:extLst>
          </p:cNvPr>
          <p:cNvSpPr>
            <a:spLocks noGrp="1"/>
          </p:cNvSpPr>
          <p:nvPr>
            <p:ph type="title"/>
          </p:nvPr>
        </p:nvSpPr>
        <p:spPr/>
        <p:txBody>
          <a:bodyPr/>
          <a:lstStyle/>
          <a:p>
            <a:r>
              <a:rPr lang="de-DE" dirty="0"/>
              <a:t>Der </a:t>
            </a:r>
            <a:r>
              <a:rPr lang="de-DE" dirty="0" err="1"/>
              <a:t>Machine</a:t>
            </a:r>
            <a:r>
              <a:rPr lang="de-DE" dirty="0"/>
              <a:t> Learning Workflow</a:t>
            </a:r>
          </a:p>
        </p:txBody>
      </p:sp>
      <p:sp>
        <p:nvSpPr>
          <p:cNvPr id="3" name="Textplatzhalter 2">
            <a:extLst>
              <a:ext uri="{FF2B5EF4-FFF2-40B4-BE49-F238E27FC236}">
                <a16:creationId xmlns:a16="http://schemas.microsoft.com/office/drawing/2014/main" id="{25D2F31D-E86B-F344-9942-ADEEA55A2D91}"/>
              </a:ext>
            </a:extLst>
          </p:cNvPr>
          <p:cNvSpPr>
            <a:spLocks noGrp="1"/>
          </p:cNvSpPr>
          <p:nvPr>
            <p:ph type="body" sz="quarter" idx="13"/>
          </p:nvPr>
        </p:nvSpPr>
        <p:spPr/>
        <p:txBody>
          <a:bodyPr/>
          <a:lstStyle/>
          <a:p>
            <a:r>
              <a:rPr lang="de-DE" dirty="0"/>
              <a:t>Modellierung - K-</a:t>
            </a:r>
            <a:r>
              <a:rPr lang="de-DE" dirty="0" err="1"/>
              <a:t>Means</a:t>
            </a:r>
            <a:r>
              <a:rPr lang="de-DE" dirty="0"/>
              <a:t> Clustering Ähnlichkeitsmaß</a:t>
            </a:r>
          </a:p>
        </p:txBody>
      </p:sp>
      <p:sp>
        <p:nvSpPr>
          <p:cNvPr id="9" name="Textfeld 8">
            <a:extLst>
              <a:ext uri="{FF2B5EF4-FFF2-40B4-BE49-F238E27FC236}">
                <a16:creationId xmlns:a16="http://schemas.microsoft.com/office/drawing/2014/main" id="{A8D7A7EF-B209-454C-847D-A813F68626C6}"/>
              </a:ext>
            </a:extLst>
          </p:cNvPr>
          <p:cNvSpPr txBox="1"/>
          <p:nvPr/>
        </p:nvSpPr>
        <p:spPr>
          <a:xfrm>
            <a:off x="1736150" y="1475203"/>
            <a:ext cx="3216861" cy="1254016"/>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Vorteile:</a:t>
            </a:r>
          </a:p>
          <a:p>
            <a:pPr marL="285750" indent="-285750">
              <a:lnSpc>
                <a:spcPct val="110000"/>
              </a:lnSpc>
              <a:buFont typeface="Arial" panose="020B0604020202020204" pitchFamily="34" charset="0"/>
              <a:buChar char="•"/>
            </a:pPr>
            <a:r>
              <a:rPr lang="de-DE" dirty="0">
                <a:latin typeface="Arial Standard" charset="0"/>
              </a:rPr>
              <a:t>Leicht zu implementieren</a:t>
            </a:r>
          </a:p>
          <a:p>
            <a:pPr marL="285750" indent="-285750">
              <a:lnSpc>
                <a:spcPct val="110000"/>
              </a:lnSpc>
              <a:buFont typeface="Arial" panose="020B0604020202020204" pitchFamily="34" charset="0"/>
              <a:buChar char="•"/>
            </a:pPr>
            <a:r>
              <a:rPr lang="de-DE" dirty="0">
                <a:latin typeface="Arial Standard" charset="0"/>
              </a:rPr>
              <a:t>Sehr effektiv</a:t>
            </a:r>
          </a:p>
        </p:txBody>
      </p:sp>
      <p:sp>
        <p:nvSpPr>
          <p:cNvPr id="10" name="Textfeld 9">
            <a:extLst>
              <a:ext uri="{FF2B5EF4-FFF2-40B4-BE49-F238E27FC236}">
                <a16:creationId xmlns:a16="http://schemas.microsoft.com/office/drawing/2014/main" id="{21C11D2D-FB12-624E-A25A-6CB91D1BFCF0}"/>
              </a:ext>
            </a:extLst>
          </p:cNvPr>
          <p:cNvSpPr txBox="1"/>
          <p:nvPr/>
        </p:nvSpPr>
        <p:spPr>
          <a:xfrm>
            <a:off x="5939850" y="1477206"/>
            <a:ext cx="5063520" cy="1254016"/>
          </a:xfrm>
          <a:prstGeom prst="rect">
            <a:avLst/>
          </a:prstGeom>
          <a:noFill/>
        </p:spPr>
        <p:txBody>
          <a:bodyPr vert="horz" wrap="none" lIns="180000" tIns="180000" rIns="180000" bIns="180000" rtlCol="0" anchor="t" anchorCtr="0">
            <a:spAutoFit/>
          </a:bodyPr>
          <a:lstStyle/>
          <a:p>
            <a:pPr>
              <a:lnSpc>
                <a:spcPct val="110000"/>
              </a:lnSpc>
            </a:pPr>
            <a:r>
              <a:rPr lang="de-DE" dirty="0">
                <a:latin typeface="Arial Standard" charset="0"/>
              </a:rPr>
              <a:t>Nachteile:</a:t>
            </a:r>
          </a:p>
          <a:p>
            <a:pPr marL="285750" indent="-285750">
              <a:lnSpc>
                <a:spcPct val="110000"/>
              </a:lnSpc>
              <a:buFont typeface="Arial" panose="020B0604020202020204" pitchFamily="34" charset="0"/>
              <a:buChar char="•"/>
            </a:pPr>
            <a:r>
              <a:rPr lang="de-DE" dirty="0">
                <a:latin typeface="Arial Standard" charset="0"/>
              </a:rPr>
              <a:t>Initiale Platzierung der </a:t>
            </a:r>
            <a:r>
              <a:rPr lang="de-DE" dirty="0" err="1">
                <a:latin typeface="Arial Standard" charset="0"/>
              </a:rPr>
              <a:t>Centroide</a:t>
            </a:r>
            <a:r>
              <a:rPr lang="de-DE" dirty="0">
                <a:latin typeface="Arial Standard" charset="0"/>
              </a:rPr>
              <a:t> ist wichtig</a:t>
            </a:r>
          </a:p>
          <a:p>
            <a:pPr marL="285750" indent="-285750">
              <a:lnSpc>
                <a:spcPct val="110000"/>
              </a:lnSpc>
              <a:buFont typeface="Arial" panose="020B0604020202020204" pitchFamily="34" charset="0"/>
              <a:buChar char="•"/>
            </a:pPr>
            <a:r>
              <a:rPr lang="de-DE" dirty="0">
                <a:latin typeface="Arial Standard" charset="0"/>
              </a:rPr>
              <a:t>Einfluss von Ausreißern</a:t>
            </a:r>
          </a:p>
        </p:txBody>
      </p:sp>
      <p:grpSp>
        <p:nvGrpSpPr>
          <p:cNvPr id="34" name="Gruppieren 33">
            <a:extLst>
              <a:ext uri="{FF2B5EF4-FFF2-40B4-BE49-F238E27FC236}">
                <a16:creationId xmlns:a16="http://schemas.microsoft.com/office/drawing/2014/main" id="{AB509F4A-D5F9-074A-8A88-BF70C986CE54}"/>
              </a:ext>
            </a:extLst>
          </p:cNvPr>
          <p:cNvGrpSpPr/>
          <p:nvPr/>
        </p:nvGrpSpPr>
        <p:grpSpPr>
          <a:xfrm>
            <a:off x="2150122" y="2700093"/>
            <a:ext cx="1296422" cy="1086104"/>
            <a:chOff x="958598" y="3477593"/>
            <a:chExt cx="1296422" cy="1086104"/>
          </a:xfrm>
        </p:grpSpPr>
        <p:sp>
          <p:nvSpPr>
            <p:cNvPr id="12" name="Oval 11">
              <a:extLst>
                <a:ext uri="{FF2B5EF4-FFF2-40B4-BE49-F238E27FC236}">
                  <a16:creationId xmlns:a16="http://schemas.microsoft.com/office/drawing/2014/main" id="{4E315929-F665-8B4C-8EEB-F72EDACDCEEC}"/>
                </a:ext>
              </a:extLst>
            </p:cNvPr>
            <p:cNvSpPr>
              <a:spLocks noChangeAspect="1"/>
            </p:cNvSpPr>
            <p:nvPr/>
          </p:nvSpPr>
          <p:spPr>
            <a:xfrm>
              <a:off x="1125941" y="351632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 name="Oval 12">
              <a:extLst>
                <a:ext uri="{FF2B5EF4-FFF2-40B4-BE49-F238E27FC236}">
                  <a16:creationId xmlns:a16="http://schemas.microsoft.com/office/drawing/2014/main" id="{05867F58-F43C-0840-8117-174D090EF193}"/>
                </a:ext>
              </a:extLst>
            </p:cNvPr>
            <p:cNvSpPr>
              <a:spLocks noChangeAspect="1"/>
            </p:cNvSpPr>
            <p:nvPr/>
          </p:nvSpPr>
          <p:spPr>
            <a:xfrm>
              <a:off x="1223470" y="355727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 name="Oval 13">
              <a:extLst>
                <a:ext uri="{FF2B5EF4-FFF2-40B4-BE49-F238E27FC236}">
                  <a16:creationId xmlns:a16="http://schemas.microsoft.com/office/drawing/2014/main" id="{5E887C3F-316C-624D-A237-62A767F6BF45}"/>
                </a:ext>
              </a:extLst>
            </p:cNvPr>
            <p:cNvSpPr>
              <a:spLocks noChangeAspect="1"/>
            </p:cNvSpPr>
            <p:nvPr/>
          </p:nvSpPr>
          <p:spPr>
            <a:xfrm>
              <a:off x="965726"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 name="Oval 14">
              <a:extLst>
                <a:ext uri="{FF2B5EF4-FFF2-40B4-BE49-F238E27FC236}">
                  <a16:creationId xmlns:a16="http://schemas.microsoft.com/office/drawing/2014/main" id="{C187CB85-F561-4B4C-96C5-0EB069B318E9}"/>
                </a:ext>
              </a:extLst>
            </p:cNvPr>
            <p:cNvSpPr>
              <a:spLocks noChangeAspect="1"/>
            </p:cNvSpPr>
            <p:nvPr/>
          </p:nvSpPr>
          <p:spPr>
            <a:xfrm>
              <a:off x="1044042"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6" name="Oval 15">
              <a:extLst>
                <a:ext uri="{FF2B5EF4-FFF2-40B4-BE49-F238E27FC236}">
                  <a16:creationId xmlns:a16="http://schemas.microsoft.com/office/drawing/2014/main" id="{8F8C4F81-2F3B-C046-8D33-2AA4FA837F9D}"/>
                </a:ext>
              </a:extLst>
            </p:cNvPr>
            <p:cNvSpPr>
              <a:spLocks noChangeAspect="1"/>
            </p:cNvSpPr>
            <p:nvPr/>
          </p:nvSpPr>
          <p:spPr>
            <a:xfrm>
              <a:off x="1501975"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7" name="Oval 16">
              <a:extLst>
                <a:ext uri="{FF2B5EF4-FFF2-40B4-BE49-F238E27FC236}">
                  <a16:creationId xmlns:a16="http://schemas.microsoft.com/office/drawing/2014/main" id="{397A909B-DAA0-BB40-8ADC-943D9AC8DBC4}"/>
                </a:ext>
              </a:extLst>
            </p:cNvPr>
            <p:cNvSpPr>
              <a:spLocks noChangeAspect="1"/>
            </p:cNvSpPr>
            <p:nvPr/>
          </p:nvSpPr>
          <p:spPr>
            <a:xfrm>
              <a:off x="1420076"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8" name="Oval 17">
              <a:extLst>
                <a:ext uri="{FF2B5EF4-FFF2-40B4-BE49-F238E27FC236}">
                  <a16:creationId xmlns:a16="http://schemas.microsoft.com/office/drawing/2014/main" id="{73D4FDA7-10D6-784B-B49C-652C25A77E03}"/>
                </a:ext>
              </a:extLst>
            </p:cNvPr>
            <p:cNvSpPr>
              <a:spLocks noChangeAspect="1"/>
            </p:cNvSpPr>
            <p:nvPr/>
          </p:nvSpPr>
          <p:spPr>
            <a:xfrm>
              <a:off x="1670006" y="354980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9" name="Oval 18">
              <a:extLst>
                <a:ext uri="{FF2B5EF4-FFF2-40B4-BE49-F238E27FC236}">
                  <a16:creationId xmlns:a16="http://schemas.microsoft.com/office/drawing/2014/main" id="{CF7697CB-BE8E-6442-867B-EFDF1E4A3E62}"/>
                </a:ext>
              </a:extLst>
            </p:cNvPr>
            <p:cNvSpPr>
              <a:spLocks noChangeAspect="1"/>
            </p:cNvSpPr>
            <p:nvPr/>
          </p:nvSpPr>
          <p:spPr>
            <a:xfrm>
              <a:off x="1865391" y="34775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0" name="Oval 19">
              <a:extLst>
                <a:ext uri="{FF2B5EF4-FFF2-40B4-BE49-F238E27FC236}">
                  <a16:creationId xmlns:a16="http://schemas.microsoft.com/office/drawing/2014/main" id="{AB30C1AF-8425-BA47-B1B2-2AFF0EDDD736}"/>
                </a:ext>
              </a:extLst>
            </p:cNvPr>
            <p:cNvSpPr>
              <a:spLocks noChangeAspect="1"/>
            </p:cNvSpPr>
            <p:nvPr/>
          </p:nvSpPr>
          <p:spPr>
            <a:xfrm>
              <a:off x="1978877" y="35046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1" name="Oval 20">
              <a:extLst>
                <a:ext uri="{FF2B5EF4-FFF2-40B4-BE49-F238E27FC236}">
                  <a16:creationId xmlns:a16="http://schemas.microsoft.com/office/drawing/2014/main" id="{3735222F-AFC7-224D-A2E9-566A73689D65}"/>
                </a:ext>
              </a:extLst>
            </p:cNvPr>
            <p:cNvSpPr>
              <a:spLocks noChangeAspect="1"/>
            </p:cNvSpPr>
            <p:nvPr/>
          </p:nvSpPr>
          <p:spPr>
            <a:xfrm>
              <a:off x="2173121" y="359075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2" name="Oval 21">
              <a:extLst>
                <a:ext uri="{FF2B5EF4-FFF2-40B4-BE49-F238E27FC236}">
                  <a16:creationId xmlns:a16="http://schemas.microsoft.com/office/drawing/2014/main" id="{2E2A8B58-B086-A444-9F14-41CFB1F2C76A}"/>
                </a:ext>
              </a:extLst>
            </p:cNvPr>
            <p:cNvSpPr>
              <a:spLocks noChangeAspect="1"/>
            </p:cNvSpPr>
            <p:nvPr/>
          </p:nvSpPr>
          <p:spPr>
            <a:xfrm>
              <a:off x="1978876" y="370874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 name="Oval 22">
              <a:extLst>
                <a:ext uri="{FF2B5EF4-FFF2-40B4-BE49-F238E27FC236}">
                  <a16:creationId xmlns:a16="http://schemas.microsoft.com/office/drawing/2014/main" id="{F797CF4F-78CF-404C-AC14-99D6BA412066}"/>
                </a:ext>
              </a:extLst>
            </p:cNvPr>
            <p:cNvSpPr>
              <a:spLocks noChangeAspect="1"/>
            </p:cNvSpPr>
            <p:nvPr/>
          </p:nvSpPr>
          <p:spPr>
            <a:xfrm>
              <a:off x="1890583" y="377991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 name="Oval 23">
              <a:extLst>
                <a:ext uri="{FF2B5EF4-FFF2-40B4-BE49-F238E27FC236}">
                  <a16:creationId xmlns:a16="http://schemas.microsoft.com/office/drawing/2014/main" id="{371538F9-8048-2E40-8B64-BC9EBBF4DAAD}"/>
                </a:ext>
              </a:extLst>
            </p:cNvPr>
            <p:cNvSpPr>
              <a:spLocks noChangeAspect="1"/>
            </p:cNvSpPr>
            <p:nvPr/>
          </p:nvSpPr>
          <p:spPr>
            <a:xfrm>
              <a:off x="1044042" y="41530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 name="Oval 24">
              <a:extLst>
                <a:ext uri="{FF2B5EF4-FFF2-40B4-BE49-F238E27FC236}">
                  <a16:creationId xmlns:a16="http://schemas.microsoft.com/office/drawing/2014/main" id="{D3849193-60A8-E748-A8D8-D7FD3C3C598B}"/>
                </a:ext>
              </a:extLst>
            </p:cNvPr>
            <p:cNvSpPr>
              <a:spLocks noChangeAspect="1"/>
            </p:cNvSpPr>
            <p:nvPr/>
          </p:nvSpPr>
          <p:spPr>
            <a:xfrm>
              <a:off x="958598" y="42603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 name="Oval 25">
              <a:extLst>
                <a:ext uri="{FF2B5EF4-FFF2-40B4-BE49-F238E27FC236}">
                  <a16:creationId xmlns:a16="http://schemas.microsoft.com/office/drawing/2014/main" id="{999DAF63-F8F9-A94D-93FD-71876445D72E}"/>
                </a:ext>
              </a:extLst>
            </p:cNvPr>
            <p:cNvSpPr>
              <a:spLocks noChangeAspect="1"/>
            </p:cNvSpPr>
            <p:nvPr/>
          </p:nvSpPr>
          <p:spPr>
            <a:xfrm>
              <a:off x="1084991" y="445756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 name="Oval 26">
              <a:extLst>
                <a:ext uri="{FF2B5EF4-FFF2-40B4-BE49-F238E27FC236}">
                  <a16:creationId xmlns:a16="http://schemas.microsoft.com/office/drawing/2014/main" id="{C71C9D84-8D35-BB4A-A5CA-78DC42121B04}"/>
                </a:ext>
              </a:extLst>
            </p:cNvPr>
            <p:cNvSpPr>
              <a:spLocks noChangeAspect="1"/>
            </p:cNvSpPr>
            <p:nvPr/>
          </p:nvSpPr>
          <p:spPr>
            <a:xfrm>
              <a:off x="1383396" y="428844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 name="Oval 27">
              <a:extLst>
                <a:ext uri="{FF2B5EF4-FFF2-40B4-BE49-F238E27FC236}">
                  <a16:creationId xmlns:a16="http://schemas.microsoft.com/office/drawing/2014/main" id="{385E06F9-6C63-E24A-A264-7B96D4A2F878}"/>
                </a:ext>
              </a:extLst>
            </p:cNvPr>
            <p:cNvSpPr>
              <a:spLocks noChangeAspect="1"/>
            </p:cNvSpPr>
            <p:nvPr/>
          </p:nvSpPr>
          <p:spPr>
            <a:xfrm>
              <a:off x="1298848" y="444660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9" name="Oval 28">
              <a:extLst>
                <a:ext uri="{FF2B5EF4-FFF2-40B4-BE49-F238E27FC236}">
                  <a16:creationId xmlns:a16="http://schemas.microsoft.com/office/drawing/2014/main" id="{059244E5-3A9A-8547-A23C-3D3CA2842642}"/>
                </a:ext>
              </a:extLst>
            </p:cNvPr>
            <p:cNvSpPr>
              <a:spLocks noChangeAspect="1"/>
            </p:cNvSpPr>
            <p:nvPr/>
          </p:nvSpPr>
          <p:spPr>
            <a:xfrm>
              <a:off x="1708992" y="430781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0" name="Oval 29">
              <a:extLst>
                <a:ext uri="{FF2B5EF4-FFF2-40B4-BE49-F238E27FC236}">
                  <a16:creationId xmlns:a16="http://schemas.microsoft.com/office/drawing/2014/main" id="{E5192ECA-FF5E-1845-AD1C-1A5A5F76EABF}"/>
                </a:ext>
              </a:extLst>
            </p:cNvPr>
            <p:cNvSpPr>
              <a:spLocks noChangeAspect="1"/>
            </p:cNvSpPr>
            <p:nvPr/>
          </p:nvSpPr>
          <p:spPr>
            <a:xfrm>
              <a:off x="1674817" y="446223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1" name="Oval 30">
              <a:extLst>
                <a:ext uri="{FF2B5EF4-FFF2-40B4-BE49-F238E27FC236}">
                  <a16:creationId xmlns:a16="http://schemas.microsoft.com/office/drawing/2014/main" id="{3B03DE31-81C9-0247-A740-AAF246B1BD2A}"/>
                </a:ext>
              </a:extLst>
            </p:cNvPr>
            <p:cNvSpPr>
              <a:spLocks noChangeAspect="1"/>
            </p:cNvSpPr>
            <p:nvPr/>
          </p:nvSpPr>
          <p:spPr>
            <a:xfrm>
              <a:off x="1897658" y="43293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2" name="Oval 31">
              <a:extLst>
                <a:ext uri="{FF2B5EF4-FFF2-40B4-BE49-F238E27FC236}">
                  <a16:creationId xmlns:a16="http://schemas.microsoft.com/office/drawing/2014/main" id="{3F7B037B-1F40-EC46-B036-63C339860A4D}"/>
                </a:ext>
              </a:extLst>
            </p:cNvPr>
            <p:cNvSpPr>
              <a:spLocks noChangeAspect="1"/>
            </p:cNvSpPr>
            <p:nvPr/>
          </p:nvSpPr>
          <p:spPr>
            <a:xfrm>
              <a:off x="2050058" y="4481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3" name="Oval 32">
              <a:extLst>
                <a:ext uri="{FF2B5EF4-FFF2-40B4-BE49-F238E27FC236}">
                  <a16:creationId xmlns:a16="http://schemas.microsoft.com/office/drawing/2014/main" id="{11BC0A45-39A0-3845-A464-A67B27604E81}"/>
                </a:ext>
              </a:extLst>
            </p:cNvPr>
            <p:cNvSpPr>
              <a:spLocks noChangeAspect="1"/>
            </p:cNvSpPr>
            <p:nvPr/>
          </p:nvSpPr>
          <p:spPr>
            <a:xfrm>
              <a:off x="2093169" y="419865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104" name="Gruppieren 103">
            <a:extLst>
              <a:ext uri="{FF2B5EF4-FFF2-40B4-BE49-F238E27FC236}">
                <a16:creationId xmlns:a16="http://schemas.microsoft.com/office/drawing/2014/main" id="{045E85E0-C234-FC49-839B-58B1260140A3}"/>
              </a:ext>
            </a:extLst>
          </p:cNvPr>
          <p:cNvGrpSpPr/>
          <p:nvPr/>
        </p:nvGrpSpPr>
        <p:grpSpPr>
          <a:xfrm>
            <a:off x="702940" y="5489076"/>
            <a:ext cx="1296422" cy="1086104"/>
            <a:chOff x="478090" y="5390052"/>
            <a:chExt cx="1296422" cy="1086104"/>
          </a:xfrm>
        </p:grpSpPr>
        <p:sp>
          <p:nvSpPr>
            <p:cNvPr id="59" name="Oval 58">
              <a:extLst>
                <a:ext uri="{FF2B5EF4-FFF2-40B4-BE49-F238E27FC236}">
                  <a16:creationId xmlns:a16="http://schemas.microsoft.com/office/drawing/2014/main" id="{2C1EEBBA-6F6B-9F4A-A8E5-05B2946F7C00}"/>
                </a:ext>
              </a:extLst>
            </p:cNvPr>
            <p:cNvSpPr>
              <a:spLocks noChangeAspect="1"/>
            </p:cNvSpPr>
            <p:nvPr/>
          </p:nvSpPr>
          <p:spPr>
            <a:xfrm>
              <a:off x="645433" y="5428782"/>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0" name="Oval 59">
              <a:extLst>
                <a:ext uri="{FF2B5EF4-FFF2-40B4-BE49-F238E27FC236}">
                  <a16:creationId xmlns:a16="http://schemas.microsoft.com/office/drawing/2014/main" id="{C3F92F82-1DD8-C74F-8A42-2AB5FDC2AB05}"/>
                </a:ext>
              </a:extLst>
            </p:cNvPr>
            <p:cNvSpPr>
              <a:spLocks noChangeAspect="1"/>
            </p:cNvSpPr>
            <p:nvPr/>
          </p:nvSpPr>
          <p:spPr>
            <a:xfrm>
              <a:off x="742962" y="5469731"/>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1" name="Oval 60">
              <a:extLst>
                <a:ext uri="{FF2B5EF4-FFF2-40B4-BE49-F238E27FC236}">
                  <a16:creationId xmlns:a16="http://schemas.microsoft.com/office/drawing/2014/main" id="{F5F51189-F519-C74F-AE90-26420B26693E}"/>
                </a:ext>
              </a:extLst>
            </p:cNvPr>
            <p:cNvSpPr>
              <a:spLocks noChangeAspect="1"/>
            </p:cNvSpPr>
            <p:nvPr/>
          </p:nvSpPr>
          <p:spPr>
            <a:xfrm>
              <a:off x="485218" y="5580257"/>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2" name="Oval 61">
              <a:extLst>
                <a:ext uri="{FF2B5EF4-FFF2-40B4-BE49-F238E27FC236}">
                  <a16:creationId xmlns:a16="http://schemas.microsoft.com/office/drawing/2014/main" id="{F846023B-29E9-1A4B-93B4-E5676BD4C10A}"/>
                </a:ext>
              </a:extLst>
            </p:cNvPr>
            <p:cNvSpPr>
              <a:spLocks noChangeAspect="1"/>
            </p:cNvSpPr>
            <p:nvPr/>
          </p:nvSpPr>
          <p:spPr>
            <a:xfrm>
              <a:off x="563534" y="573748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3" name="Oval 62">
              <a:extLst>
                <a:ext uri="{FF2B5EF4-FFF2-40B4-BE49-F238E27FC236}">
                  <a16:creationId xmlns:a16="http://schemas.microsoft.com/office/drawing/2014/main" id="{75B9739B-586C-4C4B-B836-5BC572AA6889}"/>
                </a:ext>
              </a:extLst>
            </p:cNvPr>
            <p:cNvSpPr>
              <a:spLocks noChangeAspect="1"/>
            </p:cNvSpPr>
            <p:nvPr/>
          </p:nvSpPr>
          <p:spPr>
            <a:xfrm>
              <a:off x="1021467" y="5580257"/>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4" name="Oval 63">
              <a:extLst>
                <a:ext uri="{FF2B5EF4-FFF2-40B4-BE49-F238E27FC236}">
                  <a16:creationId xmlns:a16="http://schemas.microsoft.com/office/drawing/2014/main" id="{C1BC98CE-5C79-C145-9164-56D6AC67C314}"/>
                </a:ext>
              </a:extLst>
            </p:cNvPr>
            <p:cNvSpPr>
              <a:spLocks noChangeAspect="1"/>
            </p:cNvSpPr>
            <p:nvPr/>
          </p:nvSpPr>
          <p:spPr>
            <a:xfrm>
              <a:off x="939568" y="573748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5" name="Oval 64">
              <a:extLst>
                <a:ext uri="{FF2B5EF4-FFF2-40B4-BE49-F238E27FC236}">
                  <a16:creationId xmlns:a16="http://schemas.microsoft.com/office/drawing/2014/main" id="{904C1CF1-8CAF-1446-9950-DCD93CB0A8F9}"/>
                </a:ext>
              </a:extLst>
            </p:cNvPr>
            <p:cNvSpPr>
              <a:spLocks noChangeAspect="1"/>
            </p:cNvSpPr>
            <p:nvPr/>
          </p:nvSpPr>
          <p:spPr>
            <a:xfrm>
              <a:off x="1189498" y="5462263"/>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6" name="Oval 65">
              <a:extLst>
                <a:ext uri="{FF2B5EF4-FFF2-40B4-BE49-F238E27FC236}">
                  <a16:creationId xmlns:a16="http://schemas.microsoft.com/office/drawing/2014/main" id="{FAB97589-F66A-C94B-BD58-3AE758C373B3}"/>
                </a:ext>
              </a:extLst>
            </p:cNvPr>
            <p:cNvSpPr>
              <a:spLocks noChangeAspect="1"/>
            </p:cNvSpPr>
            <p:nvPr/>
          </p:nvSpPr>
          <p:spPr>
            <a:xfrm>
              <a:off x="1384883" y="5390052"/>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7" name="Oval 66">
              <a:extLst>
                <a:ext uri="{FF2B5EF4-FFF2-40B4-BE49-F238E27FC236}">
                  <a16:creationId xmlns:a16="http://schemas.microsoft.com/office/drawing/2014/main" id="{BB8CF613-912F-2647-8AF3-4CB4E5FE905C}"/>
                </a:ext>
              </a:extLst>
            </p:cNvPr>
            <p:cNvSpPr>
              <a:spLocks noChangeAspect="1"/>
            </p:cNvSpPr>
            <p:nvPr/>
          </p:nvSpPr>
          <p:spPr>
            <a:xfrm>
              <a:off x="1498369" y="5417152"/>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8" name="Oval 67">
              <a:extLst>
                <a:ext uri="{FF2B5EF4-FFF2-40B4-BE49-F238E27FC236}">
                  <a16:creationId xmlns:a16="http://schemas.microsoft.com/office/drawing/2014/main" id="{FC68284D-FD4F-DB46-BC0A-D175AAFA3004}"/>
                </a:ext>
              </a:extLst>
            </p:cNvPr>
            <p:cNvSpPr>
              <a:spLocks noChangeAspect="1"/>
            </p:cNvSpPr>
            <p:nvPr/>
          </p:nvSpPr>
          <p:spPr>
            <a:xfrm>
              <a:off x="1692613" y="5503212"/>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69" name="Oval 68">
              <a:extLst>
                <a:ext uri="{FF2B5EF4-FFF2-40B4-BE49-F238E27FC236}">
                  <a16:creationId xmlns:a16="http://schemas.microsoft.com/office/drawing/2014/main" id="{84E902E9-4608-7949-ADF5-8D208AF5F809}"/>
                </a:ext>
              </a:extLst>
            </p:cNvPr>
            <p:cNvSpPr>
              <a:spLocks noChangeAspect="1"/>
            </p:cNvSpPr>
            <p:nvPr/>
          </p:nvSpPr>
          <p:spPr>
            <a:xfrm>
              <a:off x="1498368" y="5621206"/>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0" name="Oval 69">
              <a:extLst>
                <a:ext uri="{FF2B5EF4-FFF2-40B4-BE49-F238E27FC236}">
                  <a16:creationId xmlns:a16="http://schemas.microsoft.com/office/drawing/2014/main" id="{901FF9DD-7DA8-EB4D-8E1F-6CB325FED0AB}"/>
                </a:ext>
              </a:extLst>
            </p:cNvPr>
            <p:cNvSpPr>
              <a:spLocks noChangeAspect="1"/>
            </p:cNvSpPr>
            <p:nvPr/>
          </p:nvSpPr>
          <p:spPr>
            <a:xfrm>
              <a:off x="1410075" y="5692378"/>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1" name="Oval 70">
              <a:extLst>
                <a:ext uri="{FF2B5EF4-FFF2-40B4-BE49-F238E27FC236}">
                  <a16:creationId xmlns:a16="http://schemas.microsoft.com/office/drawing/2014/main" id="{5A50C4BF-4755-DD45-A030-137C494DEA6A}"/>
                </a:ext>
              </a:extLst>
            </p:cNvPr>
            <p:cNvSpPr>
              <a:spLocks noChangeAspect="1"/>
            </p:cNvSpPr>
            <p:nvPr/>
          </p:nvSpPr>
          <p:spPr>
            <a:xfrm>
              <a:off x="563534" y="6065480"/>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2" name="Oval 71">
              <a:extLst>
                <a:ext uri="{FF2B5EF4-FFF2-40B4-BE49-F238E27FC236}">
                  <a16:creationId xmlns:a16="http://schemas.microsoft.com/office/drawing/2014/main" id="{BA60EA1F-BD01-3A45-A199-FADADBFA840C}"/>
                </a:ext>
              </a:extLst>
            </p:cNvPr>
            <p:cNvSpPr>
              <a:spLocks noChangeAspect="1"/>
            </p:cNvSpPr>
            <p:nvPr/>
          </p:nvSpPr>
          <p:spPr>
            <a:xfrm>
              <a:off x="478090" y="6172780"/>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3" name="Oval 72">
              <a:extLst>
                <a:ext uri="{FF2B5EF4-FFF2-40B4-BE49-F238E27FC236}">
                  <a16:creationId xmlns:a16="http://schemas.microsoft.com/office/drawing/2014/main" id="{51C5F7D1-E7A4-5B4C-8071-8CAE9E751E9D}"/>
                </a:ext>
              </a:extLst>
            </p:cNvPr>
            <p:cNvSpPr>
              <a:spLocks noChangeAspect="1"/>
            </p:cNvSpPr>
            <p:nvPr/>
          </p:nvSpPr>
          <p:spPr>
            <a:xfrm>
              <a:off x="604483" y="6370026"/>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4" name="Oval 73">
              <a:extLst>
                <a:ext uri="{FF2B5EF4-FFF2-40B4-BE49-F238E27FC236}">
                  <a16:creationId xmlns:a16="http://schemas.microsoft.com/office/drawing/2014/main" id="{13BE7D2A-2DE5-CE4A-A995-8D3592E0375D}"/>
                </a:ext>
              </a:extLst>
            </p:cNvPr>
            <p:cNvSpPr>
              <a:spLocks noChangeAspect="1"/>
            </p:cNvSpPr>
            <p:nvPr/>
          </p:nvSpPr>
          <p:spPr>
            <a:xfrm>
              <a:off x="902888" y="6200908"/>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5" name="Oval 74">
              <a:extLst>
                <a:ext uri="{FF2B5EF4-FFF2-40B4-BE49-F238E27FC236}">
                  <a16:creationId xmlns:a16="http://schemas.microsoft.com/office/drawing/2014/main" id="{86811E68-4005-1F49-995B-51152654EE10}"/>
                </a:ext>
              </a:extLst>
            </p:cNvPr>
            <p:cNvSpPr>
              <a:spLocks noChangeAspect="1"/>
            </p:cNvSpPr>
            <p:nvPr/>
          </p:nvSpPr>
          <p:spPr>
            <a:xfrm>
              <a:off x="818340" y="6359066"/>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6" name="Oval 75">
              <a:extLst>
                <a:ext uri="{FF2B5EF4-FFF2-40B4-BE49-F238E27FC236}">
                  <a16:creationId xmlns:a16="http://schemas.microsoft.com/office/drawing/2014/main" id="{D33735EB-3671-0F47-B35E-37C37BBE2261}"/>
                </a:ext>
              </a:extLst>
            </p:cNvPr>
            <p:cNvSpPr>
              <a:spLocks noChangeAspect="1"/>
            </p:cNvSpPr>
            <p:nvPr/>
          </p:nvSpPr>
          <p:spPr>
            <a:xfrm>
              <a:off x="1228484" y="6220273"/>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7" name="Oval 76">
              <a:extLst>
                <a:ext uri="{FF2B5EF4-FFF2-40B4-BE49-F238E27FC236}">
                  <a16:creationId xmlns:a16="http://schemas.microsoft.com/office/drawing/2014/main" id="{24A7A4B2-CBE9-B140-969D-13A065EBFB0A}"/>
                </a:ext>
              </a:extLst>
            </p:cNvPr>
            <p:cNvSpPr>
              <a:spLocks noChangeAspect="1"/>
            </p:cNvSpPr>
            <p:nvPr/>
          </p:nvSpPr>
          <p:spPr>
            <a:xfrm>
              <a:off x="1194309" y="637469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8" name="Oval 77">
              <a:extLst>
                <a:ext uri="{FF2B5EF4-FFF2-40B4-BE49-F238E27FC236}">
                  <a16:creationId xmlns:a16="http://schemas.microsoft.com/office/drawing/2014/main" id="{8261CA5E-54E0-3949-9F81-9A7EA160B120}"/>
                </a:ext>
              </a:extLst>
            </p:cNvPr>
            <p:cNvSpPr>
              <a:spLocks noChangeAspect="1"/>
            </p:cNvSpPr>
            <p:nvPr/>
          </p:nvSpPr>
          <p:spPr>
            <a:xfrm>
              <a:off x="1417150" y="624185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79" name="Oval 78">
              <a:extLst>
                <a:ext uri="{FF2B5EF4-FFF2-40B4-BE49-F238E27FC236}">
                  <a16:creationId xmlns:a16="http://schemas.microsoft.com/office/drawing/2014/main" id="{BC2A31C4-6E09-3047-88D9-48811AAE5D5A}"/>
                </a:ext>
              </a:extLst>
            </p:cNvPr>
            <p:cNvSpPr>
              <a:spLocks noChangeAspect="1"/>
            </p:cNvSpPr>
            <p:nvPr/>
          </p:nvSpPr>
          <p:spPr>
            <a:xfrm>
              <a:off x="1569550" y="639425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0" name="Oval 79">
              <a:extLst>
                <a:ext uri="{FF2B5EF4-FFF2-40B4-BE49-F238E27FC236}">
                  <a16:creationId xmlns:a16="http://schemas.microsoft.com/office/drawing/2014/main" id="{0C9C4D0E-BBB3-C441-B641-2A09A2B76635}"/>
                </a:ext>
              </a:extLst>
            </p:cNvPr>
            <p:cNvSpPr>
              <a:spLocks noChangeAspect="1"/>
            </p:cNvSpPr>
            <p:nvPr/>
          </p:nvSpPr>
          <p:spPr>
            <a:xfrm>
              <a:off x="1612661" y="6111113"/>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8" name="Kreuz 127">
              <a:extLst>
                <a:ext uri="{FF2B5EF4-FFF2-40B4-BE49-F238E27FC236}">
                  <a16:creationId xmlns:a16="http://schemas.microsoft.com/office/drawing/2014/main" id="{41CC7F21-8C5E-F742-9247-150D32C8AD93}"/>
                </a:ext>
              </a:extLst>
            </p:cNvPr>
            <p:cNvSpPr>
              <a:spLocks noChangeAspect="1"/>
            </p:cNvSpPr>
            <p:nvPr/>
          </p:nvSpPr>
          <p:spPr>
            <a:xfrm>
              <a:off x="1017510" y="6240912"/>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0" name="Kreuz 129">
              <a:extLst>
                <a:ext uri="{FF2B5EF4-FFF2-40B4-BE49-F238E27FC236}">
                  <a16:creationId xmlns:a16="http://schemas.microsoft.com/office/drawing/2014/main" id="{E2E1B220-DCB5-4E4A-84B6-6E15E612614E}"/>
                </a:ext>
              </a:extLst>
            </p:cNvPr>
            <p:cNvSpPr>
              <a:spLocks noChangeAspect="1"/>
            </p:cNvSpPr>
            <p:nvPr/>
          </p:nvSpPr>
          <p:spPr>
            <a:xfrm>
              <a:off x="1081551" y="5610479"/>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35" name="Gruppieren 34">
            <a:extLst>
              <a:ext uri="{FF2B5EF4-FFF2-40B4-BE49-F238E27FC236}">
                <a16:creationId xmlns:a16="http://schemas.microsoft.com/office/drawing/2014/main" id="{C6A5D60B-8C3A-E448-842B-C4E3C8F79A0F}"/>
              </a:ext>
            </a:extLst>
          </p:cNvPr>
          <p:cNvGrpSpPr/>
          <p:nvPr/>
        </p:nvGrpSpPr>
        <p:grpSpPr>
          <a:xfrm>
            <a:off x="702940" y="4042985"/>
            <a:ext cx="1296422" cy="1086104"/>
            <a:chOff x="478090" y="3986843"/>
            <a:chExt cx="1296422" cy="1086104"/>
          </a:xfrm>
        </p:grpSpPr>
        <p:sp>
          <p:nvSpPr>
            <p:cNvPr id="36" name="Oval 35">
              <a:extLst>
                <a:ext uri="{FF2B5EF4-FFF2-40B4-BE49-F238E27FC236}">
                  <a16:creationId xmlns:a16="http://schemas.microsoft.com/office/drawing/2014/main" id="{EBA862B2-CDF6-5B4F-954B-097E7AB7A348}"/>
                </a:ext>
              </a:extLst>
            </p:cNvPr>
            <p:cNvSpPr>
              <a:spLocks noChangeAspect="1"/>
            </p:cNvSpPr>
            <p:nvPr/>
          </p:nvSpPr>
          <p:spPr>
            <a:xfrm>
              <a:off x="645433" y="402557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7" name="Oval 36">
              <a:extLst>
                <a:ext uri="{FF2B5EF4-FFF2-40B4-BE49-F238E27FC236}">
                  <a16:creationId xmlns:a16="http://schemas.microsoft.com/office/drawing/2014/main" id="{93934554-1DF9-0E43-9A8A-03DDF99C2621}"/>
                </a:ext>
              </a:extLst>
            </p:cNvPr>
            <p:cNvSpPr>
              <a:spLocks noChangeAspect="1"/>
            </p:cNvSpPr>
            <p:nvPr/>
          </p:nvSpPr>
          <p:spPr>
            <a:xfrm>
              <a:off x="742962" y="406652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8" name="Oval 37">
              <a:extLst>
                <a:ext uri="{FF2B5EF4-FFF2-40B4-BE49-F238E27FC236}">
                  <a16:creationId xmlns:a16="http://schemas.microsoft.com/office/drawing/2014/main" id="{E1020EAB-D761-884D-845D-CC1B1250FED7}"/>
                </a:ext>
              </a:extLst>
            </p:cNvPr>
            <p:cNvSpPr>
              <a:spLocks noChangeAspect="1"/>
            </p:cNvSpPr>
            <p:nvPr/>
          </p:nvSpPr>
          <p:spPr>
            <a:xfrm>
              <a:off x="485218" y="4177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39" name="Oval 38">
              <a:extLst>
                <a:ext uri="{FF2B5EF4-FFF2-40B4-BE49-F238E27FC236}">
                  <a16:creationId xmlns:a16="http://schemas.microsoft.com/office/drawing/2014/main" id="{EFFDFDE9-3E84-C74C-AE18-C77154D1367B}"/>
                </a:ext>
              </a:extLst>
            </p:cNvPr>
            <p:cNvSpPr>
              <a:spLocks noChangeAspect="1"/>
            </p:cNvSpPr>
            <p:nvPr/>
          </p:nvSpPr>
          <p:spPr>
            <a:xfrm>
              <a:off x="563534" y="433428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0" name="Oval 39">
              <a:extLst>
                <a:ext uri="{FF2B5EF4-FFF2-40B4-BE49-F238E27FC236}">
                  <a16:creationId xmlns:a16="http://schemas.microsoft.com/office/drawing/2014/main" id="{82E84650-5A19-704C-B66C-577DF7C49A5D}"/>
                </a:ext>
              </a:extLst>
            </p:cNvPr>
            <p:cNvSpPr>
              <a:spLocks noChangeAspect="1"/>
            </p:cNvSpPr>
            <p:nvPr/>
          </p:nvSpPr>
          <p:spPr>
            <a:xfrm>
              <a:off x="1021467" y="4177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1" name="Oval 40">
              <a:extLst>
                <a:ext uri="{FF2B5EF4-FFF2-40B4-BE49-F238E27FC236}">
                  <a16:creationId xmlns:a16="http://schemas.microsoft.com/office/drawing/2014/main" id="{B8BA3D9B-6B0A-0341-A3F2-D33DCD03CC14}"/>
                </a:ext>
              </a:extLst>
            </p:cNvPr>
            <p:cNvSpPr>
              <a:spLocks noChangeAspect="1"/>
            </p:cNvSpPr>
            <p:nvPr/>
          </p:nvSpPr>
          <p:spPr>
            <a:xfrm>
              <a:off x="939568" y="433428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2" name="Oval 41">
              <a:extLst>
                <a:ext uri="{FF2B5EF4-FFF2-40B4-BE49-F238E27FC236}">
                  <a16:creationId xmlns:a16="http://schemas.microsoft.com/office/drawing/2014/main" id="{F8CA9BB4-0100-404D-892A-96D460855446}"/>
                </a:ext>
              </a:extLst>
            </p:cNvPr>
            <p:cNvSpPr>
              <a:spLocks noChangeAspect="1"/>
            </p:cNvSpPr>
            <p:nvPr/>
          </p:nvSpPr>
          <p:spPr>
            <a:xfrm>
              <a:off x="1189498" y="405905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3" name="Oval 42">
              <a:extLst>
                <a:ext uri="{FF2B5EF4-FFF2-40B4-BE49-F238E27FC236}">
                  <a16:creationId xmlns:a16="http://schemas.microsoft.com/office/drawing/2014/main" id="{681B7DBD-60E7-954A-8C99-E481CF8F6FF5}"/>
                </a:ext>
              </a:extLst>
            </p:cNvPr>
            <p:cNvSpPr>
              <a:spLocks noChangeAspect="1"/>
            </p:cNvSpPr>
            <p:nvPr/>
          </p:nvSpPr>
          <p:spPr>
            <a:xfrm>
              <a:off x="1384883" y="398684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4" name="Oval 43">
              <a:extLst>
                <a:ext uri="{FF2B5EF4-FFF2-40B4-BE49-F238E27FC236}">
                  <a16:creationId xmlns:a16="http://schemas.microsoft.com/office/drawing/2014/main" id="{095A5E5A-B48A-E14B-AEE1-3C0AE204DA65}"/>
                </a:ext>
              </a:extLst>
            </p:cNvPr>
            <p:cNvSpPr>
              <a:spLocks noChangeAspect="1"/>
            </p:cNvSpPr>
            <p:nvPr/>
          </p:nvSpPr>
          <p:spPr>
            <a:xfrm>
              <a:off x="1498369" y="401394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5" name="Oval 44">
              <a:extLst>
                <a:ext uri="{FF2B5EF4-FFF2-40B4-BE49-F238E27FC236}">
                  <a16:creationId xmlns:a16="http://schemas.microsoft.com/office/drawing/2014/main" id="{825DB444-D656-CE4E-B206-953EE1D02313}"/>
                </a:ext>
              </a:extLst>
            </p:cNvPr>
            <p:cNvSpPr>
              <a:spLocks noChangeAspect="1"/>
            </p:cNvSpPr>
            <p:nvPr/>
          </p:nvSpPr>
          <p:spPr>
            <a:xfrm>
              <a:off x="1692613" y="410000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6" name="Oval 45">
              <a:extLst>
                <a:ext uri="{FF2B5EF4-FFF2-40B4-BE49-F238E27FC236}">
                  <a16:creationId xmlns:a16="http://schemas.microsoft.com/office/drawing/2014/main" id="{0FD0B16F-56FC-3749-B962-0456D7061891}"/>
                </a:ext>
              </a:extLst>
            </p:cNvPr>
            <p:cNvSpPr>
              <a:spLocks noChangeAspect="1"/>
            </p:cNvSpPr>
            <p:nvPr/>
          </p:nvSpPr>
          <p:spPr>
            <a:xfrm>
              <a:off x="1498368" y="421799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7" name="Oval 46">
              <a:extLst>
                <a:ext uri="{FF2B5EF4-FFF2-40B4-BE49-F238E27FC236}">
                  <a16:creationId xmlns:a16="http://schemas.microsoft.com/office/drawing/2014/main" id="{90F78032-6FA7-7D40-92AC-0379561B202F}"/>
                </a:ext>
              </a:extLst>
            </p:cNvPr>
            <p:cNvSpPr>
              <a:spLocks noChangeAspect="1"/>
            </p:cNvSpPr>
            <p:nvPr/>
          </p:nvSpPr>
          <p:spPr>
            <a:xfrm>
              <a:off x="1410075" y="428916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8" name="Oval 47">
              <a:extLst>
                <a:ext uri="{FF2B5EF4-FFF2-40B4-BE49-F238E27FC236}">
                  <a16:creationId xmlns:a16="http://schemas.microsoft.com/office/drawing/2014/main" id="{6A3483D6-3C0C-F64D-A1CF-ABC99F4F0967}"/>
                </a:ext>
              </a:extLst>
            </p:cNvPr>
            <p:cNvSpPr>
              <a:spLocks noChangeAspect="1"/>
            </p:cNvSpPr>
            <p:nvPr/>
          </p:nvSpPr>
          <p:spPr>
            <a:xfrm>
              <a:off x="563534" y="466227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49" name="Oval 48">
              <a:extLst>
                <a:ext uri="{FF2B5EF4-FFF2-40B4-BE49-F238E27FC236}">
                  <a16:creationId xmlns:a16="http://schemas.microsoft.com/office/drawing/2014/main" id="{4C5258AD-0DF9-8C4C-9DBE-6DCF1304EB56}"/>
                </a:ext>
              </a:extLst>
            </p:cNvPr>
            <p:cNvSpPr>
              <a:spLocks noChangeAspect="1"/>
            </p:cNvSpPr>
            <p:nvPr/>
          </p:nvSpPr>
          <p:spPr>
            <a:xfrm>
              <a:off x="478090" y="476957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0" name="Oval 49">
              <a:extLst>
                <a:ext uri="{FF2B5EF4-FFF2-40B4-BE49-F238E27FC236}">
                  <a16:creationId xmlns:a16="http://schemas.microsoft.com/office/drawing/2014/main" id="{99291923-103F-BA47-B1C2-9E09A6863981}"/>
                </a:ext>
              </a:extLst>
            </p:cNvPr>
            <p:cNvSpPr>
              <a:spLocks noChangeAspect="1"/>
            </p:cNvSpPr>
            <p:nvPr/>
          </p:nvSpPr>
          <p:spPr>
            <a:xfrm>
              <a:off x="604483" y="496681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1" name="Oval 50">
              <a:extLst>
                <a:ext uri="{FF2B5EF4-FFF2-40B4-BE49-F238E27FC236}">
                  <a16:creationId xmlns:a16="http://schemas.microsoft.com/office/drawing/2014/main" id="{2071B891-78CF-3F4A-BDFE-1A02FD0A6D84}"/>
                </a:ext>
              </a:extLst>
            </p:cNvPr>
            <p:cNvSpPr>
              <a:spLocks noChangeAspect="1"/>
            </p:cNvSpPr>
            <p:nvPr/>
          </p:nvSpPr>
          <p:spPr>
            <a:xfrm>
              <a:off x="902888" y="479769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2" name="Oval 51">
              <a:extLst>
                <a:ext uri="{FF2B5EF4-FFF2-40B4-BE49-F238E27FC236}">
                  <a16:creationId xmlns:a16="http://schemas.microsoft.com/office/drawing/2014/main" id="{EE374F7D-E899-434F-9690-A0CAFCB687E8}"/>
                </a:ext>
              </a:extLst>
            </p:cNvPr>
            <p:cNvSpPr>
              <a:spLocks noChangeAspect="1"/>
            </p:cNvSpPr>
            <p:nvPr/>
          </p:nvSpPr>
          <p:spPr>
            <a:xfrm>
              <a:off x="818340" y="495585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3" name="Oval 52">
              <a:extLst>
                <a:ext uri="{FF2B5EF4-FFF2-40B4-BE49-F238E27FC236}">
                  <a16:creationId xmlns:a16="http://schemas.microsoft.com/office/drawing/2014/main" id="{8D7BFC65-7B64-6D40-86AC-56CEDE47D6B0}"/>
                </a:ext>
              </a:extLst>
            </p:cNvPr>
            <p:cNvSpPr>
              <a:spLocks noChangeAspect="1"/>
            </p:cNvSpPr>
            <p:nvPr/>
          </p:nvSpPr>
          <p:spPr>
            <a:xfrm>
              <a:off x="1228484" y="481706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4" name="Oval 53">
              <a:extLst>
                <a:ext uri="{FF2B5EF4-FFF2-40B4-BE49-F238E27FC236}">
                  <a16:creationId xmlns:a16="http://schemas.microsoft.com/office/drawing/2014/main" id="{58DE2010-383B-4D45-BB7C-97971DBA9985}"/>
                </a:ext>
              </a:extLst>
            </p:cNvPr>
            <p:cNvSpPr>
              <a:spLocks noChangeAspect="1"/>
            </p:cNvSpPr>
            <p:nvPr/>
          </p:nvSpPr>
          <p:spPr>
            <a:xfrm>
              <a:off x="1194309" y="497148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5" name="Oval 54">
              <a:extLst>
                <a:ext uri="{FF2B5EF4-FFF2-40B4-BE49-F238E27FC236}">
                  <a16:creationId xmlns:a16="http://schemas.microsoft.com/office/drawing/2014/main" id="{DCABA374-770B-744A-9DF5-98CFD8B62A0B}"/>
                </a:ext>
              </a:extLst>
            </p:cNvPr>
            <p:cNvSpPr>
              <a:spLocks noChangeAspect="1"/>
            </p:cNvSpPr>
            <p:nvPr/>
          </p:nvSpPr>
          <p:spPr>
            <a:xfrm>
              <a:off x="1417150" y="48386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6" name="Oval 55">
              <a:extLst>
                <a:ext uri="{FF2B5EF4-FFF2-40B4-BE49-F238E27FC236}">
                  <a16:creationId xmlns:a16="http://schemas.microsoft.com/office/drawing/2014/main" id="{28D024B8-C943-334F-888B-5FDA40CBCBA2}"/>
                </a:ext>
              </a:extLst>
            </p:cNvPr>
            <p:cNvSpPr>
              <a:spLocks noChangeAspect="1"/>
            </p:cNvSpPr>
            <p:nvPr/>
          </p:nvSpPr>
          <p:spPr>
            <a:xfrm>
              <a:off x="1569550" y="4991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57" name="Oval 56">
              <a:extLst>
                <a:ext uri="{FF2B5EF4-FFF2-40B4-BE49-F238E27FC236}">
                  <a16:creationId xmlns:a16="http://schemas.microsoft.com/office/drawing/2014/main" id="{993E0FB3-9E2F-8446-9490-5E353D9EEEEE}"/>
                </a:ext>
              </a:extLst>
            </p:cNvPr>
            <p:cNvSpPr>
              <a:spLocks noChangeAspect="1"/>
            </p:cNvSpPr>
            <p:nvPr/>
          </p:nvSpPr>
          <p:spPr>
            <a:xfrm>
              <a:off x="1612661" y="470790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9" name="Kreuz 128">
              <a:extLst>
                <a:ext uri="{FF2B5EF4-FFF2-40B4-BE49-F238E27FC236}">
                  <a16:creationId xmlns:a16="http://schemas.microsoft.com/office/drawing/2014/main" id="{DB257E50-2899-4E41-B9EF-5CB499794ED5}"/>
                </a:ext>
              </a:extLst>
            </p:cNvPr>
            <p:cNvSpPr>
              <a:spLocks noChangeAspect="1"/>
            </p:cNvSpPr>
            <p:nvPr/>
          </p:nvSpPr>
          <p:spPr>
            <a:xfrm>
              <a:off x="1084528" y="4228935"/>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1" name="Kreuz 130">
              <a:extLst>
                <a:ext uri="{FF2B5EF4-FFF2-40B4-BE49-F238E27FC236}">
                  <a16:creationId xmlns:a16="http://schemas.microsoft.com/office/drawing/2014/main" id="{C7351362-BAA5-E44E-AABF-B3AA7DACD1A0}"/>
                </a:ext>
              </a:extLst>
            </p:cNvPr>
            <p:cNvSpPr>
              <a:spLocks noChangeAspect="1"/>
            </p:cNvSpPr>
            <p:nvPr/>
          </p:nvSpPr>
          <p:spPr>
            <a:xfrm>
              <a:off x="990405" y="4874926"/>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58" name="Gruppieren 57">
            <a:extLst>
              <a:ext uri="{FF2B5EF4-FFF2-40B4-BE49-F238E27FC236}">
                <a16:creationId xmlns:a16="http://schemas.microsoft.com/office/drawing/2014/main" id="{391D4B93-4258-E943-99C2-C183947B4C44}"/>
              </a:ext>
            </a:extLst>
          </p:cNvPr>
          <p:cNvGrpSpPr/>
          <p:nvPr/>
        </p:nvGrpSpPr>
        <p:grpSpPr>
          <a:xfrm>
            <a:off x="3293311" y="4042985"/>
            <a:ext cx="1296422" cy="1086104"/>
            <a:chOff x="3068461" y="3986843"/>
            <a:chExt cx="1296422" cy="1086104"/>
          </a:xfrm>
        </p:grpSpPr>
        <p:sp>
          <p:nvSpPr>
            <p:cNvPr id="82" name="Oval 81">
              <a:extLst>
                <a:ext uri="{FF2B5EF4-FFF2-40B4-BE49-F238E27FC236}">
                  <a16:creationId xmlns:a16="http://schemas.microsoft.com/office/drawing/2014/main" id="{BA1634F8-A837-9C43-8038-3F914B6051DC}"/>
                </a:ext>
              </a:extLst>
            </p:cNvPr>
            <p:cNvSpPr>
              <a:spLocks noChangeAspect="1"/>
            </p:cNvSpPr>
            <p:nvPr/>
          </p:nvSpPr>
          <p:spPr>
            <a:xfrm>
              <a:off x="3235804" y="402557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3" name="Oval 82">
              <a:extLst>
                <a:ext uri="{FF2B5EF4-FFF2-40B4-BE49-F238E27FC236}">
                  <a16:creationId xmlns:a16="http://schemas.microsoft.com/office/drawing/2014/main" id="{63292B88-5E45-F940-983F-716594550063}"/>
                </a:ext>
              </a:extLst>
            </p:cNvPr>
            <p:cNvSpPr>
              <a:spLocks noChangeAspect="1"/>
            </p:cNvSpPr>
            <p:nvPr/>
          </p:nvSpPr>
          <p:spPr>
            <a:xfrm>
              <a:off x="3333333" y="406652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4" name="Oval 83">
              <a:extLst>
                <a:ext uri="{FF2B5EF4-FFF2-40B4-BE49-F238E27FC236}">
                  <a16:creationId xmlns:a16="http://schemas.microsoft.com/office/drawing/2014/main" id="{7F0BF6B0-9EBC-1B41-AC48-C52B88D6E149}"/>
                </a:ext>
              </a:extLst>
            </p:cNvPr>
            <p:cNvSpPr>
              <a:spLocks noChangeAspect="1"/>
            </p:cNvSpPr>
            <p:nvPr/>
          </p:nvSpPr>
          <p:spPr>
            <a:xfrm>
              <a:off x="3075589" y="4177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5" name="Oval 84">
              <a:extLst>
                <a:ext uri="{FF2B5EF4-FFF2-40B4-BE49-F238E27FC236}">
                  <a16:creationId xmlns:a16="http://schemas.microsoft.com/office/drawing/2014/main" id="{D7EBD4B9-1B24-8A4E-A495-FC04585A145C}"/>
                </a:ext>
              </a:extLst>
            </p:cNvPr>
            <p:cNvSpPr>
              <a:spLocks noChangeAspect="1"/>
            </p:cNvSpPr>
            <p:nvPr/>
          </p:nvSpPr>
          <p:spPr>
            <a:xfrm>
              <a:off x="3153905" y="433428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6" name="Oval 85">
              <a:extLst>
                <a:ext uri="{FF2B5EF4-FFF2-40B4-BE49-F238E27FC236}">
                  <a16:creationId xmlns:a16="http://schemas.microsoft.com/office/drawing/2014/main" id="{E817E890-873A-A046-A9B9-552F1D88DC2B}"/>
                </a:ext>
              </a:extLst>
            </p:cNvPr>
            <p:cNvSpPr>
              <a:spLocks noChangeAspect="1"/>
            </p:cNvSpPr>
            <p:nvPr/>
          </p:nvSpPr>
          <p:spPr>
            <a:xfrm>
              <a:off x="3611838" y="4177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7" name="Oval 86">
              <a:extLst>
                <a:ext uri="{FF2B5EF4-FFF2-40B4-BE49-F238E27FC236}">
                  <a16:creationId xmlns:a16="http://schemas.microsoft.com/office/drawing/2014/main" id="{BD3E51AA-1B3B-D24D-95FE-A3388C57EBE4}"/>
                </a:ext>
              </a:extLst>
            </p:cNvPr>
            <p:cNvSpPr>
              <a:spLocks noChangeAspect="1"/>
            </p:cNvSpPr>
            <p:nvPr/>
          </p:nvSpPr>
          <p:spPr>
            <a:xfrm>
              <a:off x="3529939" y="433428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8" name="Oval 87">
              <a:extLst>
                <a:ext uri="{FF2B5EF4-FFF2-40B4-BE49-F238E27FC236}">
                  <a16:creationId xmlns:a16="http://schemas.microsoft.com/office/drawing/2014/main" id="{B3174BAA-78DB-FF44-8FFE-4320A7632A2A}"/>
                </a:ext>
              </a:extLst>
            </p:cNvPr>
            <p:cNvSpPr>
              <a:spLocks noChangeAspect="1"/>
            </p:cNvSpPr>
            <p:nvPr/>
          </p:nvSpPr>
          <p:spPr>
            <a:xfrm>
              <a:off x="3779869" y="405905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89" name="Oval 88">
              <a:extLst>
                <a:ext uri="{FF2B5EF4-FFF2-40B4-BE49-F238E27FC236}">
                  <a16:creationId xmlns:a16="http://schemas.microsoft.com/office/drawing/2014/main" id="{1D78936E-3D82-864D-A862-FAA452AA9C5E}"/>
                </a:ext>
              </a:extLst>
            </p:cNvPr>
            <p:cNvSpPr>
              <a:spLocks noChangeAspect="1"/>
            </p:cNvSpPr>
            <p:nvPr/>
          </p:nvSpPr>
          <p:spPr>
            <a:xfrm>
              <a:off x="3975254" y="398684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0" name="Oval 89">
              <a:extLst>
                <a:ext uri="{FF2B5EF4-FFF2-40B4-BE49-F238E27FC236}">
                  <a16:creationId xmlns:a16="http://schemas.microsoft.com/office/drawing/2014/main" id="{D975FD1F-084C-6F4F-A556-EDA059BEE331}"/>
                </a:ext>
              </a:extLst>
            </p:cNvPr>
            <p:cNvSpPr>
              <a:spLocks noChangeAspect="1"/>
            </p:cNvSpPr>
            <p:nvPr/>
          </p:nvSpPr>
          <p:spPr>
            <a:xfrm>
              <a:off x="4088740" y="401394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1" name="Oval 90">
              <a:extLst>
                <a:ext uri="{FF2B5EF4-FFF2-40B4-BE49-F238E27FC236}">
                  <a16:creationId xmlns:a16="http://schemas.microsoft.com/office/drawing/2014/main" id="{49F716C2-71C4-5C43-886E-A0F9B4C9ACF8}"/>
                </a:ext>
              </a:extLst>
            </p:cNvPr>
            <p:cNvSpPr>
              <a:spLocks noChangeAspect="1"/>
            </p:cNvSpPr>
            <p:nvPr/>
          </p:nvSpPr>
          <p:spPr>
            <a:xfrm>
              <a:off x="4282984" y="410000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2" name="Oval 91">
              <a:extLst>
                <a:ext uri="{FF2B5EF4-FFF2-40B4-BE49-F238E27FC236}">
                  <a16:creationId xmlns:a16="http://schemas.microsoft.com/office/drawing/2014/main" id="{D5D91FEB-4427-4645-BE24-5C4E6EF38DF7}"/>
                </a:ext>
              </a:extLst>
            </p:cNvPr>
            <p:cNvSpPr>
              <a:spLocks noChangeAspect="1"/>
            </p:cNvSpPr>
            <p:nvPr/>
          </p:nvSpPr>
          <p:spPr>
            <a:xfrm>
              <a:off x="4088739" y="421799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3" name="Oval 92">
              <a:extLst>
                <a:ext uri="{FF2B5EF4-FFF2-40B4-BE49-F238E27FC236}">
                  <a16:creationId xmlns:a16="http://schemas.microsoft.com/office/drawing/2014/main" id="{B97C834D-670C-1047-BF60-8191C2469545}"/>
                </a:ext>
              </a:extLst>
            </p:cNvPr>
            <p:cNvSpPr>
              <a:spLocks noChangeAspect="1"/>
            </p:cNvSpPr>
            <p:nvPr/>
          </p:nvSpPr>
          <p:spPr>
            <a:xfrm>
              <a:off x="4000446" y="428916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4" name="Oval 93">
              <a:extLst>
                <a:ext uri="{FF2B5EF4-FFF2-40B4-BE49-F238E27FC236}">
                  <a16:creationId xmlns:a16="http://schemas.microsoft.com/office/drawing/2014/main" id="{E4882D26-E2C7-7B42-A71F-57730690C87A}"/>
                </a:ext>
              </a:extLst>
            </p:cNvPr>
            <p:cNvSpPr>
              <a:spLocks noChangeAspect="1"/>
            </p:cNvSpPr>
            <p:nvPr/>
          </p:nvSpPr>
          <p:spPr>
            <a:xfrm>
              <a:off x="3153905" y="466227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5" name="Oval 94">
              <a:extLst>
                <a:ext uri="{FF2B5EF4-FFF2-40B4-BE49-F238E27FC236}">
                  <a16:creationId xmlns:a16="http://schemas.microsoft.com/office/drawing/2014/main" id="{2C6598B9-68C2-5246-A959-B4523915036A}"/>
                </a:ext>
              </a:extLst>
            </p:cNvPr>
            <p:cNvSpPr>
              <a:spLocks noChangeAspect="1"/>
            </p:cNvSpPr>
            <p:nvPr/>
          </p:nvSpPr>
          <p:spPr>
            <a:xfrm>
              <a:off x="3068461" y="476957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6" name="Oval 95">
              <a:extLst>
                <a:ext uri="{FF2B5EF4-FFF2-40B4-BE49-F238E27FC236}">
                  <a16:creationId xmlns:a16="http://schemas.microsoft.com/office/drawing/2014/main" id="{CDA3DFD1-3EBE-2348-954F-73DE41C7795D}"/>
                </a:ext>
              </a:extLst>
            </p:cNvPr>
            <p:cNvSpPr>
              <a:spLocks noChangeAspect="1"/>
            </p:cNvSpPr>
            <p:nvPr/>
          </p:nvSpPr>
          <p:spPr>
            <a:xfrm>
              <a:off x="3194854" y="496681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7" name="Oval 96">
              <a:extLst>
                <a:ext uri="{FF2B5EF4-FFF2-40B4-BE49-F238E27FC236}">
                  <a16:creationId xmlns:a16="http://schemas.microsoft.com/office/drawing/2014/main" id="{2A5B8E65-0071-884D-938D-F8195E70DEB2}"/>
                </a:ext>
              </a:extLst>
            </p:cNvPr>
            <p:cNvSpPr>
              <a:spLocks noChangeAspect="1"/>
            </p:cNvSpPr>
            <p:nvPr/>
          </p:nvSpPr>
          <p:spPr>
            <a:xfrm>
              <a:off x="3493259" y="479769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8" name="Oval 97">
              <a:extLst>
                <a:ext uri="{FF2B5EF4-FFF2-40B4-BE49-F238E27FC236}">
                  <a16:creationId xmlns:a16="http://schemas.microsoft.com/office/drawing/2014/main" id="{5E1D518F-0EB4-7D4A-A7C5-E0734ED01DA7}"/>
                </a:ext>
              </a:extLst>
            </p:cNvPr>
            <p:cNvSpPr>
              <a:spLocks noChangeAspect="1"/>
            </p:cNvSpPr>
            <p:nvPr/>
          </p:nvSpPr>
          <p:spPr>
            <a:xfrm>
              <a:off x="3408711" y="495585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99" name="Oval 98">
              <a:extLst>
                <a:ext uri="{FF2B5EF4-FFF2-40B4-BE49-F238E27FC236}">
                  <a16:creationId xmlns:a16="http://schemas.microsoft.com/office/drawing/2014/main" id="{7D1C9020-01D3-5646-BF82-970937E60C15}"/>
                </a:ext>
              </a:extLst>
            </p:cNvPr>
            <p:cNvSpPr>
              <a:spLocks noChangeAspect="1"/>
            </p:cNvSpPr>
            <p:nvPr/>
          </p:nvSpPr>
          <p:spPr>
            <a:xfrm>
              <a:off x="3818855" y="481706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0" name="Oval 99">
              <a:extLst>
                <a:ext uri="{FF2B5EF4-FFF2-40B4-BE49-F238E27FC236}">
                  <a16:creationId xmlns:a16="http://schemas.microsoft.com/office/drawing/2014/main" id="{F825CBED-C71D-B64A-A764-CFE1F3E93F6C}"/>
                </a:ext>
              </a:extLst>
            </p:cNvPr>
            <p:cNvSpPr>
              <a:spLocks noChangeAspect="1"/>
            </p:cNvSpPr>
            <p:nvPr/>
          </p:nvSpPr>
          <p:spPr>
            <a:xfrm>
              <a:off x="3784680" y="497148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1" name="Oval 100">
              <a:extLst>
                <a:ext uri="{FF2B5EF4-FFF2-40B4-BE49-F238E27FC236}">
                  <a16:creationId xmlns:a16="http://schemas.microsoft.com/office/drawing/2014/main" id="{8DCF62D1-815D-5740-892A-95A5AAF49601}"/>
                </a:ext>
              </a:extLst>
            </p:cNvPr>
            <p:cNvSpPr>
              <a:spLocks noChangeAspect="1"/>
            </p:cNvSpPr>
            <p:nvPr/>
          </p:nvSpPr>
          <p:spPr>
            <a:xfrm>
              <a:off x="4007521" y="48386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2" name="Oval 101">
              <a:extLst>
                <a:ext uri="{FF2B5EF4-FFF2-40B4-BE49-F238E27FC236}">
                  <a16:creationId xmlns:a16="http://schemas.microsoft.com/office/drawing/2014/main" id="{95A416E0-3FC5-5B49-AAE9-9D74A8450BE0}"/>
                </a:ext>
              </a:extLst>
            </p:cNvPr>
            <p:cNvSpPr>
              <a:spLocks noChangeAspect="1"/>
            </p:cNvSpPr>
            <p:nvPr/>
          </p:nvSpPr>
          <p:spPr>
            <a:xfrm>
              <a:off x="4159921" y="499104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3" name="Oval 102">
              <a:extLst>
                <a:ext uri="{FF2B5EF4-FFF2-40B4-BE49-F238E27FC236}">
                  <a16:creationId xmlns:a16="http://schemas.microsoft.com/office/drawing/2014/main" id="{03517D3F-CEDF-794D-8027-7493FF5A54EC}"/>
                </a:ext>
              </a:extLst>
            </p:cNvPr>
            <p:cNvSpPr>
              <a:spLocks noChangeAspect="1"/>
            </p:cNvSpPr>
            <p:nvPr/>
          </p:nvSpPr>
          <p:spPr>
            <a:xfrm>
              <a:off x="4203032" y="470790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2" name="Kreuz 131">
              <a:extLst>
                <a:ext uri="{FF2B5EF4-FFF2-40B4-BE49-F238E27FC236}">
                  <a16:creationId xmlns:a16="http://schemas.microsoft.com/office/drawing/2014/main" id="{0BDCF692-2D68-9D47-B2AF-32C579CE5DB8}"/>
                </a:ext>
              </a:extLst>
            </p:cNvPr>
            <p:cNvSpPr>
              <a:spLocks noChangeAspect="1"/>
            </p:cNvSpPr>
            <p:nvPr/>
          </p:nvSpPr>
          <p:spPr>
            <a:xfrm>
              <a:off x="3987163" y="4502748"/>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4" name="Kreuz 133">
              <a:extLst>
                <a:ext uri="{FF2B5EF4-FFF2-40B4-BE49-F238E27FC236}">
                  <a16:creationId xmlns:a16="http://schemas.microsoft.com/office/drawing/2014/main" id="{EBD744B9-7D20-A34D-BD16-62F27A66F758}"/>
                </a:ext>
              </a:extLst>
            </p:cNvPr>
            <p:cNvSpPr>
              <a:spLocks noChangeAspect="1"/>
            </p:cNvSpPr>
            <p:nvPr/>
          </p:nvSpPr>
          <p:spPr>
            <a:xfrm>
              <a:off x="3299471" y="4498497"/>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81" name="Gruppieren 80">
            <a:extLst>
              <a:ext uri="{FF2B5EF4-FFF2-40B4-BE49-F238E27FC236}">
                <a16:creationId xmlns:a16="http://schemas.microsoft.com/office/drawing/2014/main" id="{000BF871-FDE2-A14B-B3A9-7418FF28CABB}"/>
              </a:ext>
            </a:extLst>
          </p:cNvPr>
          <p:cNvGrpSpPr/>
          <p:nvPr/>
        </p:nvGrpSpPr>
        <p:grpSpPr>
          <a:xfrm>
            <a:off x="3293311" y="5489076"/>
            <a:ext cx="1296422" cy="1086104"/>
            <a:chOff x="3068461" y="5390052"/>
            <a:chExt cx="1296422" cy="1086104"/>
          </a:xfrm>
        </p:grpSpPr>
        <p:sp>
          <p:nvSpPr>
            <p:cNvPr id="105" name="Oval 104">
              <a:extLst>
                <a:ext uri="{FF2B5EF4-FFF2-40B4-BE49-F238E27FC236}">
                  <a16:creationId xmlns:a16="http://schemas.microsoft.com/office/drawing/2014/main" id="{7905942C-C6CA-B940-B2E8-E21256828EA8}"/>
                </a:ext>
              </a:extLst>
            </p:cNvPr>
            <p:cNvSpPr>
              <a:spLocks noChangeAspect="1"/>
            </p:cNvSpPr>
            <p:nvPr/>
          </p:nvSpPr>
          <p:spPr>
            <a:xfrm>
              <a:off x="3235804" y="5428782"/>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6" name="Oval 105">
              <a:extLst>
                <a:ext uri="{FF2B5EF4-FFF2-40B4-BE49-F238E27FC236}">
                  <a16:creationId xmlns:a16="http://schemas.microsoft.com/office/drawing/2014/main" id="{C2EA3217-040B-AD4B-9AB6-AD716F8BE94B}"/>
                </a:ext>
              </a:extLst>
            </p:cNvPr>
            <p:cNvSpPr>
              <a:spLocks noChangeAspect="1"/>
            </p:cNvSpPr>
            <p:nvPr/>
          </p:nvSpPr>
          <p:spPr>
            <a:xfrm>
              <a:off x="3333333" y="5469731"/>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7" name="Oval 106">
              <a:extLst>
                <a:ext uri="{FF2B5EF4-FFF2-40B4-BE49-F238E27FC236}">
                  <a16:creationId xmlns:a16="http://schemas.microsoft.com/office/drawing/2014/main" id="{1C60D08E-2D08-1A4D-9C7A-51636E091A1D}"/>
                </a:ext>
              </a:extLst>
            </p:cNvPr>
            <p:cNvSpPr>
              <a:spLocks noChangeAspect="1"/>
            </p:cNvSpPr>
            <p:nvPr/>
          </p:nvSpPr>
          <p:spPr>
            <a:xfrm>
              <a:off x="3075589" y="5580257"/>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8" name="Oval 107">
              <a:extLst>
                <a:ext uri="{FF2B5EF4-FFF2-40B4-BE49-F238E27FC236}">
                  <a16:creationId xmlns:a16="http://schemas.microsoft.com/office/drawing/2014/main" id="{A33FB141-B960-8C40-9C14-96AE9C47587F}"/>
                </a:ext>
              </a:extLst>
            </p:cNvPr>
            <p:cNvSpPr>
              <a:spLocks noChangeAspect="1"/>
            </p:cNvSpPr>
            <p:nvPr/>
          </p:nvSpPr>
          <p:spPr>
            <a:xfrm>
              <a:off x="3153905" y="573748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09" name="Oval 108">
              <a:extLst>
                <a:ext uri="{FF2B5EF4-FFF2-40B4-BE49-F238E27FC236}">
                  <a16:creationId xmlns:a16="http://schemas.microsoft.com/office/drawing/2014/main" id="{F5A30997-BFC9-9742-8445-22E95EFE4A64}"/>
                </a:ext>
              </a:extLst>
            </p:cNvPr>
            <p:cNvSpPr>
              <a:spLocks noChangeAspect="1"/>
            </p:cNvSpPr>
            <p:nvPr/>
          </p:nvSpPr>
          <p:spPr>
            <a:xfrm>
              <a:off x="3611838" y="5580257"/>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0" name="Oval 109">
              <a:extLst>
                <a:ext uri="{FF2B5EF4-FFF2-40B4-BE49-F238E27FC236}">
                  <a16:creationId xmlns:a16="http://schemas.microsoft.com/office/drawing/2014/main" id="{5AAC4DD2-1F1A-BD49-AAE1-4E4E34730667}"/>
                </a:ext>
              </a:extLst>
            </p:cNvPr>
            <p:cNvSpPr>
              <a:spLocks noChangeAspect="1"/>
            </p:cNvSpPr>
            <p:nvPr/>
          </p:nvSpPr>
          <p:spPr>
            <a:xfrm>
              <a:off x="3529939" y="573748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1" name="Oval 110">
              <a:extLst>
                <a:ext uri="{FF2B5EF4-FFF2-40B4-BE49-F238E27FC236}">
                  <a16:creationId xmlns:a16="http://schemas.microsoft.com/office/drawing/2014/main" id="{1B3CD99F-EE4B-5D44-A6BE-C5B372A8E8D9}"/>
                </a:ext>
              </a:extLst>
            </p:cNvPr>
            <p:cNvSpPr>
              <a:spLocks noChangeAspect="1"/>
            </p:cNvSpPr>
            <p:nvPr/>
          </p:nvSpPr>
          <p:spPr>
            <a:xfrm>
              <a:off x="3779869" y="5462263"/>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2" name="Oval 111">
              <a:extLst>
                <a:ext uri="{FF2B5EF4-FFF2-40B4-BE49-F238E27FC236}">
                  <a16:creationId xmlns:a16="http://schemas.microsoft.com/office/drawing/2014/main" id="{0A9F35C3-77AD-E847-92AA-ED0C31692064}"/>
                </a:ext>
              </a:extLst>
            </p:cNvPr>
            <p:cNvSpPr>
              <a:spLocks noChangeAspect="1"/>
            </p:cNvSpPr>
            <p:nvPr/>
          </p:nvSpPr>
          <p:spPr>
            <a:xfrm>
              <a:off x="3975254" y="5390052"/>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3" name="Oval 112">
              <a:extLst>
                <a:ext uri="{FF2B5EF4-FFF2-40B4-BE49-F238E27FC236}">
                  <a16:creationId xmlns:a16="http://schemas.microsoft.com/office/drawing/2014/main" id="{DE695A1D-4492-214B-AB65-4AFB244AECA8}"/>
                </a:ext>
              </a:extLst>
            </p:cNvPr>
            <p:cNvSpPr>
              <a:spLocks noChangeAspect="1"/>
            </p:cNvSpPr>
            <p:nvPr/>
          </p:nvSpPr>
          <p:spPr>
            <a:xfrm>
              <a:off x="4088740" y="5417152"/>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4" name="Oval 113">
              <a:extLst>
                <a:ext uri="{FF2B5EF4-FFF2-40B4-BE49-F238E27FC236}">
                  <a16:creationId xmlns:a16="http://schemas.microsoft.com/office/drawing/2014/main" id="{5C80EBF5-8319-7A44-85EA-26FE1C4D891B}"/>
                </a:ext>
              </a:extLst>
            </p:cNvPr>
            <p:cNvSpPr>
              <a:spLocks noChangeAspect="1"/>
            </p:cNvSpPr>
            <p:nvPr/>
          </p:nvSpPr>
          <p:spPr>
            <a:xfrm>
              <a:off x="4282984" y="5503212"/>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5" name="Oval 114">
              <a:extLst>
                <a:ext uri="{FF2B5EF4-FFF2-40B4-BE49-F238E27FC236}">
                  <a16:creationId xmlns:a16="http://schemas.microsoft.com/office/drawing/2014/main" id="{821EA709-AEE6-9442-9E1E-19878631F831}"/>
                </a:ext>
              </a:extLst>
            </p:cNvPr>
            <p:cNvSpPr>
              <a:spLocks noChangeAspect="1"/>
            </p:cNvSpPr>
            <p:nvPr/>
          </p:nvSpPr>
          <p:spPr>
            <a:xfrm>
              <a:off x="4088739" y="5621206"/>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6" name="Oval 115">
              <a:extLst>
                <a:ext uri="{FF2B5EF4-FFF2-40B4-BE49-F238E27FC236}">
                  <a16:creationId xmlns:a16="http://schemas.microsoft.com/office/drawing/2014/main" id="{F3633496-8C3F-AE45-81D4-DEF50F297A1E}"/>
                </a:ext>
              </a:extLst>
            </p:cNvPr>
            <p:cNvSpPr>
              <a:spLocks noChangeAspect="1"/>
            </p:cNvSpPr>
            <p:nvPr/>
          </p:nvSpPr>
          <p:spPr>
            <a:xfrm>
              <a:off x="4000446" y="5692378"/>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7" name="Oval 116">
              <a:extLst>
                <a:ext uri="{FF2B5EF4-FFF2-40B4-BE49-F238E27FC236}">
                  <a16:creationId xmlns:a16="http://schemas.microsoft.com/office/drawing/2014/main" id="{B078EE11-8956-174A-9C58-71FB9281F32E}"/>
                </a:ext>
              </a:extLst>
            </p:cNvPr>
            <p:cNvSpPr>
              <a:spLocks noChangeAspect="1"/>
            </p:cNvSpPr>
            <p:nvPr/>
          </p:nvSpPr>
          <p:spPr>
            <a:xfrm>
              <a:off x="3153905" y="606548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8" name="Oval 117">
              <a:extLst>
                <a:ext uri="{FF2B5EF4-FFF2-40B4-BE49-F238E27FC236}">
                  <a16:creationId xmlns:a16="http://schemas.microsoft.com/office/drawing/2014/main" id="{8C28D09A-FB4E-BA4A-ADD3-2312E45C97DA}"/>
                </a:ext>
              </a:extLst>
            </p:cNvPr>
            <p:cNvSpPr>
              <a:spLocks noChangeAspect="1"/>
            </p:cNvSpPr>
            <p:nvPr/>
          </p:nvSpPr>
          <p:spPr>
            <a:xfrm>
              <a:off x="3068461" y="617278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19" name="Oval 118">
              <a:extLst>
                <a:ext uri="{FF2B5EF4-FFF2-40B4-BE49-F238E27FC236}">
                  <a16:creationId xmlns:a16="http://schemas.microsoft.com/office/drawing/2014/main" id="{3A34B5B1-26C5-124F-B47B-FD9CC6EE86F9}"/>
                </a:ext>
              </a:extLst>
            </p:cNvPr>
            <p:cNvSpPr>
              <a:spLocks noChangeAspect="1"/>
            </p:cNvSpPr>
            <p:nvPr/>
          </p:nvSpPr>
          <p:spPr>
            <a:xfrm>
              <a:off x="3194854" y="6370026"/>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0" name="Oval 119">
              <a:extLst>
                <a:ext uri="{FF2B5EF4-FFF2-40B4-BE49-F238E27FC236}">
                  <a16:creationId xmlns:a16="http://schemas.microsoft.com/office/drawing/2014/main" id="{09DB1472-86FE-3C40-893F-C65835598E32}"/>
                </a:ext>
              </a:extLst>
            </p:cNvPr>
            <p:cNvSpPr>
              <a:spLocks noChangeAspect="1"/>
            </p:cNvSpPr>
            <p:nvPr/>
          </p:nvSpPr>
          <p:spPr>
            <a:xfrm>
              <a:off x="3493259" y="6200908"/>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1" name="Oval 120">
              <a:extLst>
                <a:ext uri="{FF2B5EF4-FFF2-40B4-BE49-F238E27FC236}">
                  <a16:creationId xmlns:a16="http://schemas.microsoft.com/office/drawing/2014/main" id="{80A1F706-7F60-9347-BCCD-904219D59E1F}"/>
                </a:ext>
              </a:extLst>
            </p:cNvPr>
            <p:cNvSpPr>
              <a:spLocks noChangeAspect="1"/>
            </p:cNvSpPr>
            <p:nvPr/>
          </p:nvSpPr>
          <p:spPr>
            <a:xfrm>
              <a:off x="3408711" y="6359066"/>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2" name="Oval 121">
              <a:extLst>
                <a:ext uri="{FF2B5EF4-FFF2-40B4-BE49-F238E27FC236}">
                  <a16:creationId xmlns:a16="http://schemas.microsoft.com/office/drawing/2014/main" id="{901381B3-BFA3-2345-B54C-9ED21BF680EC}"/>
                </a:ext>
              </a:extLst>
            </p:cNvPr>
            <p:cNvSpPr>
              <a:spLocks noChangeAspect="1"/>
            </p:cNvSpPr>
            <p:nvPr/>
          </p:nvSpPr>
          <p:spPr>
            <a:xfrm>
              <a:off x="3818855" y="6220273"/>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3" name="Oval 122">
              <a:extLst>
                <a:ext uri="{FF2B5EF4-FFF2-40B4-BE49-F238E27FC236}">
                  <a16:creationId xmlns:a16="http://schemas.microsoft.com/office/drawing/2014/main" id="{8BBB13A2-B7EC-AB45-B2A2-A8823B80A9BC}"/>
                </a:ext>
              </a:extLst>
            </p:cNvPr>
            <p:cNvSpPr>
              <a:spLocks noChangeAspect="1"/>
            </p:cNvSpPr>
            <p:nvPr/>
          </p:nvSpPr>
          <p:spPr>
            <a:xfrm>
              <a:off x="3784680" y="637469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4" name="Oval 123">
              <a:extLst>
                <a:ext uri="{FF2B5EF4-FFF2-40B4-BE49-F238E27FC236}">
                  <a16:creationId xmlns:a16="http://schemas.microsoft.com/office/drawing/2014/main" id="{572FA66E-A025-A143-AED0-D0542E4FE1A7}"/>
                </a:ext>
              </a:extLst>
            </p:cNvPr>
            <p:cNvSpPr>
              <a:spLocks noChangeAspect="1"/>
            </p:cNvSpPr>
            <p:nvPr/>
          </p:nvSpPr>
          <p:spPr>
            <a:xfrm>
              <a:off x="4007521" y="624185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5" name="Oval 124">
              <a:extLst>
                <a:ext uri="{FF2B5EF4-FFF2-40B4-BE49-F238E27FC236}">
                  <a16:creationId xmlns:a16="http://schemas.microsoft.com/office/drawing/2014/main" id="{BB4B8389-5CFC-C146-9B3C-9E64D16E82CA}"/>
                </a:ext>
              </a:extLst>
            </p:cNvPr>
            <p:cNvSpPr>
              <a:spLocks noChangeAspect="1"/>
            </p:cNvSpPr>
            <p:nvPr/>
          </p:nvSpPr>
          <p:spPr>
            <a:xfrm>
              <a:off x="4159921" y="639425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26" name="Oval 125">
              <a:extLst>
                <a:ext uri="{FF2B5EF4-FFF2-40B4-BE49-F238E27FC236}">
                  <a16:creationId xmlns:a16="http://schemas.microsoft.com/office/drawing/2014/main" id="{966BDB40-8297-D64C-B808-B1572D3027C3}"/>
                </a:ext>
              </a:extLst>
            </p:cNvPr>
            <p:cNvSpPr>
              <a:spLocks noChangeAspect="1"/>
            </p:cNvSpPr>
            <p:nvPr/>
          </p:nvSpPr>
          <p:spPr>
            <a:xfrm>
              <a:off x="4203032" y="6111113"/>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3" name="Kreuz 132">
              <a:extLst>
                <a:ext uri="{FF2B5EF4-FFF2-40B4-BE49-F238E27FC236}">
                  <a16:creationId xmlns:a16="http://schemas.microsoft.com/office/drawing/2014/main" id="{47366B2E-B27E-D045-B8F9-E9549452391C}"/>
                </a:ext>
              </a:extLst>
            </p:cNvPr>
            <p:cNvSpPr>
              <a:spLocks noChangeAspect="1"/>
            </p:cNvSpPr>
            <p:nvPr/>
          </p:nvSpPr>
          <p:spPr>
            <a:xfrm>
              <a:off x="4000446" y="5881125"/>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5" name="Kreuz 134">
              <a:extLst>
                <a:ext uri="{FF2B5EF4-FFF2-40B4-BE49-F238E27FC236}">
                  <a16:creationId xmlns:a16="http://schemas.microsoft.com/office/drawing/2014/main" id="{16723889-577F-284E-A8C9-7EF5C6399031}"/>
                </a:ext>
              </a:extLst>
            </p:cNvPr>
            <p:cNvSpPr>
              <a:spLocks noChangeAspect="1"/>
            </p:cNvSpPr>
            <p:nvPr/>
          </p:nvSpPr>
          <p:spPr>
            <a:xfrm>
              <a:off x="3299759" y="5878157"/>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230" name="Gruppieren 229">
            <a:extLst>
              <a:ext uri="{FF2B5EF4-FFF2-40B4-BE49-F238E27FC236}">
                <a16:creationId xmlns:a16="http://schemas.microsoft.com/office/drawing/2014/main" id="{D45A998A-497A-9F40-A983-E45F72392AB0}"/>
              </a:ext>
            </a:extLst>
          </p:cNvPr>
          <p:cNvGrpSpPr/>
          <p:nvPr/>
        </p:nvGrpSpPr>
        <p:grpSpPr>
          <a:xfrm>
            <a:off x="5667062" y="2700093"/>
            <a:ext cx="4213537" cy="1086104"/>
            <a:chOff x="5574710" y="2700093"/>
            <a:chExt cx="4213537" cy="1086104"/>
          </a:xfrm>
        </p:grpSpPr>
        <p:grpSp>
          <p:nvGrpSpPr>
            <p:cNvPr id="136" name="Gruppieren 135">
              <a:extLst>
                <a:ext uri="{FF2B5EF4-FFF2-40B4-BE49-F238E27FC236}">
                  <a16:creationId xmlns:a16="http://schemas.microsoft.com/office/drawing/2014/main" id="{95B6F9D9-0F60-D341-B364-4EDBFE91C99F}"/>
                </a:ext>
              </a:extLst>
            </p:cNvPr>
            <p:cNvGrpSpPr/>
            <p:nvPr/>
          </p:nvGrpSpPr>
          <p:grpSpPr>
            <a:xfrm>
              <a:off x="5574710" y="2700093"/>
              <a:ext cx="1296422" cy="1086104"/>
              <a:chOff x="958598" y="3477593"/>
              <a:chExt cx="1296422" cy="1086104"/>
            </a:xfrm>
          </p:grpSpPr>
          <p:sp>
            <p:nvSpPr>
              <p:cNvPr id="137" name="Oval 136">
                <a:extLst>
                  <a:ext uri="{FF2B5EF4-FFF2-40B4-BE49-F238E27FC236}">
                    <a16:creationId xmlns:a16="http://schemas.microsoft.com/office/drawing/2014/main" id="{CDC20507-9E5D-E244-ABCE-A6F8700D93E7}"/>
                  </a:ext>
                </a:extLst>
              </p:cNvPr>
              <p:cNvSpPr>
                <a:spLocks noChangeAspect="1"/>
              </p:cNvSpPr>
              <p:nvPr/>
            </p:nvSpPr>
            <p:spPr>
              <a:xfrm>
                <a:off x="1125941" y="351632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8" name="Oval 137">
                <a:extLst>
                  <a:ext uri="{FF2B5EF4-FFF2-40B4-BE49-F238E27FC236}">
                    <a16:creationId xmlns:a16="http://schemas.microsoft.com/office/drawing/2014/main" id="{E1F5D18C-EBDC-2648-BECC-2A7C8CFFB06E}"/>
                  </a:ext>
                </a:extLst>
              </p:cNvPr>
              <p:cNvSpPr>
                <a:spLocks noChangeAspect="1"/>
              </p:cNvSpPr>
              <p:nvPr/>
            </p:nvSpPr>
            <p:spPr>
              <a:xfrm>
                <a:off x="1223470" y="355727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39" name="Oval 138">
                <a:extLst>
                  <a:ext uri="{FF2B5EF4-FFF2-40B4-BE49-F238E27FC236}">
                    <a16:creationId xmlns:a16="http://schemas.microsoft.com/office/drawing/2014/main" id="{D6737A8D-A6D2-9A4E-BBED-69E79C1AA666}"/>
                  </a:ext>
                </a:extLst>
              </p:cNvPr>
              <p:cNvSpPr>
                <a:spLocks noChangeAspect="1"/>
              </p:cNvSpPr>
              <p:nvPr/>
            </p:nvSpPr>
            <p:spPr>
              <a:xfrm>
                <a:off x="965726"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0" name="Oval 139">
                <a:extLst>
                  <a:ext uri="{FF2B5EF4-FFF2-40B4-BE49-F238E27FC236}">
                    <a16:creationId xmlns:a16="http://schemas.microsoft.com/office/drawing/2014/main" id="{04A85606-8DEA-DD4A-977B-EEAE9D186F7A}"/>
                  </a:ext>
                </a:extLst>
              </p:cNvPr>
              <p:cNvSpPr>
                <a:spLocks noChangeAspect="1"/>
              </p:cNvSpPr>
              <p:nvPr/>
            </p:nvSpPr>
            <p:spPr>
              <a:xfrm>
                <a:off x="1044042"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1" name="Oval 140">
                <a:extLst>
                  <a:ext uri="{FF2B5EF4-FFF2-40B4-BE49-F238E27FC236}">
                    <a16:creationId xmlns:a16="http://schemas.microsoft.com/office/drawing/2014/main" id="{FFB3CC14-748F-E54C-9F97-9D6DC527B94E}"/>
                  </a:ext>
                </a:extLst>
              </p:cNvPr>
              <p:cNvSpPr>
                <a:spLocks noChangeAspect="1"/>
              </p:cNvSpPr>
              <p:nvPr/>
            </p:nvSpPr>
            <p:spPr>
              <a:xfrm>
                <a:off x="1501975"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2" name="Oval 141">
                <a:extLst>
                  <a:ext uri="{FF2B5EF4-FFF2-40B4-BE49-F238E27FC236}">
                    <a16:creationId xmlns:a16="http://schemas.microsoft.com/office/drawing/2014/main" id="{289A4512-F0E5-FD47-A587-AE36231CC27A}"/>
                  </a:ext>
                </a:extLst>
              </p:cNvPr>
              <p:cNvSpPr>
                <a:spLocks noChangeAspect="1"/>
              </p:cNvSpPr>
              <p:nvPr/>
            </p:nvSpPr>
            <p:spPr>
              <a:xfrm>
                <a:off x="1420076"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3" name="Oval 142">
                <a:extLst>
                  <a:ext uri="{FF2B5EF4-FFF2-40B4-BE49-F238E27FC236}">
                    <a16:creationId xmlns:a16="http://schemas.microsoft.com/office/drawing/2014/main" id="{3D184221-0037-C04A-BA9E-6CFEC1F1998B}"/>
                  </a:ext>
                </a:extLst>
              </p:cNvPr>
              <p:cNvSpPr>
                <a:spLocks noChangeAspect="1"/>
              </p:cNvSpPr>
              <p:nvPr/>
            </p:nvSpPr>
            <p:spPr>
              <a:xfrm>
                <a:off x="1670006" y="354980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4" name="Oval 143">
                <a:extLst>
                  <a:ext uri="{FF2B5EF4-FFF2-40B4-BE49-F238E27FC236}">
                    <a16:creationId xmlns:a16="http://schemas.microsoft.com/office/drawing/2014/main" id="{D25507A6-BFEC-774F-B9D7-EE852C7E6926}"/>
                  </a:ext>
                </a:extLst>
              </p:cNvPr>
              <p:cNvSpPr>
                <a:spLocks noChangeAspect="1"/>
              </p:cNvSpPr>
              <p:nvPr/>
            </p:nvSpPr>
            <p:spPr>
              <a:xfrm>
                <a:off x="1865391" y="34775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5" name="Oval 144">
                <a:extLst>
                  <a:ext uri="{FF2B5EF4-FFF2-40B4-BE49-F238E27FC236}">
                    <a16:creationId xmlns:a16="http://schemas.microsoft.com/office/drawing/2014/main" id="{4D74ADD1-BA75-934F-8DD6-84DF4818A01B}"/>
                  </a:ext>
                </a:extLst>
              </p:cNvPr>
              <p:cNvSpPr>
                <a:spLocks noChangeAspect="1"/>
              </p:cNvSpPr>
              <p:nvPr/>
            </p:nvSpPr>
            <p:spPr>
              <a:xfrm>
                <a:off x="1978877" y="35046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6" name="Oval 145">
                <a:extLst>
                  <a:ext uri="{FF2B5EF4-FFF2-40B4-BE49-F238E27FC236}">
                    <a16:creationId xmlns:a16="http://schemas.microsoft.com/office/drawing/2014/main" id="{BAFC3D06-8269-3947-9D9A-57E8A6F0B0D6}"/>
                  </a:ext>
                </a:extLst>
              </p:cNvPr>
              <p:cNvSpPr>
                <a:spLocks noChangeAspect="1"/>
              </p:cNvSpPr>
              <p:nvPr/>
            </p:nvSpPr>
            <p:spPr>
              <a:xfrm>
                <a:off x="2173121" y="359075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7" name="Oval 146">
                <a:extLst>
                  <a:ext uri="{FF2B5EF4-FFF2-40B4-BE49-F238E27FC236}">
                    <a16:creationId xmlns:a16="http://schemas.microsoft.com/office/drawing/2014/main" id="{C694BF8C-AC6F-BE46-B7E0-B38620672F1B}"/>
                  </a:ext>
                </a:extLst>
              </p:cNvPr>
              <p:cNvSpPr>
                <a:spLocks noChangeAspect="1"/>
              </p:cNvSpPr>
              <p:nvPr/>
            </p:nvSpPr>
            <p:spPr>
              <a:xfrm>
                <a:off x="1978876" y="370874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8" name="Oval 147">
                <a:extLst>
                  <a:ext uri="{FF2B5EF4-FFF2-40B4-BE49-F238E27FC236}">
                    <a16:creationId xmlns:a16="http://schemas.microsoft.com/office/drawing/2014/main" id="{FB3267EE-5168-7C4D-8EA2-BD4E6C009162}"/>
                  </a:ext>
                </a:extLst>
              </p:cNvPr>
              <p:cNvSpPr>
                <a:spLocks noChangeAspect="1"/>
              </p:cNvSpPr>
              <p:nvPr/>
            </p:nvSpPr>
            <p:spPr>
              <a:xfrm>
                <a:off x="1890583" y="377991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49" name="Oval 148">
                <a:extLst>
                  <a:ext uri="{FF2B5EF4-FFF2-40B4-BE49-F238E27FC236}">
                    <a16:creationId xmlns:a16="http://schemas.microsoft.com/office/drawing/2014/main" id="{1AE2663F-F1FF-6D48-87E6-B3469D3D4686}"/>
                  </a:ext>
                </a:extLst>
              </p:cNvPr>
              <p:cNvSpPr>
                <a:spLocks noChangeAspect="1"/>
              </p:cNvSpPr>
              <p:nvPr/>
            </p:nvSpPr>
            <p:spPr>
              <a:xfrm>
                <a:off x="1044042" y="41530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0" name="Oval 149">
                <a:extLst>
                  <a:ext uri="{FF2B5EF4-FFF2-40B4-BE49-F238E27FC236}">
                    <a16:creationId xmlns:a16="http://schemas.microsoft.com/office/drawing/2014/main" id="{272F08F8-8FF8-D049-AF04-8A162C3DF8D9}"/>
                  </a:ext>
                </a:extLst>
              </p:cNvPr>
              <p:cNvSpPr>
                <a:spLocks noChangeAspect="1"/>
              </p:cNvSpPr>
              <p:nvPr/>
            </p:nvSpPr>
            <p:spPr>
              <a:xfrm>
                <a:off x="958598" y="42603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1" name="Oval 150">
                <a:extLst>
                  <a:ext uri="{FF2B5EF4-FFF2-40B4-BE49-F238E27FC236}">
                    <a16:creationId xmlns:a16="http://schemas.microsoft.com/office/drawing/2014/main" id="{BD5104F1-0F3C-D84F-A3D7-B923AC6F8FF1}"/>
                  </a:ext>
                </a:extLst>
              </p:cNvPr>
              <p:cNvSpPr>
                <a:spLocks noChangeAspect="1"/>
              </p:cNvSpPr>
              <p:nvPr/>
            </p:nvSpPr>
            <p:spPr>
              <a:xfrm>
                <a:off x="1084991" y="445756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2" name="Oval 151">
                <a:extLst>
                  <a:ext uri="{FF2B5EF4-FFF2-40B4-BE49-F238E27FC236}">
                    <a16:creationId xmlns:a16="http://schemas.microsoft.com/office/drawing/2014/main" id="{4214B4A8-7CD1-8348-B281-BD580EA2AA2E}"/>
                  </a:ext>
                </a:extLst>
              </p:cNvPr>
              <p:cNvSpPr>
                <a:spLocks noChangeAspect="1"/>
              </p:cNvSpPr>
              <p:nvPr/>
            </p:nvSpPr>
            <p:spPr>
              <a:xfrm>
                <a:off x="1383396" y="428844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3" name="Oval 152">
                <a:extLst>
                  <a:ext uri="{FF2B5EF4-FFF2-40B4-BE49-F238E27FC236}">
                    <a16:creationId xmlns:a16="http://schemas.microsoft.com/office/drawing/2014/main" id="{0BACAE75-D761-7946-836C-B0698E45D3DD}"/>
                  </a:ext>
                </a:extLst>
              </p:cNvPr>
              <p:cNvSpPr>
                <a:spLocks noChangeAspect="1"/>
              </p:cNvSpPr>
              <p:nvPr/>
            </p:nvSpPr>
            <p:spPr>
              <a:xfrm>
                <a:off x="1298848" y="444660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4" name="Oval 153">
                <a:extLst>
                  <a:ext uri="{FF2B5EF4-FFF2-40B4-BE49-F238E27FC236}">
                    <a16:creationId xmlns:a16="http://schemas.microsoft.com/office/drawing/2014/main" id="{EE00B75A-6B60-2540-8199-C60795301798}"/>
                  </a:ext>
                </a:extLst>
              </p:cNvPr>
              <p:cNvSpPr>
                <a:spLocks noChangeAspect="1"/>
              </p:cNvSpPr>
              <p:nvPr/>
            </p:nvSpPr>
            <p:spPr>
              <a:xfrm>
                <a:off x="1708992" y="430781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5" name="Oval 154">
                <a:extLst>
                  <a:ext uri="{FF2B5EF4-FFF2-40B4-BE49-F238E27FC236}">
                    <a16:creationId xmlns:a16="http://schemas.microsoft.com/office/drawing/2014/main" id="{AD65E444-FA56-5446-BB11-EE31D1037041}"/>
                  </a:ext>
                </a:extLst>
              </p:cNvPr>
              <p:cNvSpPr>
                <a:spLocks noChangeAspect="1"/>
              </p:cNvSpPr>
              <p:nvPr/>
            </p:nvSpPr>
            <p:spPr>
              <a:xfrm>
                <a:off x="1674817" y="446223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6" name="Oval 155">
                <a:extLst>
                  <a:ext uri="{FF2B5EF4-FFF2-40B4-BE49-F238E27FC236}">
                    <a16:creationId xmlns:a16="http://schemas.microsoft.com/office/drawing/2014/main" id="{51B55F20-59BD-3D4D-BC7A-9DD144D2CFD0}"/>
                  </a:ext>
                </a:extLst>
              </p:cNvPr>
              <p:cNvSpPr>
                <a:spLocks noChangeAspect="1"/>
              </p:cNvSpPr>
              <p:nvPr/>
            </p:nvSpPr>
            <p:spPr>
              <a:xfrm>
                <a:off x="1897658" y="43293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7" name="Oval 156">
                <a:extLst>
                  <a:ext uri="{FF2B5EF4-FFF2-40B4-BE49-F238E27FC236}">
                    <a16:creationId xmlns:a16="http://schemas.microsoft.com/office/drawing/2014/main" id="{5E8FD67F-5DC2-FC44-980A-04C0973B4A33}"/>
                  </a:ext>
                </a:extLst>
              </p:cNvPr>
              <p:cNvSpPr>
                <a:spLocks noChangeAspect="1"/>
              </p:cNvSpPr>
              <p:nvPr/>
            </p:nvSpPr>
            <p:spPr>
              <a:xfrm>
                <a:off x="2050058" y="4481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158" name="Oval 157">
                <a:extLst>
                  <a:ext uri="{FF2B5EF4-FFF2-40B4-BE49-F238E27FC236}">
                    <a16:creationId xmlns:a16="http://schemas.microsoft.com/office/drawing/2014/main" id="{9F478CFF-7E06-CD42-AF58-AD5766B03C45}"/>
                  </a:ext>
                </a:extLst>
              </p:cNvPr>
              <p:cNvSpPr>
                <a:spLocks noChangeAspect="1"/>
              </p:cNvSpPr>
              <p:nvPr/>
            </p:nvSpPr>
            <p:spPr>
              <a:xfrm>
                <a:off x="2093169" y="419865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sp>
          <p:nvSpPr>
            <p:cNvPr id="228" name="Oval 227">
              <a:extLst>
                <a:ext uri="{FF2B5EF4-FFF2-40B4-BE49-F238E27FC236}">
                  <a16:creationId xmlns:a16="http://schemas.microsoft.com/office/drawing/2014/main" id="{945BB196-558E-884E-BBFF-8FD00472BB4B}"/>
                </a:ext>
              </a:extLst>
            </p:cNvPr>
            <p:cNvSpPr>
              <a:spLocks noChangeAspect="1"/>
            </p:cNvSpPr>
            <p:nvPr/>
          </p:nvSpPr>
          <p:spPr>
            <a:xfrm>
              <a:off x="9706348" y="274092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159" name="Gruppieren 158">
            <a:extLst>
              <a:ext uri="{FF2B5EF4-FFF2-40B4-BE49-F238E27FC236}">
                <a16:creationId xmlns:a16="http://schemas.microsoft.com/office/drawing/2014/main" id="{30E8106D-0AF0-4A41-B60F-4F0CB3954D74}"/>
              </a:ext>
            </a:extLst>
          </p:cNvPr>
          <p:cNvGrpSpPr/>
          <p:nvPr/>
        </p:nvGrpSpPr>
        <p:grpSpPr>
          <a:xfrm>
            <a:off x="5667062" y="4042985"/>
            <a:ext cx="4213537" cy="1086104"/>
            <a:chOff x="5442212" y="4099127"/>
            <a:chExt cx="4213537" cy="1086104"/>
          </a:xfrm>
        </p:grpSpPr>
        <p:grpSp>
          <p:nvGrpSpPr>
            <p:cNvPr id="231" name="Gruppieren 230">
              <a:extLst>
                <a:ext uri="{FF2B5EF4-FFF2-40B4-BE49-F238E27FC236}">
                  <a16:creationId xmlns:a16="http://schemas.microsoft.com/office/drawing/2014/main" id="{ADFBFDA7-A864-5F46-816B-5EAC877653B8}"/>
                </a:ext>
              </a:extLst>
            </p:cNvPr>
            <p:cNvGrpSpPr/>
            <p:nvPr/>
          </p:nvGrpSpPr>
          <p:grpSpPr>
            <a:xfrm>
              <a:off x="5442212" y="4099127"/>
              <a:ext cx="4213537" cy="1086104"/>
              <a:chOff x="5574710" y="2700093"/>
              <a:chExt cx="4213537" cy="1086104"/>
            </a:xfrm>
          </p:grpSpPr>
          <p:grpSp>
            <p:nvGrpSpPr>
              <p:cNvPr id="232" name="Gruppieren 231">
                <a:extLst>
                  <a:ext uri="{FF2B5EF4-FFF2-40B4-BE49-F238E27FC236}">
                    <a16:creationId xmlns:a16="http://schemas.microsoft.com/office/drawing/2014/main" id="{A76A3EEB-2903-BC40-AA76-ED3136D089EC}"/>
                  </a:ext>
                </a:extLst>
              </p:cNvPr>
              <p:cNvGrpSpPr/>
              <p:nvPr/>
            </p:nvGrpSpPr>
            <p:grpSpPr>
              <a:xfrm>
                <a:off x="5574710" y="2700093"/>
                <a:ext cx="1296422" cy="1086104"/>
                <a:chOff x="958598" y="3477593"/>
                <a:chExt cx="1296422" cy="1086104"/>
              </a:xfrm>
            </p:grpSpPr>
            <p:sp>
              <p:nvSpPr>
                <p:cNvPr id="234" name="Oval 233">
                  <a:extLst>
                    <a:ext uri="{FF2B5EF4-FFF2-40B4-BE49-F238E27FC236}">
                      <a16:creationId xmlns:a16="http://schemas.microsoft.com/office/drawing/2014/main" id="{0EE355D9-DA0D-A443-8BC9-0119EAA1EB60}"/>
                    </a:ext>
                  </a:extLst>
                </p:cNvPr>
                <p:cNvSpPr>
                  <a:spLocks noChangeAspect="1"/>
                </p:cNvSpPr>
                <p:nvPr/>
              </p:nvSpPr>
              <p:spPr>
                <a:xfrm>
                  <a:off x="1125941" y="351632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5" name="Oval 234">
                  <a:extLst>
                    <a:ext uri="{FF2B5EF4-FFF2-40B4-BE49-F238E27FC236}">
                      <a16:creationId xmlns:a16="http://schemas.microsoft.com/office/drawing/2014/main" id="{298D4A22-3E29-5E40-9D1B-56E24B18C7D9}"/>
                    </a:ext>
                  </a:extLst>
                </p:cNvPr>
                <p:cNvSpPr>
                  <a:spLocks noChangeAspect="1"/>
                </p:cNvSpPr>
                <p:nvPr/>
              </p:nvSpPr>
              <p:spPr>
                <a:xfrm>
                  <a:off x="1223470" y="355727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6" name="Oval 235">
                  <a:extLst>
                    <a:ext uri="{FF2B5EF4-FFF2-40B4-BE49-F238E27FC236}">
                      <a16:creationId xmlns:a16="http://schemas.microsoft.com/office/drawing/2014/main" id="{EAE876FE-9D61-244C-8553-0D432C4826DB}"/>
                    </a:ext>
                  </a:extLst>
                </p:cNvPr>
                <p:cNvSpPr>
                  <a:spLocks noChangeAspect="1"/>
                </p:cNvSpPr>
                <p:nvPr/>
              </p:nvSpPr>
              <p:spPr>
                <a:xfrm>
                  <a:off x="965726"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7" name="Oval 236">
                  <a:extLst>
                    <a:ext uri="{FF2B5EF4-FFF2-40B4-BE49-F238E27FC236}">
                      <a16:creationId xmlns:a16="http://schemas.microsoft.com/office/drawing/2014/main" id="{00B28FC9-819C-D34D-9917-2402CB7CC798}"/>
                    </a:ext>
                  </a:extLst>
                </p:cNvPr>
                <p:cNvSpPr>
                  <a:spLocks noChangeAspect="1"/>
                </p:cNvSpPr>
                <p:nvPr/>
              </p:nvSpPr>
              <p:spPr>
                <a:xfrm>
                  <a:off x="1044042"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8" name="Oval 237">
                  <a:extLst>
                    <a:ext uri="{FF2B5EF4-FFF2-40B4-BE49-F238E27FC236}">
                      <a16:creationId xmlns:a16="http://schemas.microsoft.com/office/drawing/2014/main" id="{20BA6294-C836-1B4F-9A10-9D9D8EA62B5F}"/>
                    </a:ext>
                  </a:extLst>
                </p:cNvPr>
                <p:cNvSpPr>
                  <a:spLocks noChangeAspect="1"/>
                </p:cNvSpPr>
                <p:nvPr/>
              </p:nvSpPr>
              <p:spPr>
                <a:xfrm>
                  <a:off x="1501975" y="3667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39" name="Oval 238">
                  <a:extLst>
                    <a:ext uri="{FF2B5EF4-FFF2-40B4-BE49-F238E27FC236}">
                      <a16:creationId xmlns:a16="http://schemas.microsoft.com/office/drawing/2014/main" id="{9C581EFB-819F-C343-99CF-90D4302B0F46}"/>
                    </a:ext>
                  </a:extLst>
                </p:cNvPr>
                <p:cNvSpPr>
                  <a:spLocks noChangeAspect="1"/>
                </p:cNvSpPr>
                <p:nvPr/>
              </p:nvSpPr>
              <p:spPr>
                <a:xfrm>
                  <a:off x="1420076" y="3825030"/>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0" name="Oval 239">
                  <a:extLst>
                    <a:ext uri="{FF2B5EF4-FFF2-40B4-BE49-F238E27FC236}">
                      <a16:creationId xmlns:a16="http://schemas.microsoft.com/office/drawing/2014/main" id="{D53918FE-39F5-4B48-883E-770CF42E5293}"/>
                    </a:ext>
                  </a:extLst>
                </p:cNvPr>
                <p:cNvSpPr>
                  <a:spLocks noChangeAspect="1"/>
                </p:cNvSpPr>
                <p:nvPr/>
              </p:nvSpPr>
              <p:spPr>
                <a:xfrm>
                  <a:off x="1670006" y="354980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1" name="Oval 240">
                  <a:extLst>
                    <a:ext uri="{FF2B5EF4-FFF2-40B4-BE49-F238E27FC236}">
                      <a16:creationId xmlns:a16="http://schemas.microsoft.com/office/drawing/2014/main" id="{905F7BDA-1403-C44A-A3F4-F9DEA3E4038E}"/>
                    </a:ext>
                  </a:extLst>
                </p:cNvPr>
                <p:cNvSpPr>
                  <a:spLocks noChangeAspect="1"/>
                </p:cNvSpPr>
                <p:nvPr/>
              </p:nvSpPr>
              <p:spPr>
                <a:xfrm>
                  <a:off x="1865391" y="34775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2" name="Oval 241">
                  <a:extLst>
                    <a:ext uri="{FF2B5EF4-FFF2-40B4-BE49-F238E27FC236}">
                      <a16:creationId xmlns:a16="http://schemas.microsoft.com/office/drawing/2014/main" id="{AD568E4F-05BE-B74A-A5A3-2B18F5C66730}"/>
                    </a:ext>
                  </a:extLst>
                </p:cNvPr>
                <p:cNvSpPr>
                  <a:spLocks noChangeAspect="1"/>
                </p:cNvSpPr>
                <p:nvPr/>
              </p:nvSpPr>
              <p:spPr>
                <a:xfrm>
                  <a:off x="1978877" y="350469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3" name="Oval 242">
                  <a:extLst>
                    <a:ext uri="{FF2B5EF4-FFF2-40B4-BE49-F238E27FC236}">
                      <a16:creationId xmlns:a16="http://schemas.microsoft.com/office/drawing/2014/main" id="{CE8621DC-9FC9-F943-A26B-51ACDB5F83FF}"/>
                    </a:ext>
                  </a:extLst>
                </p:cNvPr>
                <p:cNvSpPr>
                  <a:spLocks noChangeAspect="1"/>
                </p:cNvSpPr>
                <p:nvPr/>
              </p:nvSpPr>
              <p:spPr>
                <a:xfrm>
                  <a:off x="2173121" y="3590753"/>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4" name="Oval 243">
                  <a:extLst>
                    <a:ext uri="{FF2B5EF4-FFF2-40B4-BE49-F238E27FC236}">
                      <a16:creationId xmlns:a16="http://schemas.microsoft.com/office/drawing/2014/main" id="{DA180BF4-174E-ED4D-94AA-2F721BF56E11}"/>
                    </a:ext>
                  </a:extLst>
                </p:cNvPr>
                <p:cNvSpPr>
                  <a:spLocks noChangeAspect="1"/>
                </p:cNvSpPr>
                <p:nvPr/>
              </p:nvSpPr>
              <p:spPr>
                <a:xfrm>
                  <a:off x="1978876" y="370874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5" name="Oval 244">
                  <a:extLst>
                    <a:ext uri="{FF2B5EF4-FFF2-40B4-BE49-F238E27FC236}">
                      <a16:creationId xmlns:a16="http://schemas.microsoft.com/office/drawing/2014/main" id="{92C9B71B-48F4-C740-8051-4D179A1D9590}"/>
                    </a:ext>
                  </a:extLst>
                </p:cNvPr>
                <p:cNvSpPr>
                  <a:spLocks noChangeAspect="1"/>
                </p:cNvSpPr>
                <p:nvPr/>
              </p:nvSpPr>
              <p:spPr>
                <a:xfrm>
                  <a:off x="1890583" y="377991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6" name="Oval 245">
                  <a:extLst>
                    <a:ext uri="{FF2B5EF4-FFF2-40B4-BE49-F238E27FC236}">
                      <a16:creationId xmlns:a16="http://schemas.microsoft.com/office/drawing/2014/main" id="{A42B6194-814E-B047-9165-4E08955DE7F9}"/>
                    </a:ext>
                  </a:extLst>
                </p:cNvPr>
                <p:cNvSpPr>
                  <a:spLocks noChangeAspect="1"/>
                </p:cNvSpPr>
                <p:nvPr/>
              </p:nvSpPr>
              <p:spPr>
                <a:xfrm>
                  <a:off x="1044042" y="41530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7" name="Oval 246">
                  <a:extLst>
                    <a:ext uri="{FF2B5EF4-FFF2-40B4-BE49-F238E27FC236}">
                      <a16:creationId xmlns:a16="http://schemas.microsoft.com/office/drawing/2014/main" id="{365C44BC-F71F-A34B-B8E4-8B743B9968FE}"/>
                    </a:ext>
                  </a:extLst>
                </p:cNvPr>
                <p:cNvSpPr>
                  <a:spLocks noChangeAspect="1"/>
                </p:cNvSpPr>
                <p:nvPr/>
              </p:nvSpPr>
              <p:spPr>
                <a:xfrm>
                  <a:off x="958598" y="4260321"/>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8" name="Oval 247">
                  <a:extLst>
                    <a:ext uri="{FF2B5EF4-FFF2-40B4-BE49-F238E27FC236}">
                      <a16:creationId xmlns:a16="http://schemas.microsoft.com/office/drawing/2014/main" id="{F3C83C4D-0129-894C-B859-497BA39E19DF}"/>
                    </a:ext>
                  </a:extLst>
                </p:cNvPr>
                <p:cNvSpPr>
                  <a:spLocks noChangeAspect="1"/>
                </p:cNvSpPr>
                <p:nvPr/>
              </p:nvSpPr>
              <p:spPr>
                <a:xfrm>
                  <a:off x="1084991" y="445756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49" name="Oval 248">
                  <a:extLst>
                    <a:ext uri="{FF2B5EF4-FFF2-40B4-BE49-F238E27FC236}">
                      <a16:creationId xmlns:a16="http://schemas.microsoft.com/office/drawing/2014/main" id="{7ECF7DFE-BE56-094F-9F95-1903AA3778A6}"/>
                    </a:ext>
                  </a:extLst>
                </p:cNvPr>
                <p:cNvSpPr>
                  <a:spLocks noChangeAspect="1"/>
                </p:cNvSpPr>
                <p:nvPr/>
              </p:nvSpPr>
              <p:spPr>
                <a:xfrm>
                  <a:off x="1383396" y="4288449"/>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0" name="Oval 249">
                  <a:extLst>
                    <a:ext uri="{FF2B5EF4-FFF2-40B4-BE49-F238E27FC236}">
                      <a16:creationId xmlns:a16="http://schemas.microsoft.com/office/drawing/2014/main" id="{396A3151-BC73-7E44-9E97-B5F8EFA5C038}"/>
                    </a:ext>
                  </a:extLst>
                </p:cNvPr>
                <p:cNvSpPr>
                  <a:spLocks noChangeAspect="1"/>
                </p:cNvSpPr>
                <p:nvPr/>
              </p:nvSpPr>
              <p:spPr>
                <a:xfrm>
                  <a:off x="1298848" y="4446607"/>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1" name="Oval 250">
                  <a:extLst>
                    <a:ext uri="{FF2B5EF4-FFF2-40B4-BE49-F238E27FC236}">
                      <a16:creationId xmlns:a16="http://schemas.microsoft.com/office/drawing/2014/main" id="{B9F21287-434D-B841-80C7-BD8E5D097EFD}"/>
                    </a:ext>
                  </a:extLst>
                </p:cNvPr>
                <p:cNvSpPr>
                  <a:spLocks noChangeAspect="1"/>
                </p:cNvSpPr>
                <p:nvPr/>
              </p:nvSpPr>
              <p:spPr>
                <a:xfrm>
                  <a:off x="1708992" y="430781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2" name="Oval 251">
                  <a:extLst>
                    <a:ext uri="{FF2B5EF4-FFF2-40B4-BE49-F238E27FC236}">
                      <a16:creationId xmlns:a16="http://schemas.microsoft.com/office/drawing/2014/main" id="{9FE02A27-B149-2447-91F9-EB4915AAD11B}"/>
                    </a:ext>
                  </a:extLst>
                </p:cNvPr>
                <p:cNvSpPr>
                  <a:spLocks noChangeAspect="1"/>
                </p:cNvSpPr>
                <p:nvPr/>
              </p:nvSpPr>
              <p:spPr>
                <a:xfrm>
                  <a:off x="1674817" y="446223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3" name="Oval 252">
                  <a:extLst>
                    <a:ext uri="{FF2B5EF4-FFF2-40B4-BE49-F238E27FC236}">
                      <a16:creationId xmlns:a16="http://schemas.microsoft.com/office/drawing/2014/main" id="{D76B12C3-8333-C448-9F31-CEDA0E525F8D}"/>
                    </a:ext>
                  </a:extLst>
                </p:cNvPr>
                <p:cNvSpPr>
                  <a:spLocks noChangeAspect="1"/>
                </p:cNvSpPr>
                <p:nvPr/>
              </p:nvSpPr>
              <p:spPr>
                <a:xfrm>
                  <a:off x="1897658" y="43293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4" name="Oval 253">
                  <a:extLst>
                    <a:ext uri="{FF2B5EF4-FFF2-40B4-BE49-F238E27FC236}">
                      <a16:creationId xmlns:a16="http://schemas.microsoft.com/office/drawing/2014/main" id="{8D98975C-8A32-0D47-ABDB-67574DB3D434}"/>
                    </a:ext>
                  </a:extLst>
                </p:cNvPr>
                <p:cNvSpPr>
                  <a:spLocks noChangeAspect="1"/>
                </p:cNvSpPr>
                <p:nvPr/>
              </p:nvSpPr>
              <p:spPr>
                <a:xfrm>
                  <a:off x="2050058" y="4481798"/>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5" name="Oval 254">
                  <a:extLst>
                    <a:ext uri="{FF2B5EF4-FFF2-40B4-BE49-F238E27FC236}">
                      <a16:creationId xmlns:a16="http://schemas.microsoft.com/office/drawing/2014/main" id="{6D5EE4BB-6A5A-334C-9CBE-B489E7E4FC1C}"/>
                    </a:ext>
                  </a:extLst>
                </p:cNvPr>
                <p:cNvSpPr>
                  <a:spLocks noChangeAspect="1"/>
                </p:cNvSpPr>
                <p:nvPr/>
              </p:nvSpPr>
              <p:spPr>
                <a:xfrm>
                  <a:off x="2093169" y="4198654"/>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sp>
            <p:nvSpPr>
              <p:cNvPr id="233" name="Oval 232">
                <a:extLst>
                  <a:ext uri="{FF2B5EF4-FFF2-40B4-BE49-F238E27FC236}">
                    <a16:creationId xmlns:a16="http://schemas.microsoft.com/office/drawing/2014/main" id="{61F59514-43CC-584A-AAA9-A2273BC1E133}"/>
                  </a:ext>
                </a:extLst>
              </p:cNvPr>
              <p:cNvSpPr>
                <a:spLocks noChangeAspect="1"/>
              </p:cNvSpPr>
              <p:nvPr/>
            </p:nvSpPr>
            <p:spPr>
              <a:xfrm>
                <a:off x="9706348" y="2740922"/>
                <a:ext cx="81899" cy="81899"/>
              </a:xfrm>
              <a:prstGeom prst="ellipse">
                <a:avLst/>
              </a:prstGeom>
              <a:solidFill>
                <a:schemeClr val="accent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sp>
          <p:nvSpPr>
            <p:cNvPr id="281" name="Kreuz 280">
              <a:extLst>
                <a:ext uri="{FF2B5EF4-FFF2-40B4-BE49-F238E27FC236}">
                  <a16:creationId xmlns:a16="http://schemas.microsoft.com/office/drawing/2014/main" id="{635DA20A-7FE0-364A-8ABF-608FDDE2478D}"/>
                </a:ext>
              </a:extLst>
            </p:cNvPr>
            <p:cNvSpPr>
              <a:spLocks noChangeAspect="1"/>
            </p:cNvSpPr>
            <p:nvPr/>
          </p:nvSpPr>
          <p:spPr>
            <a:xfrm>
              <a:off x="6014101" y="4351045"/>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2" name="Kreuz 281">
              <a:extLst>
                <a:ext uri="{FF2B5EF4-FFF2-40B4-BE49-F238E27FC236}">
                  <a16:creationId xmlns:a16="http://schemas.microsoft.com/office/drawing/2014/main" id="{314D0474-6C39-F840-AF25-CD9125DBDD45}"/>
                </a:ext>
              </a:extLst>
            </p:cNvPr>
            <p:cNvSpPr>
              <a:spLocks noChangeAspect="1"/>
            </p:cNvSpPr>
            <p:nvPr/>
          </p:nvSpPr>
          <p:spPr>
            <a:xfrm>
              <a:off x="5932202" y="4967354"/>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grpSp>
        <p:nvGrpSpPr>
          <p:cNvPr id="285" name="Grafik 14">
            <a:extLst>
              <a:ext uri="{FF2B5EF4-FFF2-40B4-BE49-F238E27FC236}">
                <a16:creationId xmlns:a16="http://schemas.microsoft.com/office/drawing/2014/main" id="{4210DD0B-B5E3-D542-8BDC-5A530A2C9871}"/>
              </a:ext>
            </a:extLst>
          </p:cNvPr>
          <p:cNvGrpSpPr/>
          <p:nvPr/>
        </p:nvGrpSpPr>
        <p:grpSpPr>
          <a:xfrm rot="16200000">
            <a:off x="8802187" y="3608984"/>
            <a:ext cx="495300" cy="190500"/>
            <a:chOff x="3644623" y="2499545"/>
            <a:chExt cx="495300" cy="190500"/>
          </a:xfrm>
          <a:noFill/>
        </p:grpSpPr>
        <p:sp>
          <p:nvSpPr>
            <p:cNvPr id="286" name="Freihandform 285">
              <a:extLst>
                <a:ext uri="{FF2B5EF4-FFF2-40B4-BE49-F238E27FC236}">
                  <a16:creationId xmlns:a16="http://schemas.microsoft.com/office/drawing/2014/main" id="{63B321DD-2FD1-9C40-8B67-11EFFCA5F368}"/>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87" name="Freihandform 286">
              <a:extLst>
                <a:ext uri="{FF2B5EF4-FFF2-40B4-BE49-F238E27FC236}">
                  <a16:creationId xmlns:a16="http://schemas.microsoft.com/office/drawing/2014/main" id="{ED05DAF6-94AF-7F4E-9B1A-CE4A37445BFE}"/>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88" name="Grafik 14">
            <a:extLst>
              <a:ext uri="{FF2B5EF4-FFF2-40B4-BE49-F238E27FC236}">
                <a16:creationId xmlns:a16="http://schemas.microsoft.com/office/drawing/2014/main" id="{0CF72596-3D48-8343-86AB-1E2FE5A9AFE7}"/>
              </a:ext>
            </a:extLst>
          </p:cNvPr>
          <p:cNvGrpSpPr/>
          <p:nvPr/>
        </p:nvGrpSpPr>
        <p:grpSpPr>
          <a:xfrm rot="16200000">
            <a:off x="8773842" y="5108257"/>
            <a:ext cx="495300" cy="190500"/>
            <a:chOff x="3644623" y="2499545"/>
            <a:chExt cx="495300" cy="190500"/>
          </a:xfrm>
          <a:noFill/>
        </p:grpSpPr>
        <p:sp>
          <p:nvSpPr>
            <p:cNvPr id="289" name="Freihandform 288">
              <a:extLst>
                <a:ext uri="{FF2B5EF4-FFF2-40B4-BE49-F238E27FC236}">
                  <a16:creationId xmlns:a16="http://schemas.microsoft.com/office/drawing/2014/main" id="{2EAD6183-0F13-9046-9B89-014AFB834D7B}"/>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90" name="Freihandform 289">
              <a:extLst>
                <a:ext uri="{FF2B5EF4-FFF2-40B4-BE49-F238E27FC236}">
                  <a16:creationId xmlns:a16="http://schemas.microsoft.com/office/drawing/2014/main" id="{13984B82-8D1F-2D45-B233-9CC17335D210}"/>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91" name="Grafik 14">
            <a:extLst>
              <a:ext uri="{FF2B5EF4-FFF2-40B4-BE49-F238E27FC236}">
                <a16:creationId xmlns:a16="http://schemas.microsoft.com/office/drawing/2014/main" id="{9707591B-9BF0-1B4B-A685-D9AF4977FF04}"/>
              </a:ext>
            </a:extLst>
          </p:cNvPr>
          <p:cNvGrpSpPr/>
          <p:nvPr/>
        </p:nvGrpSpPr>
        <p:grpSpPr>
          <a:xfrm rot="13500000">
            <a:off x="3766187" y="3305877"/>
            <a:ext cx="495300" cy="190500"/>
            <a:chOff x="3644623" y="2499545"/>
            <a:chExt cx="495300" cy="190500"/>
          </a:xfrm>
          <a:noFill/>
        </p:grpSpPr>
        <p:sp>
          <p:nvSpPr>
            <p:cNvPr id="292" name="Freihandform 291">
              <a:extLst>
                <a:ext uri="{FF2B5EF4-FFF2-40B4-BE49-F238E27FC236}">
                  <a16:creationId xmlns:a16="http://schemas.microsoft.com/office/drawing/2014/main" id="{7CF16CD3-1DA4-A749-98C5-D8F307A68E22}"/>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93" name="Freihandform 292">
              <a:extLst>
                <a:ext uri="{FF2B5EF4-FFF2-40B4-BE49-F238E27FC236}">
                  <a16:creationId xmlns:a16="http://schemas.microsoft.com/office/drawing/2014/main" id="{8AF559B9-2295-614C-8A42-B7DA17A04050}"/>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94" name="Grafik 14">
            <a:extLst>
              <a:ext uri="{FF2B5EF4-FFF2-40B4-BE49-F238E27FC236}">
                <a16:creationId xmlns:a16="http://schemas.microsoft.com/office/drawing/2014/main" id="{631C47BD-256B-2146-8098-8AE87268AA0D}"/>
              </a:ext>
            </a:extLst>
          </p:cNvPr>
          <p:cNvGrpSpPr/>
          <p:nvPr/>
        </p:nvGrpSpPr>
        <p:grpSpPr>
          <a:xfrm rot="8100000" flipH="1">
            <a:off x="1144808" y="3305877"/>
            <a:ext cx="495300" cy="190500"/>
            <a:chOff x="3644623" y="2499545"/>
            <a:chExt cx="495300" cy="190500"/>
          </a:xfrm>
          <a:noFill/>
        </p:grpSpPr>
        <p:sp>
          <p:nvSpPr>
            <p:cNvPr id="295" name="Freihandform 294">
              <a:extLst>
                <a:ext uri="{FF2B5EF4-FFF2-40B4-BE49-F238E27FC236}">
                  <a16:creationId xmlns:a16="http://schemas.microsoft.com/office/drawing/2014/main" id="{ABDC08B0-2431-1F45-9C49-EA616273E9E5}"/>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96" name="Freihandform 295">
              <a:extLst>
                <a:ext uri="{FF2B5EF4-FFF2-40B4-BE49-F238E27FC236}">
                  <a16:creationId xmlns:a16="http://schemas.microsoft.com/office/drawing/2014/main" id="{B9378752-CAD4-B548-9398-73C8C9A2A0D9}"/>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297" name="Grafik 14">
            <a:extLst>
              <a:ext uri="{FF2B5EF4-FFF2-40B4-BE49-F238E27FC236}">
                <a16:creationId xmlns:a16="http://schemas.microsoft.com/office/drawing/2014/main" id="{E1A40883-A387-0C40-A91D-6F92951219D9}"/>
              </a:ext>
            </a:extLst>
          </p:cNvPr>
          <p:cNvGrpSpPr/>
          <p:nvPr/>
        </p:nvGrpSpPr>
        <p:grpSpPr>
          <a:xfrm rot="16200000">
            <a:off x="4607612" y="5108257"/>
            <a:ext cx="495300" cy="190500"/>
            <a:chOff x="3644623" y="2499545"/>
            <a:chExt cx="495300" cy="190500"/>
          </a:xfrm>
          <a:noFill/>
        </p:grpSpPr>
        <p:sp>
          <p:nvSpPr>
            <p:cNvPr id="298" name="Freihandform 297">
              <a:extLst>
                <a:ext uri="{FF2B5EF4-FFF2-40B4-BE49-F238E27FC236}">
                  <a16:creationId xmlns:a16="http://schemas.microsoft.com/office/drawing/2014/main" id="{BE97ED53-EE1B-0746-9D06-793DFCF116AE}"/>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299" name="Freihandform 298">
              <a:extLst>
                <a:ext uri="{FF2B5EF4-FFF2-40B4-BE49-F238E27FC236}">
                  <a16:creationId xmlns:a16="http://schemas.microsoft.com/office/drawing/2014/main" id="{0BBA12B4-5DCF-3249-8AEF-4567A8CB19C3}"/>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grpSp>
        <p:nvGrpSpPr>
          <p:cNvPr id="300" name="Grafik 14">
            <a:extLst>
              <a:ext uri="{FF2B5EF4-FFF2-40B4-BE49-F238E27FC236}">
                <a16:creationId xmlns:a16="http://schemas.microsoft.com/office/drawing/2014/main" id="{ED71899A-96AA-A148-ACBF-6B8882FEC2AA}"/>
              </a:ext>
            </a:extLst>
          </p:cNvPr>
          <p:cNvGrpSpPr/>
          <p:nvPr/>
        </p:nvGrpSpPr>
        <p:grpSpPr>
          <a:xfrm rot="16200000">
            <a:off x="252258" y="5108257"/>
            <a:ext cx="495300" cy="190500"/>
            <a:chOff x="3644623" y="2499545"/>
            <a:chExt cx="495300" cy="190500"/>
          </a:xfrm>
          <a:noFill/>
        </p:grpSpPr>
        <p:sp>
          <p:nvSpPr>
            <p:cNvPr id="301" name="Freihandform 300">
              <a:extLst>
                <a:ext uri="{FF2B5EF4-FFF2-40B4-BE49-F238E27FC236}">
                  <a16:creationId xmlns:a16="http://schemas.microsoft.com/office/drawing/2014/main" id="{2D70AAE6-3548-9F47-8427-D8479D8005C0}"/>
                </a:ext>
              </a:extLst>
            </p:cNvPr>
            <p:cNvSpPr/>
            <p:nvPr/>
          </p:nvSpPr>
          <p:spPr>
            <a:xfrm>
              <a:off x="3644623" y="2594795"/>
              <a:ext cx="495300" cy="9525"/>
            </a:xfrm>
            <a:custGeom>
              <a:avLst/>
              <a:gdLst>
                <a:gd name="connsiteX0" fmla="*/ 495305 w 495300"/>
                <a:gd name="connsiteY0" fmla="*/ 23 h 9525"/>
                <a:gd name="connsiteX1" fmla="*/ 5 w 495300"/>
                <a:gd name="connsiteY1" fmla="*/ 23 h 9525"/>
              </a:gdLst>
              <a:ahLst/>
              <a:cxnLst>
                <a:cxn ang="0">
                  <a:pos x="connsiteX0" y="connsiteY0"/>
                </a:cxn>
                <a:cxn ang="0">
                  <a:pos x="connsiteX1" y="connsiteY1"/>
                </a:cxn>
              </a:cxnLst>
              <a:rect l="l" t="t" r="r" b="b"/>
              <a:pathLst>
                <a:path w="495300" h="9525">
                  <a:moveTo>
                    <a:pt x="495305" y="23"/>
                  </a:moveTo>
                  <a:lnTo>
                    <a:pt x="5" y="23"/>
                  </a:lnTo>
                </a:path>
              </a:pathLst>
            </a:custGeom>
            <a:noFill/>
            <a:ln w="38100" cap="rnd">
              <a:solidFill>
                <a:schemeClr val="accent1"/>
              </a:solidFill>
              <a:prstDash val="solid"/>
              <a:round/>
            </a:ln>
          </p:spPr>
          <p:txBody>
            <a:bodyPr rtlCol="0" anchor="ctr"/>
            <a:lstStyle/>
            <a:p>
              <a:endParaRPr lang="de-DE"/>
            </a:p>
          </p:txBody>
        </p:sp>
        <p:sp>
          <p:nvSpPr>
            <p:cNvPr id="302" name="Freihandform 301">
              <a:extLst>
                <a:ext uri="{FF2B5EF4-FFF2-40B4-BE49-F238E27FC236}">
                  <a16:creationId xmlns:a16="http://schemas.microsoft.com/office/drawing/2014/main" id="{58F95E27-6AB4-FC4A-923C-DC6EF19DDE46}"/>
                </a:ext>
              </a:extLst>
            </p:cNvPr>
            <p:cNvSpPr/>
            <p:nvPr/>
          </p:nvSpPr>
          <p:spPr>
            <a:xfrm>
              <a:off x="3644623" y="2499545"/>
              <a:ext cx="95250" cy="190500"/>
            </a:xfrm>
            <a:custGeom>
              <a:avLst/>
              <a:gdLst>
                <a:gd name="connsiteX0" fmla="*/ 95255 w 95250"/>
                <a:gd name="connsiteY0" fmla="*/ 190523 h 190500"/>
                <a:gd name="connsiteX1" fmla="*/ 5 w 95250"/>
                <a:gd name="connsiteY1" fmla="*/ 95273 h 190500"/>
                <a:gd name="connsiteX2" fmla="*/ 95255 w 95250"/>
                <a:gd name="connsiteY2" fmla="*/ 23 h 190500"/>
              </a:gdLst>
              <a:ahLst/>
              <a:cxnLst>
                <a:cxn ang="0">
                  <a:pos x="connsiteX0" y="connsiteY0"/>
                </a:cxn>
                <a:cxn ang="0">
                  <a:pos x="connsiteX1" y="connsiteY1"/>
                </a:cxn>
                <a:cxn ang="0">
                  <a:pos x="connsiteX2" y="connsiteY2"/>
                </a:cxn>
              </a:cxnLst>
              <a:rect l="l" t="t" r="r" b="b"/>
              <a:pathLst>
                <a:path w="95250" h="190500">
                  <a:moveTo>
                    <a:pt x="95255" y="190523"/>
                  </a:moveTo>
                  <a:lnTo>
                    <a:pt x="5" y="95273"/>
                  </a:lnTo>
                  <a:lnTo>
                    <a:pt x="95255" y="23"/>
                  </a:lnTo>
                </a:path>
              </a:pathLst>
            </a:custGeom>
            <a:noFill/>
            <a:ln w="38100" cap="rnd">
              <a:solidFill>
                <a:schemeClr val="accent1">
                  <a:lumMod val="75000"/>
                </a:schemeClr>
              </a:solidFill>
              <a:prstDash val="solid"/>
              <a:round/>
            </a:ln>
          </p:spPr>
          <p:txBody>
            <a:bodyPr rtlCol="0" anchor="ctr"/>
            <a:lstStyle/>
            <a:p>
              <a:endParaRPr lang="de-DE"/>
            </a:p>
          </p:txBody>
        </p:sp>
      </p:grpSp>
      <p:cxnSp>
        <p:nvCxnSpPr>
          <p:cNvPr id="5" name="Gerade Verbindung 4">
            <a:extLst>
              <a:ext uri="{FF2B5EF4-FFF2-40B4-BE49-F238E27FC236}">
                <a16:creationId xmlns:a16="http://schemas.microsoft.com/office/drawing/2014/main" id="{CB39521B-8627-D447-8935-19C820C8DB32}"/>
              </a:ext>
            </a:extLst>
          </p:cNvPr>
          <p:cNvCxnSpPr>
            <a:cxnSpLocks/>
          </p:cNvCxnSpPr>
          <p:nvPr/>
        </p:nvCxnSpPr>
        <p:spPr>
          <a:xfrm>
            <a:off x="5386613" y="3935981"/>
            <a:ext cx="185864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60" name="Gruppieren 159">
            <a:extLst>
              <a:ext uri="{FF2B5EF4-FFF2-40B4-BE49-F238E27FC236}">
                <a16:creationId xmlns:a16="http://schemas.microsoft.com/office/drawing/2014/main" id="{0EFEEFF6-184C-3C48-BFC1-2FD92063C26F}"/>
              </a:ext>
            </a:extLst>
          </p:cNvPr>
          <p:cNvGrpSpPr/>
          <p:nvPr/>
        </p:nvGrpSpPr>
        <p:grpSpPr>
          <a:xfrm>
            <a:off x="5667062" y="5489076"/>
            <a:ext cx="4213537" cy="1086104"/>
            <a:chOff x="5442212" y="5498160"/>
            <a:chExt cx="4213537" cy="1086104"/>
          </a:xfrm>
        </p:grpSpPr>
        <p:sp>
          <p:nvSpPr>
            <p:cNvPr id="259" name="Oval 258">
              <a:extLst>
                <a:ext uri="{FF2B5EF4-FFF2-40B4-BE49-F238E27FC236}">
                  <a16:creationId xmlns:a16="http://schemas.microsoft.com/office/drawing/2014/main" id="{47C4E1D8-2030-2F4B-8F48-927B56B501E5}"/>
                </a:ext>
              </a:extLst>
            </p:cNvPr>
            <p:cNvSpPr>
              <a:spLocks noChangeAspect="1"/>
            </p:cNvSpPr>
            <p:nvPr/>
          </p:nvSpPr>
          <p:spPr>
            <a:xfrm>
              <a:off x="5609555" y="553689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0" name="Oval 259">
              <a:extLst>
                <a:ext uri="{FF2B5EF4-FFF2-40B4-BE49-F238E27FC236}">
                  <a16:creationId xmlns:a16="http://schemas.microsoft.com/office/drawing/2014/main" id="{324210C2-B47B-C244-BFA8-BAD51FD8A671}"/>
                </a:ext>
              </a:extLst>
            </p:cNvPr>
            <p:cNvSpPr>
              <a:spLocks noChangeAspect="1"/>
            </p:cNvSpPr>
            <p:nvPr/>
          </p:nvSpPr>
          <p:spPr>
            <a:xfrm>
              <a:off x="5707084" y="557783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1" name="Oval 260">
              <a:extLst>
                <a:ext uri="{FF2B5EF4-FFF2-40B4-BE49-F238E27FC236}">
                  <a16:creationId xmlns:a16="http://schemas.microsoft.com/office/drawing/2014/main" id="{09CAFA14-F658-7C4B-AAFD-1B64B233CE7D}"/>
                </a:ext>
              </a:extLst>
            </p:cNvPr>
            <p:cNvSpPr>
              <a:spLocks noChangeAspect="1"/>
            </p:cNvSpPr>
            <p:nvPr/>
          </p:nvSpPr>
          <p:spPr>
            <a:xfrm>
              <a:off x="5449340" y="5688365"/>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2" name="Oval 261">
              <a:extLst>
                <a:ext uri="{FF2B5EF4-FFF2-40B4-BE49-F238E27FC236}">
                  <a16:creationId xmlns:a16="http://schemas.microsoft.com/office/drawing/2014/main" id="{4A67FA17-E87D-3541-BD45-EF523D3092D0}"/>
                </a:ext>
              </a:extLst>
            </p:cNvPr>
            <p:cNvSpPr>
              <a:spLocks noChangeAspect="1"/>
            </p:cNvSpPr>
            <p:nvPr/>
          </p:nvSpPr>
          <p:spPr>
            <a:xfrm>
              <a:off x="5527656" y="584559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3" name="Oval 262">
              <a:extLst>
                <a:ext uri="{FF2B5EF4-FFF2-40B4-BE49-F238E27FC236}">
                  <a16:creationId xmlns:a16="http://schemas.microsoft.com/office/drawing/2014/main" id="{6035C495-52A8-114A-AC60-E1BC09D87450}"/>
                </a:ext>
              </a:extLst>
            </p:cNvPr>
            <p:cNvSpPr>
              <a:spLocks noChangeAspect="1"/>
            </p:cNvSpPr>
            <p:nvPr/>
          </p:nvSpPr>
          <p:spPr>
            <a:xfrm>
              <a:off x="5985589" y="5688365"/>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4" name="Oval 263">
              <a:extLst>
                <a:ext uri="{FF2B5EF4-FFF2-40B4-BE49-F238E27FC236}">
                  <a16:creationId xmlns:a16="http://schemas.microsoft.com/office/drawing/2014/main" id="{17E96C31-F5D5-A442-BE20-653750A58539}"/>
                </a:ext>
              </a:extLst>
            </p:cNvPr>
            <p:cNvSpPr>
              <a:spLocks noChangeAspect="1"/>
            </p:cNvSpPr>
            <p:nvPr/>
          </p:nvSpPr>
          <p:spPr>
            <a:xfrm>
              <a:off x="5903690" y="5845597"/>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5" name="Oval 264">
              <a:extLst>
                <a:ext uri="{FF2B5EF4-FFF2-40B4-BE49-F238E27FC236}">
                  <a16:creationId xmlns:a16="http://schemas.microsoft.com/office/drawing/2014/main" id="{A30BF57B-B218-F144-B1BC-EF014434E65B}"/>
                </a:ext>
              </a:extLst>
            </p:cNvPr>
            <p:cNvSpPr>
              <a:spLocks noChangeAspect="1"/>
            </p:cNvSpPr>
            <p:nvPr/>
          </p:nvSpPr>
          <p:spPr>
            <a:xfrm>
              <a:off x="6153620" y="5570371"/>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6" name="Oval 265">
              <a:extLst>
                <a:ext uri="{FF2B5EF4-FFF2-40B4-BE49-F238E27FC236}">
                  <a16:creationId xmlns:a16="http://schemas.microsoft.com/office/drawing/2014/main" id="{47250ECD-081A-1940-880A-2F92721719F4}"/>
                </a:ext>
              </a:extLst>
            </p:cNvPr>
            <p:cNvSpPr>
              <a:spLocks noChangeAspect="1"/>
            </p:cNvSpPr>
            <p:nvPr/>
          </p:nvSpPr>
          <p:spPr>
            <a:xfrm>
              <a:off x="6349005" y="549816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7" name="Oval 266">
              <a:extLst>
                <a:ext uri="{FF2B5EF4-FFF2-40B4-BE49-F238E27FC236}">
                  <a16:creationId xmlns:a16="http://schemas.microsoft.com/office/drawing/2014/main" id="{3714AEF3-E11B-1541-8B0E-F54FC70030EE}"/>
                </a:ext>
              </a:extLst>
            </p:cNvPr>
            <p:cNvSpPr>
              <a:spLocks noChangeAspect="1"/>
            </p:cNvSpPr>
            <p:nvPr/>
          </p:nvSpPr>
          <p:spPr>
            <a:xfrm>
              <a:off x="6462491" y="552526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8" name="Oval 267">
              <a:extLst>
                <a:ext uri="{FF2B5EF4-FFF2-40B4-BE49-F238E27FC236}">
                  <a16:creationId xmlns:a16="http://schemas.microsoft.com/office/drawing/2014/main" id="{C7EEA977-579E-0C40-8A47-57E79B0B3F09}"/>
                </a:ext>
              </a:extLst>
            </p:cNvPr>
            <p:cNvSpPr>
              <a:spLocks noChangeAspect="1"/>
            </p:cNvSpPr>
            <p:nvPr/>
          </p:nvSpPr>
          <p:spPr>
            <a:xfrm>
              <a:off x="6656735" y="5611320"/>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69" name="Oval 268">
              <a:extLst>
                <a:ext uri="{FF2B5EF4-FFF2-40B4-BE49-F238E27FC236}">
                  <a16:creationId xmlns:a16="http://schemas.microsoft.com/office/drawing/2014/main" id="{0DD45221-1305-7349-85D0-BF07C9B1E031}"/>
                </a:ext>
              </a:extLst>
            </p:cNvPr>
            <p:cNvSpPr>
              <a:spLocks noChangeAspect="1"/>
            </p:cNvSpPr>
            <p:nvPr/>
          </p:nvSpPr>
          <p:spPr>
            <a:xfrm>
              <a:off x="6462490" y="5729314"/>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0" name="Oval 269">
              <a:extLst>
                <a:ext uri="{FF2B5EF4-FFF2-40B4-BE49-F238E27FC236}">
                  <a16:creationId xmlns:a16="http://schemas.microsoft.com/office/drawing/2014/main" id="{1D18E255-0EAF-DD4A-A781-EFA1BAF09B44}"/>
                </a:ext>
              </a:extLst>
            </p:cNvPr>
            <p:cNvSpPr>
              <a:spLocks noChangeAspect="1"/>
            </p:cNvSpPr>
            <p:nvPr/>
          </p:nvSpPr>
          <p:spPr>
            <a:xfrm>
              <a:off x="6374197" y="5800486"/>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1" name="Oval 270">
              <a:extLst>
                <a:ext uri="{FF2B5EF4-FFF2-40B4-BE49-F238E27FC236}">
                  <a16:creationId xmlns:a16="http://schemas.microsoft.com/office/drawing/2014/main" id="{1E43AA09-D965-E44A-A43A-5096C95CD146}"/>
                </a:ext>
              </a:extLst>
            </p:cNvPr>
            <p:cNvSpPr>
              <a:spLocks noChangeAspect="1"/>
            </p:cNvSpPr>
            <p:nvPr/>
          </p:nvSpPr>
          <p:spPr>
            <a:xfrm>
              <a:off x="5527656" y="6173588"/>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2" name="Oval 271">
              <a:extLst>
                <a:ext uri="{FF2B5EF4-FFF2-40B4-BE49-F238E27FC236}">
                  <a16:creationId xmlns:a16="http://schemas.microsoft.com/office/drawing/2014/main" id="{B127BB7E-0511-8340-A99F-1CFCEC7ED28F}"/>
                </a:ext>
              </a:extLst>
            </p:cNvPr>
            <p:cNvSpPr>
              <a:spLocks noChangeAspect="1"/>
            </p:cNvSpPr>
            <p:nvPr/>
          </p:nvSpPr>
          <p:spPr>
            <a:xfrm>
              <a:off x="5442212" y="6280888"/>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3" name="Oval 272">
              <a:extLst>
                <a:ext uri="{FF2B5EF4-FFF2-40B4-BE49-F238E27FC236}">
                  <a16:creationId xmlns:a16="http://schemas.microsoft.com/office/drawing/2014/main" id="{EB840919-64C9-B84E-8864-7D4CACD330B9}"/>
                </a:ext>
              </a:extLst>
            </p:cNvPr>
            <p:cNvSpPr>
              <a:spLocks noChangeAspect="1"/>
            </p:cNvSpPr>
            <p:nvPr/>
          </p:nvSpPr>
          <p:spPr>
            <a:xfrm>
              <a:off x="5568605" y="6478134"/>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4" name="Oval 273">
              <a:extLst>
                <a:ext uri="{FF2B5EF4-FFF2-40B4-BE49-F238E27FC236}">
                  <a16:creationId xmlns:a16="http://schemas.microsoft.com/office/drawing/2014/main" id="{A9015FC4-692F-1B40-8B3B-0C21AC76CBC4}"/>
                </a:ext>
              </a:extLst>
            </p:cNvPr>
            <p:cNvSpPr>
              <a:spLocks noChangeAspect="1"/>
            </p:cNvSpPr>
            <p:nvPr/>
          </p:nvSpPr>
          <p:spPr>
            <a:xfrm>
              <a:off x="5867010" y="6309016"/>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5" name="Oval 274">
              <a:extLst>
                <a:ext uri="{FF2B5EF4-FFF2-40B4-BE49-F238E27FC236}">
                  <a16:creationId xmlns:a16="http://schemas.microsoft.com/office/drawing/2014/main" id="{DCC9FB0F-1C25-3946-9F43-A38EA177A476}"/>
                </a:ext>
              </a:extLst>
            </p:cNvPr>
            <p:cNvSpPr>
              <a:spLocks noChangeAspect="1"/>
            </p:cNvSpPr>
            <p:nvPr/>
          </p:nvSpPr>
          <p:spPr>
            <a:xfrm>
              <a:off x="5782462" y="6467174"/>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6" name="Oval 275">
              <a:extLst>
                <a:ext uri="{FF2B5EF4-FFF2-40B4-BE49-F238E27FC236}">
                  <a16:creationId xmlns:a16="http://schemas.microsoft.com/office/drawing/2014/main" id="{3A11762A-FD4D-0E4A-9C0E-6300D51D189D}"/>
                </a:ext>
              </a:extLst>
            </p:cNvPr>
            <p:cNvSpPr>
              <a:spLocks noChangeAspect="1"/>
            </p:cNvSpPr>
            <p:nvPr/>
          </p:nvSpPr>
          <p:spPr>
            <a:xfrm>
              <a:off x="6192606" y="6328381"/>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7" name="Oval 276">
              <a:extLst>
                <a:ext uri="{FF2B5EF4-FFF2-40B4-BE49-F238E27FC236}">
                  <a16:creationId xmlns:a16="http://schemas.microsoft.com/office/drawing/2014/main" id="{BA3D4750-6CA6-6E4A-BBDE-4A5AB6D455B1}"/>
                </a:ext>
              </a:extLst>
            </p:cNvPr>
            <p:cNvSpPr>
              <a:spLocks noChangeAspect="1"/>
            </p:cNvSpPr>
            <p:nvPr/>
          </p:nvSpPr>
          <p:spPr>
            <a:xfrm>
              <a:off x="6158431" y="6482805"/>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8" name="Oval 277">
              <a:extLst>
                <a:ext uri="{FF2B5EF4-FFF2-40B4-BE49-F238E27FC236}">
                  <a16:creationId xmlns:a16="http://schemas.microsoft.com/office/drawing/2014/main" id="{4DF08473-04FC-2346-B3CD-CF2F86286D03}"/>
                </a:ext>
              </a:extLst>
            </p:cNvPr>
            <p:cNvSpPr>
              <a:spLocks noChangeAspect="1"/>
            </p:cNvSpPr>
            <p:nvPr/>
          </p:nvSpPr>
          <p:spPr>
            <a:xfrm>
              <a:off x="6381272" y="6349965"/>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79" name="Oval 278">
              <a:extLst>
                <a:ext uri="{FF2B5EF4-FFF2-40B4-BE49-F238E27FC236}">
                  <a16:creationId xmlns:a16="http://schemas.microsoft.com/office/drawing/2014/main" id="{46E1BB8E-C42E-A544-B702-F210C9456403}"/>
                </a:ext>
              </a:extLst>
            </p:cNvPr>
            <p:cNvSpPr>
              <a:spLocks noChangeAspect="1"/>
            </p:cNvSpPr>
            <p:nvPr/>
          </p:nvSpPr>
          <p:spPr>
            <a:xfrm>
              <a:off x="6533672" y="6502365"/>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0" name="Oval 279">
              <a:extLst>
                <a:ext uri="{FF2B5EF4-FFF2-40B4-BE49-F238E27FC236}">
                  <a16:creationId xmlns:a16="http://schemas.microsoft.com/office/drawing/2014/main" id="{A226A2ED-1197-9D4F-8BD3-F063DFCA63BF}"/>
                </a:ext>
              </a:extLst>
            </p:cNvPr>
            <p:cNvSpPr>
              <a:spLocks noChangeAspect="1"/>
            </p:cNvSpPr>
            <p:nvPr/>
          </p:nvSpPr>
          <p:spPr>
            <a:xfrm>
              <a:off x="6576783" y="6219221"/>
              <a:ext cx="81899" cy="81899"/>
            </a:xfrm>
            <a:prstGeom prst="ellipse">
              <a:avLst/>
            </a:prstGeom>
            <a:solidFill>
              <a:schemeClr val="accent1">
                <a:lumMod val="60000"/>
                <a:lumOff val="40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58" name="Oval 257">
              <a:extLst>
                <a:ext uri="{FF2B5EF4-FFF2-40B4-BE49-F238E27FC236}">
                  <a16:creationId xmlns:a16="http://schemas.microsoft.com/office/drawing/2014/main" id="{00E937B9-8609-824B-9A63-CCBA32CB09AB}"/>
                </a:ext>
              </a:extLst>
            </p:cNvPr>
            <p:cNvSpPr>
              <a:spLocks noChangeAspect="1"/>
            </p:cNvSpPr>
            <p:nvPr/>
          </p:nvSpPr>
          <p:spPr>
            <a:xfrm>
              <a:off x="9573850" y="5538989"/>
              <a:ext cx="81899" cy="81899"/>
            </a:xfrm>
            <a:prstGeom prst="ellipse">
              <a:avLst/>
            </a:prstGeom>
            <a:solidFill>
              <a:schemeClr val="accent5"/>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3" name="Kreuz 282">
              <a:extLst>
                <a:ext uri="{FF2B5EF4-FFF2-40B4-BE49-F238E27FC236}">
                  <a16:creationId xmlns:a16="http://schemas.microsoft.com/office/drawing/2014/main" id="{754A2915-7921-E349-939C-2564D513A630}"/>
                </a:ext>
              </a:extLst>
            </p:cNvPr>
            <p:cNvSpPr>
              <a:spLocks noChangeAspect="1"/>
            </p:cNvSpPr>
            <p:nvPr/>
          </p:nvSpPr>
          <p:spPr>
            <a:xfrm>
              <a:off x="5943679" y="6370026"/>
              <a:ext cx="163797" cy="163797"/>
            </a:xfrm>
            <a:prstGeom prst="plus">
              <a:avLst/>
            </a:prstGeom>
            <a:solidFill>
              <a:schemeClr val="accent1">
                <a:lumMod val="60000"/>
                <a:lumOff val="40000"/>
              </a:schemeClr>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sp>
          <p:nvSpPr>
            <p:cNvPr id="284" name="Kreuz 283">
              <a:extLst>
                <a:ext uri="{FF2B5EF4-FFF2-40B4-BE49-F238E27FC236}">
                  <a16:creationId xmlns:a16="http://schemas.microsoft.com/office/drawing/2014/main" id="{00BD5744-6B1D-9F4B-84A6-4D4FB9306AE1}"/>
                </a:ext>
              </a:extLst>
            </p:cNvPr>
            <p:cNvSpPr>
              <a:spLocks noChangeAspect="1"/>
            </p:cNvSpPr>
            <p:nvPr/>
          </p:nvSpPr>
          <p:spPr>
            <a:xfrm>
              <a:off x="7016355" y="5569530"/>
              <a:ext cx="163797" cy="163797"/>
            </a:xfrm>
            <a:prstGeom prst="plus">
              <a:avLst/>
            </a:prstGeom>
            <a:solidFill>
              <a:schemeClr val="accent5"/>
            </a:solidFill>
            <a:ln w="2222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nchorCtr="0"/>
            <a:lstStyle/>
            <a:p>
              <a:pPr algn="ctr">
                <a:lnSpc>
                  <a:spcPct val="110000"/>
                </a:lnSpc>
              </a:pPr>
              <a:endParaRPr lang="de-DE" dirty="0"/>
            </a:p>
          </p:txBody>
        </p:sp>
      </p:grpSp>
      <p:cxnSp>
        <p:nvCxnSpPr>
          <p:cNvPr id="223" name="Gerade Verbindung 222">
            <a:extLst>
              <a:ext uri="{FF2B5EF4-FFF2-40B4-BE49-F238E27FC236}">
                <a16:creationId xmlns:a16="http://schemas.microsoft.com/office/drawing/2014/main" id="{CE032A52-E869-5544-9894-80CCBF631374}"/>
              </a:ext>
            </a:extLst>
          </p:cNvPr>
          <p:cNvCxnSpPr>
            <a:cxnSpLocks/>
          </p:cNvCxnSpPr>
          <p:nvPr/>
        </p:nvCxnSpPr>
        <p:spPr>
          <a:xfrm>
            <a:off x="5386613" y="5329006"/>
            <a:ext cx="185864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Gerade Verbindung 223">
            <a:extLst>
              <a:ext uri="{FF2B5EF4-FFF2-40B4-BE49-F238E27FC236}">
                <a16:creationId xmlns:a16="http://schemas.microsoft.com/office/drawing/2014/main" id="{779D8651-3E84-AA45-AAAD-AE76C2482BE2}"/>
              </a:ext>
            </a:extLst>
          </p:cNvPr>
          <p:cNvCxnSpPr>
            <a:cxnSpLocks/>
          </p:cNvCxnSpPr>
          <p:nvPr/>
        </p:nvCxnSpPr>
        <p:spPr>
          <a:xfrm>
            <a:off x="680411" y="3935981"/>
            <a:ext cx="131895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9" name="Gerade Verbindung 228">
            <a:extLst>
              <a:ext uri="{FF2B5EF4-FFF2-40B4-BE49-F238E27FC236}">
                <a16:creationId xmlns:a16="http://schemas.microsoft.com/office/drawing/2014/main" id="{75A52423-1B4A-0F47-BD49-6EA6EEB45347}"/>
              </a:ext>
            </a:extLst>
          </p:cNvPr>
          <p:cNvCxnSpPr>
            <a:cxnSpLocks/>
          </p:cNvCxnSpPr>
          <p:nvPr/>
        </p:nvCxnSpPr>
        <p:spPr>
          <a:xfrm>
            <a:off x="680411" y="5329006"/>
            <a:ext cx="131895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Gerade Verbindung 255">
            <a:extLst>
              <a:ext uri="{FF2B5EF4-FFF2-40B4-BE49-F238E27FC236}">
                <a16:creationId xmlns:a16="http://schemas.microsoft.com/office/drawing/2014/main" id="{E61D76C3-A7AF-064B-B6A9-5B4FFB6A769D}"/>
              </a:ext>
            </a:extLst>
          </p:cNvPr>
          <p:cNvCxnSpPr>
            <a:cxnSpLocks/>
          </p:cNvCxnSpPr>
          <p:nvPr/>
        </p:nvCxnSpPr>
        <p:spPr>
          <a:xfrm>
            <a:off x="3259111" y="3935981"/>
            <a:ext cx="131895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7" name="Gerade Verbindung 256">
            <a:extLst>
              <a:ext uri="{FF2B5EF4-FFF2-40B4-BE49-F238E27FC236}">
                <a16:creationId xmlns:a16="http://schemas.microsoft.com/office/drawing/2014/main" id="{E94A57C8-E15B-C34D-A23F-71B7EEBE7753}"/>
              </a:ext>
            </a:extLst>
          </p:cNvPr>
          <p:cNvCxnSpPr>
            <a:cxnSpLocks/>
          </p:cNvCxnSpPr>
          <p:nvPr/>
        </p:nvCxnSpPr>
        <p:spPr>
          <a:xfrm>
            <a:off x="3259111" y="5329006"/>
            <a:ext cx="131895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3994152"/>
      </p:ext>
    </p:extLst>
  </p:cSld>
  <p:clrMapOvr>
    <a:masterClrMapping/>
  </p:clrMapOvr>
</p:sld>
</file>

<file path=ppt/theme/theme1.xml><?xml version="1.0" encoding="utf-8"?>
<a:theme xmlns:a="http://schemas.openxmlformats.org/drawingml/2006/main" name="2_XX_Design_ReBrand">
  <a:themeElements>
    <a:clrScheme name="2017 EXXETA">
      <a:dk1>
        <a:srgbClr val="343C49"/>
      </a:dk1>
      <a:lt1>
        <a:srgbClr val="FFFFFF"/>
      </a:lt1>
      <a:dk2>
        <a:srgbClr val="B39A69"/>
      </a:dk2>
      <a:lt2>
        <a:srgbClr val="78879F"/>
      </a:lt2>
      <a:accent1>
        <a:srgbClr val="079DAA"/>
      </a:accent1>
      <a:accent2>
        <a:srgbClr val="20DDBC"/>
      </a:accent2>
      <a:accent3>
        <a:srgbClr val="18A68D"/>
      </a:accent3>
      <a:accent4>
        <a:srgbClr val="09D2E3"/>
      </a:accent4>
      <a:accent5>
        <a:srgbClr val="FFA95D"/>
      </a:accent5>
      <a:accent6>
        <a:srgbClr val="DA004D"/>
      </a:accent6>
      <a:hlink>
        <a:srgbClr val="A00038"/>
      </a:hlink>
      <a:folHlink>
        <a:srgbClr val="49001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180000" tIns="180000" rIns="180000" bIns="180000" rtlCol="0" anchor="t" anchorCtr="0"/>
      <a:lstStyle>
        <a:defPPr>
          <a:lnSpc>
            <a:spcPct val="110000"/>
          </a:lnSpc>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vert="horz" wrap="square" lIns="180000" tIns="180000" rIns="180000" bIns="180000" rtlCol="0" anchor="t" anchorCtr="0">
        <a:spAutoFit/>
      </a:bodyPr>
      <a:lstStyle>
        <a:defPPr>
          <a:lnSpc>
            <a:spcPct val="110000"/>
          </a:lnSpc>
          <a:defRPr dirty="0">
            <a:latin typeface="Arial Standard" charset="0"/>
          </a:defRPr>
        </a:defPPr>
      </a:lstStyle>
    </a:txDef>
  </a:objectDefaults>
  <a:extraClrSchemeLst/>
  <a:extLst>
    <a:ext uri="{05A4C25C-085E-4340-85A3-A5531E510DB2}">
      <thm15:themeFamily xmlns:thm15="http://schemas.microsoft.com/office/thememl/2012/main" name="Data Science Präsi Layout" id="{9D12D715-A204-4D47-B693-F5AEFCE0EA75}" vid="{0D381AC5-55BF-554C-A6CA-5ED4F969CE8E}"/>
    </a:ext>
  </a:extLst>
</a:theme>
</file>

<file path=ppt/theme/theme2.xml><?xml version="1.0" encoding="utf-8"?>
<a:theme xmlns:a="http://schemas.openxmlformats.org/drawingml/2006/main" name="1_xx2 – dark slides">
  <a:themeElements>
    <a:clrScheme name="2017 EXXETA">
      <a:dk1>
        <a:srgbClr val="343C49"/>
      </a:dk1>
      <a:lt1>
        <a:srgbClr val="FFFFFF"/>
      </a:lt1>
      <a:dk2>
        <a:srgbClr val="B39A69"/>
      </a:dk2>
      <a:lt2>
        <a:srgbClr val="78879F"/>
      </a:lt2>
      <a:accent1>
        <a:srgbClr val="079DAA"/>
      </a:accent1>
      <a:accent2>
        <a:srgbClr val="20DDBC"/>
      </a:accent2>
      <a:accent3>
        <a:srgbClr val="18A68D"/>
      </a:accent3>
      <a:accent4>
        <a:srgbClr val="09D2E3"/>
      </a:accent4>
      <a:accent5>
        <a:srgbClr val="FFA95D"/>
      </a:accent5>
      <a:accent6>
        <a:srgbClr val="DA004D"/>
      </a:accent6>
      <a:hlink>
        <a:srgbClr val="A00038"/>
      </a:hlink>
      <a:folHlink>
        <a:srgbClr val="49001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vert="horz" wrap="square" lIns="0" tIns="0" rIns="91440" bIns="45720" rtlCol="0" anchor="t" anchorCtr="0">
        <a:spAutoFit/>
      </a:bodyPr>
      <a:lstStyle>
        <a:defPPr>
          <a:defRPr sz="1800" b="0" i="0" baseline="0" dirty="0" smtClean="0">
            <a:solidFill>
              <a:schemeClr val="tx1">
                <a:lumMod val="40000"/>
                <a:lumOff val="60000"/>
              </a:schemeClr>
            </a:solidFill>
            <a:latin typeface="Arial Standard" charset="0"/>
          </a:defRPr>
        </a:defPPr>
      </a:lstStyle>
    </a:txDef>
  </a:objectDefaults>
  <a:extraClrSchemeLst/>
  <a:extLst>
    <a:ext uri="{05A4C25C-085E-4340-85A3-A5531E510DB2}">
      <thm15:themeFamily xmlns:thm15="http://schemas.microsoft.com/office/thememl/2012/main" name="Data Science Präsi Layout" id="{9D12D715-A204-4D47-B693-F5AEFCE0EA75}" vid="{B8961BC6-2496-644F-A725-72BEFF131D47}"/>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aa82e759-0cd9-4f4d-9f4a-412a1594d67d">
      <UserInfo>
        <DisplayName>Müller, Ann-Katrin</DisplayName>
        <AccountId>188</AccountId>
        <AccountType/>
      </UserInfo>
      <UserInfo>
        <DisplayName>Korff, Matti Gerrit</DisplayName>
        <AccountId>68</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A7BC0A659A230C458AC6437A3051B706" ma:contentTypeVersion="11" ma:contentTypeDescription="Ein neues Dokument erstellen." ma:contentTypeScope="" ma:versionID="cf5ef8d7f042ba4855211a2fd04ddfe1">
  <xsd:schema xmlns:xsd="http://www.w3.org/2001/XMLSchema" xmlns:xs="http://www.w3.org/2001/XMLSchema" xmlns:p="http://schemas.microsoft.com/office/2006/metadata/properties" xmlns:ns2="aa82e759-0cd9-4f4d-9f4a-412a1594d67d" xmlns:ns3="edfd248b-46f7-4d6a-93e1-82c292c181a3" targetNamespace="http://schemas.microsoft.com/office/2006/metadata/properties" ma:root="true" ma:fieldsID="22ebc852c7d1d806cf320467f46396ac" ns2:_="" ns3:_="">
    <xsd:import namespace="aa82e759-0cd9-4f4d-9f4a-412a1594d67d"/>
    <xsd:import namespace="edfd248b-46f7-4d6a-93e1-82c292c181a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82e759-0cd9-4f4d-9f4a-412a1594d67d" elementFormDefault="qualified">
    <xsd:import namespace="http://schemas.microsoft.com/office/2006/documentManagement/types"/>
    <xsd:import namespace="http://schemas.microsoft.com/office/infopath/2007/PartnerControls"/>
    <xsd:element name="SharedWithUsers" ma:index="8" nillable="true" ma:displayName="Freigegeben für"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Freigegeben für -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dfd248b-46f7-4d6a-93e1-82c292c181a3"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F9B3B3C-CE6E-4235-94B5-CEF916E90E1A}">
  <ds:schemaRefs>
    <ds:schemaRef ds:uri="http://schemas.microsoft.com/office/2006/metadata/properties"/>
    <ds:schemaRef ds:uri="http://schemas.microsoft.com/office/2006/documentManagement/types"/>
    <ds:schemaRef ds:uri="http://www.w3.org/XML/1998/namespace"/>
    <ds:schemaRef ds:uri="http://purl.org/dc/dcmitype/"/>
    <ds:schemaRef ds:uri="http://schemas.microsoft.com/office/infopath/2007/PartnerControls"/>
    <ds:schemaRef ds:uri="edfd248b-46f7-4d6a-93e1-82c292c181a3"/>
    <ds:schemaRef ds:uri="http://purl.org/dc/terms/"/>
    <ds:schemaRef ds:uri="http://purl.org/dc/elements/1.1/"/>
    <ds:schemaRef ds:uri="http://schemas.openxmlformats.org/package/2006/metadata/core-properties"/>
    <ds:schemaRef ds:uri="aa82e759-0cd9-4f4d-9f4a-412a1594d67d"/>
  </ds:schemaRefs>
</ds:datastoreItem>
</file>

<file path=customXml/itemProps2.xml><?xml version="1.0" encoding="utf-8"?>
<ds:datastoreItem xmlns:ds="http://schemas.openxmlformats.org/officeDocument/2006/customXml" ds:itemID="{74A28428-36F9-4D3E-9351-FF895612F383}">
  <ds:schemaRefs>
    <ds:schemaRef ds:uri="http://schemas.microsoft.com/sharepoint/v3/contenttype/forms"/>
  </ds:schemaRefs>
</ds:datastoreItem>
</file>

<file path=customXml/itemProps3.xml><?xml version="1.0" encoding="utf-8"?>
<ds:datastoreItem xmlns:ds="http://schemas.openxmlformats.org/officeDocument/2006/customXml" ds:itemID="{BD0BAC0D-D3EC-410B-874D-947FF52FF2B6}">
  <ds:schemaRefs>
    <ds:schemaRef ds:uri="aa82e759-0cd9-4f4d-9f4a-412a1594d67d"/>
    <ds:schemaRef ds:uri="edfd248b-46f7-4d6a-93e1-82c292c181a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2_XX_Design_ReBrand</Template>
  <TotalTime>0</TotalTime>
  <Words>6066</Words>
  <Application>Microsoft Macintosh PowerPoint</Application>
  <PresentationFormat>Breitbild</PresentationFormat>
  <Paragraphs>1149</Paragraphs>
  <Slides>126</Slides>
  <Notes>9</Notes>
  <HiddenSlides>0</HiddenSlides>
  <MMClips>0</MMClips>
  <ScaleCrop>false</ScaleCrop>
  <HeadingPairs>
    <vt:vector size="8" baseType="variant">
      <vt:variant>
        <vt:lpstr>Verwendete Schriftarten</vt:lpstr>
      </vt:variant>
      <vt:variant>
        <vt:i4>11</vt:i4>
      </vt:variant>
      <vt:variant>
        <vt:lpstr>Design</vt:lpstr>
      </vt:variant>
      <vt:variant>
        <vt:i4>2</vt:i4>
      </vt:variant>
      <vt:variant>
        <vt:lpstr>Eingebettete OLE-Server</vt:lpstr>
      </vt:variant>
      <vt:variant>
        <vt:i4>1</vt:i4>
      </vt:variant>
      <vt:variant>
        <vt:lpstr>Folientitel</vt:lpstr>
      </vt:variant>
      <vt:variant>
        <vt:i4>126</vt:i4>
      </vt:variant>
    </vt:vector>
  </HeadingPairs>
  <TitlesOfParts>
    <vt:vector size="140" baseType="lpstr">
      <vt:lpstr>Arial</vt:lpstr>
      <vt:lpstr>Arial Standard</vt:lpstr>
      <vt:lpstr>ArialMT</vt:lpstr>
      <vt:lpstr>Calibri</vt:lpstr>
      <vt:lpstr>Cambria Math</vt:lpstr>
      <vt:lpstr>Lato Light</vt:lpstr>
      <vt:lpstr>Menlo</vt:lpstr>
      <vt:lpstr>Montserrat</vt:lpstr>
      <vt:lpstr>Symbol</vt:lpstr>
      <vt:lpstr>Times New Roman</vt:lpstr>
      <vt:lpstr>Wingdings</vt:lpstr>
      <vt:lpstr>2_XX_Design_ReBrand</vt:lpstr>
      <vt:lpstr>1_xx2 – dark slides</vt:lpstr>
      <vt:lpstr>Bitmap-Bild</vt:lpstr>
      <vt:lpstr>PowerPoint-Präsentation</vt:lpstr>
      <vt:lpstr>PowerPoint-Präsentation</vt:lpstr>
      <vt:lpstr>PowerPoint-Präsentation</vt:lpstr>
      <vt:lpstr>PowerPoint-Präsentation</vt:lpstr>
      <vt:lpstr>Lernziele</vt:lpstr>
      <vt:lpstr>PowerPoint-Präsentation</vt:lpstr>
      <vt:lpstr>Pythonumgebung</vt:lpstr>
      <vt:lpstr>Pythonumgebung</vt:lpstr>
      <vt:lpstr>PowerPoint-Präsentation</vt:lpstr>
      <vt:lpstr>Wissen aus Daten generieren</vt:lpstr>
      <vt:lpstr>Aus Daten Mehrwert erzeugen</vt:lpstr>
      <vt:lpstr>PowerPoint-Präsentation</vt:lpstr>
      <vt:lpstr>Wissen aus Daten generieren</vt:lpstr>
      <vt:lpstr>Wissen aus Daten generieren</vt:lpstr>
      <vt:lpstr>Wissen aus Daten generieren</vt:lpstr>
      <vt:lpstr>Wissen aus Daten generieren</vt:lpstr>
      <vt:lpstr>Wissen aus Daten generieren</vt:lpstr>
      <vt:lpstr>PowerPoint-Präsentation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Wissen aus Daten generieren</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PowerPoint-Präsentation</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PowerPoint-Präsentation</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Der Machine Learning Workflow</vt:lpstr>
      <vt:lpstr>PowerPoint-Präsentation</vt:lpstr>
      <vt:lpstr>PowerPoint-Präsentation</vt:lpstr>
      <vt:lpstr>Der Machine Learning Workflow</vt:lpstr>
      <vt:lpstr>Der Machine Learning Workflow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Korff, Matti Gerrit</dc:creator>
  <cp:lastModifiedBy>Korff, Matti Gerrit</cp:lastModifiedBy>
  <cp:revision>5</cp:revision>
  <dcterms:created xsi:type="dcterms:W3CDTF">2021-10-23T11:32:03Z</dcterms:created>
  <dcterms:modified xsi:type="dcterms:W3CDTF">2022-01-24T07:57:53Z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0x010100A7BC0A659A230C458AC6437A3051B706</vt:lpwstr>
  </property>
</Properties>
</file>